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9" r:id="rId4"/>
  </p:sldMasterIdLst>
  <p:notesMasterIdLst>
    <p:notesMasterId r:id="rId38"/>
  </p:notesMasterIdLst>
  <p:sldIdLst>
    <p:sldId id="256"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97" r:id="rId21"/>
    <p:sldId id="274" r:id="rId22"/>
    <p:sldId id="275" r:id="rId23"/>
    <p:sldId id="276" r:id="rId24"/>
    <p:sldId id="277" r:id="rId25"/>
    <p:sldId id="298" r:id="rId26"/>
    <p:sldId id="299" r:id="rId27"/>
    <p:sldId id="300" r:id="rId28"/>
    <p:sldId id="301" r:id="rId29"/>
    <p:sldId id="302" r:id="rId30"/>
    <p:sldId id="303" r:id="rId31"/>
    <p:sldId id="304" r:id="rId32"/>
    <p:sldId id="305" r:id="rId33"/>
    <p:sldId id="306" r:id="rId34"/>
    <p:sldId id="307" r:id="rId35"/>
    <p:sldId id="308" r:id="rId36"/>
    <p:sldId id="309" r:id="rId3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dobe Jenson Italic"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Adobe Jenson Italic"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Adobe Jenson Italic"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Adobe Jenson Italic"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Adobe Jenson Italic" charset="0"/>
        <a:ea typeface="ＭＳ Ｐゴシック" charset="0"/>
        <a:cs typeface="ＭＳ Ｐゴシック" charset="0"/>
      </a:defRPr>
    </a:lvl5pPr>
    <a:lvl6pPr marL="2286000" algn="l" defTabSz="457200" rtl="0" eaLnBrk="1" latinLnBrk="0" hangingPunct="1">
      <a:defRPr kern="1200">
        <a:solidFill>
          <a:schemeClr val="tx1"/>
        </a:solidFill>
        <a:latin typeface="Adobe Jenson Italic" charset="0"/>
        <a:ea typeface="ＭＳ Ｐゴシック" charset="0"/>
        <a:cs typeface="ＭＳ Ｐゴシック" charset="0"/>
      </a:defRPr>
    </a:lvl6pPr>
    <a:lvl7pPr marL="2743200" algn="l" defTabSz="457200" rtl="0" eaLnBrk="1" latinLnBrk="0" hangingPunct="1">
      <a:defRPr kern="1200">
        <a:solidFill>
          <a:schemeClr val="tx1"/>
        </a:solidFill>
        <a:latin typeface="Adobe Jenson Italic" charset="0"/>
        <a:ea typeface="ＭＳ Ｐゴシック" charset="0"/>
        <a:cs typeface="ＭＳ Ｐゴシック" charset="0"/>
      </a:defRPr>
    </a:lvl7pPr>
    <a:lvl8pPr marL="3200400" algn="l" defTabSz="457200" rtl="0" eaLnBrk="1" latinLnBrk="0" hangingPunct="1">
      <a:defRPr kern="1200">
        <a:solidFill>
          <a:schemeClr val="tx1"/>
        </a:solidFill>
        <a:latin typeface="Adobe Jenson Italic" charset="0"/>
        <a:ea typeface="ＭＳ Ｐゴシック" charset="0"/>
        <a:cs typeface="ＭＳ Ｐゴシック" charset="0"/>
      </a:defRPr>
    </a:lvl8pPr>
    <a:lvl9pPr marL="3657600" algn="l" defTabSz="457200" rtl="0" eaLnBrk="1" latinLnBrk="0" hangingPunct="1">
      <a:defRPr kern="1200">
        <a:solidFill>
          <a:schemeClr val="tx1"/>
        </a:solidFill>
        <a:latin typeface="Adobe Jenson Italic"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iz Napolitano" initials="" lastIdx="14" clrIdx="0"/>
  <p:cmAuthor id="1" name="Skaalrud, Andra" initials=""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1F22"/>
    <a:srgbClr val="B1BA77"/>
    <a:srgbClr val="004B2C"/>
    <a:srgbClr val="0B74D2"/>
    <a:srgbClr val="97BCD9"/>
    <a:srgbClr val="CEF2F2"/>
    <a:srgbClr val="CDD9A3"/>
    <a:srgbClr val="DEE3C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9" d="100"/>
          <a:sy n="79" d="100"/>
        </p:scale>
        <p:origin x="1570" y="8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commentAuthors" Target="commentAuthor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cs typeface="Arial" charset="0"/>
              </a:defRPr>
            </a:lvl1pPr>
          </a:lstStyle>
          <a:p>
            <a:pPr>
              <a:defRPr/>
            </a:pPr>
            <a:fld id="{0888A2FA-1C01-DE43-907F-960EFBD08965}" type="datetime1">
              <a:rPr lang="en-US"/>
              <a:pPr>
                <a:defRPr/>
              </a:pPr>
              <a:t>11/9/2025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cs typeface="Arial" charset="0"/>
              </a:defRPr>
            </a:lvl1pPr>
          </a:lstStyle>
          <a:p>
            <a:pPr>
              <a:defRPr/>
            </a:pPr>
            <a:fld id="{E578A19C-4211-0C4A-BD83-76E74A0A794E}" type="slidenum">
              <a:rPr lang="en-US"/>
              <a:pPr>
                <a:defRPr/>
              </a:pPr>
              <a:t>‹#›</a:t>
            </a:fld>
            <a:endParaRPr lang="en-US"/>
          </a:p>
        </p:txBody>
      </p:sp>
    </p:spTree>
    <p:extLst>
      <p:ext uri="{BB962C8B-B14F-4D97-AF65-F5344CB8AC3E}">
        <p14:creationId xmlns:p14="http://schemas.microsoft.com/office/powerpoint/2010/main" val="97246025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ヒラギノ角ゴ Pro W3" pitchFamily="-1" charset="-128"/>
        <a:cs typeface="ヒラギノ角ゴ Pro W3" pitchFamily="-1" charset="-128"/>
      </a:defRPr>
    </a:lvl1pPr>
    <a:lvl2pPr marL="457200" algn="l" rtl="0" eaLnBrk="0" fontAlgn="base" hangingPunct="0">
      <a:spcBef>
        <a:spcPct val="30000"/>
      </a:spcBef>
      <a:spcAft>
        <a:spcPct val="0"/>
      </a:spcAft>
      <a:defRPr sz="1200" kern="1200">
        <a:solidFill>
          <a:schemeClr val="tx1"/>
        </a:solidFill>
        <a:latin typeface="+mn-lt"/>
        <a:ea typeface="ヒラギノ角ゴ Pro W3" pitchFamily="-1" charset="-128"/>
        <a:cs typeface="ヒラギノ角ゴ Pro W3" charset="0"/>
      </a:defRPr>
    </a:lvl2pPr>
    <a:lvl3pPr marL="914400" algn="l" rtl="0" eaLnBrk="0" fontAlgn="base" hangingPunct="0">
      <a:spcBef>
        <a:spcPct val="30000"/>
      </a:spcBef>
      <a:spcAft>
        <a:spcPct val="0"/>
      </a:spcAft>
      <a:defRPr sz="1200" kern="1200">
        <a:solidFill>
          <a:schemeClr val="tx1"/>
        </a:solidFill>
        <a:latin typeface="+mn-lt"/>
        <a:ea typeface="ヒラギノ角ゴ Pro W3" pitchFamily="-1" charset="-128"/>
        <a:cs typeface="ヒラギノ角ゴ Pro W3" charset="0"/>
      </a:defRPr>
    </a:lvl3pPr>
    <a:lvl4pPr marL="1371600" algn="l" rtl="0" eaLnBrk="0" fontAlgn="base" hangingPunct="0">
      <a:spcBef>
        <a:spcPct val="30000"/>
      </a:spcBef>
      <a:spcAft>
        <a:spcPct val="0"/>
      </a:spcAft>
      <a:defRPr sz="1200" kern="1200">
        <a:solidFill>
          <a:schemeClr val="tx1"/>
        </a:solidFill>
        <a:latin typeface="+mn-lt"/>
        <a:ea typeface="ヒラギノ角ゴ Pro W3" pitchFamily="-1" charset="-128"/>
        <a:cs typeface="ヒラギノ角ゴ Pro W3" charset="0"/>
      </a:defRPr>
    </a:lvl4pPr>
    <a:lvl5pPr marL="1828800" algn="l" rtl="0" eaLnBrk="0" fontAlgn="base" hangingPunct="0">
      <a:spcBef>
        <a:spcPct val="30000"/>
      </a:spcBef>
      <a:spcAft>
        <a:spcPct val="0"/>
      </a:spcAft>
      <a:defRPr sz="1200" kern="1200">
        <a:solidFill>
          <a:schemeClr val="tx1"/>
        </a:solidFill>
        <a:latin typeface="+mn-lt"/>
        <a:ea typeface="ヒラギノ角ゴ Pro W3" pitchFamily="-1" charset="-128"/>
        <a:cs typeface="ヒラギノ角ゴ Pro W3"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1B7928-0EE9-A7C6-3783-06BA13B2283B}"/>
            </a:ext>
          </a:extLst>
        </p:cNvPr>
        <p:cNvGrpSpPr/>
        <p:nvPr/>
      </p:nvGrpSpPr>
      <p:grpSpPr>
        <a:xfrm>
          <a:off x="0" y="0"/>
          <a:ext cx="0" cy="0"/>
          <a:chOff x="0" y="0"/>
          <a:chExt cx="0" cy="0"/>
        </a:xfrm>
      </p:grpSpPr>
      <p:sp>
        <p:nvSpPr>
          <p:cNvPr id="92162" name="Rectangle 2">
            <a:extLst>
              <a:ext uri="{FF2B5EF4-FFF2-40B4-BE49-F238E27FC236}">
                <a16:creationId xmlns:a16="http://schemas.microsoft.com/office/drawing/2014/main" id="{F90F20AB-0425-3B1A-CFEF-B04FF7E1269F}"/>
              </a:ext>
            </a:extLst>
          </p:cNvPr>
          <p:cNvSpPr>
            <a:spLocks noGrp="1" noRot="1" noChangeAspect="1" noChangeArrowheads="1" noTextEdit="1"/>
          </p:cNvSpPr>
          <p:nvPr>
            <p:ph type="sldImg"/>
          </p:nvPr>
        </p:nvSpPr>
        <p:spPr>
          <a:ln/>
        </p:spPr>
      </p:sp>
      <p:sp>
        <p:nvSpPr>
          <p:cNvPr id="92163" name="Rectangle 3">
            <a:extLst>
              <a:ext uri="{FF2B5EF4-FFF2-40B4-BE49-F238E27FC236}">
                <a16:creationId xmlns:a16="http://schemas.microsoft.com/office/drawing/2014/main" id="{FB514373-C21A-D6D4-6DE0-D6CE7D8464B0}"/>
              </a:ext>
            </a:extLst>
          </p:cNvPr>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ea typeface="ＭＳ Ｐゴシック" charset="0"/>
              <a:cs typeface="ＭＳ Ｐゴシック" charset="0"/>
            </a:endParaRPr>
          </a:p>
        </p:txBody>
      </p:sp>
    </p:spTree>
    <p:extLst>
      <p:ext uri="{BB962C8B-B14F-4D97-AF65-F5344CB8AC3E}">
        <p14:creationId xmlns:p14="http://schemas.microsoft.com/office/powerpoint/2010/main" val="343298446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F09A03-7B65-975C-18A0-E51654F53D1E}"/>
            </a:ext>
          </a:extLst>
        </p:cNvPr>
        <p:cNvGrpSpPr/>
        <p:nvPr/>
      </p:nvGrpSpPr>
      <p:grpSpPr>
        <a:xfrm>
          <a:off x="0" y="0"/>
          <a:ext cx="0" cy="0"/>
          <a:chOff x="0" y="0"/>
          <a:chExt cx="0" cy="0"/>
        </a:xfrm>
      </p:grpSpPr>
      <p:sp>
        <p:nvSpPr>
          <p:cNvPr id="92162" name="Rectangle 2">
            <a:extLst>
              <a:ext uri="{FF2B5EF4-FFF2-40B4-BE49-F238E27FC236}">
                <a16:creationId xmlns:a16="http://schemas.microsoft.com/office/drawing/2014/main" id="{1C9781F3-F496-1508-19ED-47C9472FCE04}"/>
              </a:ext>
            </a:extLst>
          </p:cNvPr>
          <p:cNvSpPr>
            <a:spLocks noGrp="1" noRot="1" noChangeAspect="1" noChangeArrowheads="1" noTextEdit="1"/>
          </p:cNvSpPr>
          <p:nvPr>
            <p:ph type="sldImg"/>
          </p:nvPr>
        </p:nvSpPr>
        <p:spPr>
          <a:ln/>
        </p:spPr>
      </p:sp>
      <p:sp>
        <p:nvSpPr>
          <p:cNvPr id="92163" name="Rectangle 3">
            <a:extLst>
              <a:ext uri="{FF2B5EF4-FFF2-40B4-BE49-F238E27FC236}">
                <a16:creationId xmlns:a16="http://schemas.microsoft.com/office/drawing/2014/main" id="{98062358-7081-3AED-28C4-0206A360C13D}"/>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ea typeface="ＭＳ Ｐゴシック" charset="0"/>
              <a:cs typeface="ＭＳ Ｐゴシック" charset="0"/>
            </a:endParaRPr>
          </a:p>
        </p:txBody>
      </p:sp>
    </p:spTree>
    <p:extLst>
      <p:ext uri="{BB962C8B-B14F-4D97-AF65-F5344CB8AC3E}">
        <p14:creationId xmlns:p14="http://schemas.microsoft.com/office/powerpoint/2010/main" val="24701626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952650-AA2E-871B-5CC8-290A25E04AD5}"/>
            </a:ext>
          </a:extLst>
        </p:cNvPr>
        <p:cNvGrpSpPr/>
        <p:nvPr/>
      </p:nvGrpSpPr>
      <p:grpSpPr>
        <a:xfrm>
          <a:off x="0" y="0"/>
          <a:ext cx="0" cy="0"/>
          <a:chOff x="0" y="0"/>
          <a:chExt cx="0" cy="0"/>
        </a:xfrm>
      </p:grpSpPr>
      <p:sp>
        <p:nvSpPr>
          <p:cNvPr id="92162" name="Rectangle 2">
            <a:extLst>
              <a:ext uri="{FF2B5EF4-FFF2-40B4-BE49-F238E27FC236}">
                <a16:creationId xmlns:a16="http://schemas.microsoft.com/office/drawing/2014/main" id="{14949311-102F-1379-D2E7-87D9A9F42FE1}"/>
              </a:ext>
            </a:extLst>
          </p:cNvPr>
          <p:cNvSpPr>
            <a:spLocks noGrp="1" noRot="1" noChangeAspect="1" noChangeArrowheads="1" noTextEdit="1"/>
          </p:cNvSpPr>
          <p:nvPr>
            <p:ph type="sldImg"/>
          </p:nvPr>
        </p:nvSpPr>
        <p:spPr>
          <a:ln/>
        </p:spPr>
      </p:sp>
      <p:sp>
        <p:nvSpPr>
          <p:cNvPr id="92163" name="Rectangle 3">
            <a:extLst>
              <a:ext uri="{FF2B5EF4-FFF2-40B4-BE49-F238E27FC236}">
                <a16:creationId xmlns:a16="http://schemas.microsoft.com/office/drawing/2014/main" id="{9D1CAD3E-3E4C-9295-1314-7B136B68BDE1}"/>
              </a:ext>
            </a:extLst>
          </p:cNvPr>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ea typeface="ＭＳ Ｐゴシック" charset="0"/>
              <a:cs typeface="ＭＳ Ｐゴシック" charset="0"/>
            </a:endParaRPr>
          </a:p>
        </p:txBody>
      </p:sp>
    </p:spTree>
    <p:extLst>
      <p:ext uri="{BB962C8B-B14F-4D97-AF65-F5344CB8AC3E}">
        <p14:creationId xmlns:p14="http://schemas.microsoft.com/office/powerpoint/2010/main" val="91989797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31A002-8A9E-B78D-35D8-98BDF064E45E}"/>
            </a:ext>
          </a:extLst>
        </p:cNvPr>
        <p:cNvGrpSpPr/>
        <p:nvPr/>
      </p:nvGrpSpPr>
      <p:grpSpPr>
        <a:xfrm>
          <a:off x="0" y="0"/>
          <a:ext cx="0" cy="0"/>
          <a:chOff x="0" y="0"/>
          <a:chExt cx="0" cy="0"/>
        </a:xfrm>
      </p:grpSpPr>
      <p:sp>
        <p:nvSpPr>
          <p:cNvPr id="92162" name="Rectangle 2">
            <a:extLst>
              <a:ext uri="{FF2B5EF4-FFF2-40B4-BE49-F238E27FC236}">
                <a16:creationId xmlns:a16="http://schemas.microsoft.com/office/drawing/2014/main" id="{AECFBEA2-D8C7-C48C-2E63-CBBDBECAD5C9}"/>
              </a:ext>
            </a:extLst>
          </p:cNvPr>
          <p:cNvSpPr>
            <a:spLocks noGrp="1" noRot="1" noChangeAspect="1" noChangeArrowheads="1" noTextEdit="1"/>
          </p:cNvSpPr>
          <p:nvPr>
            <p:ph type="sldImg"/>
          </p:nvPr>
        </p:nvSpPr>
        <p:spPr>
          <a:ln/>
        </p:spPr>
      </p:sp>
      <p:sp>
        <p:nvSpPr>
          <p:cNvPr id="92163" name="Rectangle 3">
            <a:extLst>
              <a:ext uri="{FF2B5EF4-FFF2-40B4-BE49-F238E27FC236}">
                <a16:creationId xmlns:a16="http://schemas.microsoft.com/office/drawing/2014/main" id="{D349FEF0-1E53-F6FA-AD22-510440141292}"/>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ea typeface="ＭＳ Ｐゴシック" charset="0"/>
              <a:cs typeface="ＭＳ Ｐゴシック" charset="0"/>
            </a:endParaRPr>
          </a:p>
        </p:txBody>
      </p:sp>
    </p:spTree>
    <p:extLst>
      <p:ext uri="{BB962C8B-B14F-4D97-AF65-F5344CB8AC3E}">
        <p14:creationId xmlns:p14="http://schemas.microsoft.com/office/powerpoint/2010/main" val="308585386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1A1202-5A79-9C7D-00F2-038BE609F743}"/>
            </a:ext>
          </a:extLst>
        </p:cNvPr>
        <p:cNvGrpSpPr/>
        <p:nvPr/>
      </p:nvGrpSpPr>
      <p:grpSpPr>
        <a:xfrm>
          <a:off x="0" y="0"/>
          <a:ext cx="0" cy="0"/>
          <a:chOff x="0" y="0"/>
          <a:chExt cx="0" cy="0"/>
        </a:xfrm>
      </p:grpSpPr>
      <p:sp>
        <p:nvSpPr>
          <p:cNvPr id="92162" name="Rectangle 2">
            <a:extLst>
              <a:ext uri="{FF2B5EF4-FFF2-40B4-BE49-F238E27FC236}">
                <a16:creationId xmlns:a16="http://schemas.microsoft.com/office/drawing/2014/main" id="{0E16A079-6B25-03EB-D5FC-DC7A00FC9B31}"/>
              </a:ext>
            </a:extLst>
          </p:cNvPr>
          <p:cNvSpPr>
            <a:spLocks noGrp="1" noRot="1" noChangeAspect="1" noChangeArrowheads="1" noTextEdit="1"/>
          </p:cNvSpPr>
          <p:nvPr>
            <p:ph type="sldImg"/>
          </p:nvPr>
        </p:nvSpPr>
        <p:spPr>
          <a:ln/>
        </p:spPr>
      </p:sp>
      <p:sp>
        <p:nvSpPr>
          <p:cNvPr id="92163" name="Rectangle 3">
            <a:extLst>
              <a:ext uri="{FF2B5EF4-FFF2-40B4-BE49-F238E27FC236}">
                <a16:creationId xmlns:a16="http://schemas.microsoft.com/office/drawing/2014/main" id="{34E9640A-F2EB-BD67-36E4-8CA2EE4BCB4D}"/>
              </a:ext>
            </a:extLst>
          </p:cNvPr>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ea typeface="ＭＳ Ｐゴシック" charset="0"/>
              <a:cs typeface="ＭＳ Ｐゴシック" charset="0"/>
            </a:endParaRPr>
          </a:p>
        </p:txBody>
      </p:sp>
    </p:spTree>
    <p:extLst>
      <p:ext uri="{BB962C8B-B14F-4D97-AF65-F5344CB8AC3E}">
        <p14:creationId xmlns:p14="http://schemas.microsoft.com/office/powerpoint/2010/main" val="377052434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269653-FF31-9317-6ECD-2925FB987AF0}"/>
            </a:ext>
          </a:extLst>
        </p:cNvPr>
        <p:cNvGrpSpPr/>
        <p:nvPr/>
      </p:nvGrpSpPr>
      <p:grpSpPr>
        <a:xfrm>
          <a:off x="0" y="0"/>
          <a:ext cx="0" cy="0"/>
          <a:chOff x="0" y="0"/>
          <a:chExt cx="0" cy="0"/>
        </a:xfrm>
      </p:grpSpPr>
      <p:sp>
        <p:nvSpPr>
          <p:cNvPr id="92162" name="Rectangle 2">
            <a:extLst>
              <a:ext uri="{FF2B5EF4-FFF2-40B4-BE49-F238E27FC236}">
                <a16:creationId xmlns:a16="http://schemas.microsoft.com/office/drawing/2014/main" id="{831F16BE-9EF9-9E5B-A23C-834B1D22C0BE}"/>
              </a:ext>
            </a:extLst>
          </p:cNvPr>
          <p:cNvSpPr>
            <a:spLocks noGrp="1" noRot="1" noChangeAspect="1" noChangeArrowheads="1" noTextEdit="1"/>
          </p:cNvSpPr>
          <p:nvPr>
            <p:ph type="sldImg"/>
          </p:nvPr>
        </p:nvSpPr>
        <p:spPr>
          <a:ln/>
        </p:spPr>
      </p:sp>
      <p:sp>
        <p:nvSpPr>
          <p:cNvPr id="92163" name="Rectangle 3">
            <a:extLst>
              <a:ext uri="{FF2B5EF4-FFF2-40B4-BE49-F238E27FC236}">
                <a16:creationId xmlns:a16="http://schemas.microsoft.com/office/drawing/2014/main" id="{4CD89BAD-004E-E768-B2D6-F67BF4F6FFED}"/>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ea typeface="ＭＳ Ｐゴシック" charset="0"/>
              <a:cs typeface="ＭＳ Ｐゴシック" charset="0"/>
            </a:endParaRPr>
          </a:p>
        </p:txBody>
      </p:sp>
    </p:spTree>
    <p:extLst>
      <p:ext uri="{BB962C8B-B14F-4D97-AF65-F5344CB8AC3E}">
        <p14:creationId xmlns:p14="http://schemas.microsoft.com/office/powerpoint/2010/main" val="43333710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5CEDBE-A062-3F1B-2D1F-E820B883F51D}"/>
            </a:ext>
          </a:extLst>
        </p:cNvPr>
        <p:cNvGrpSpPr/>
        <p:nvPr/>
      </p:nvGrpSpPr>
      <p:grpSpPr>
        <a:xfrm>
          <a:off x="0" y="0"/>
          <a:ext cx="0" cy="0"/>
          <a:chOff x="0" y="0"/>
          <a:chExt cx="0" cy="0"/>
        </a:xfrm>
      </p:grpSpPr>
      <p:sp>
        <p:nvSpPr>
          <p:cNvPr id="92162" name="Rectangle 2">
            <a:extLst>
              <a:ext uri="{FF2B5EF4-FFF2-40B4-BE49-F238E27FC236}">
                <a16:creationId xmlns:a16="http://schemas.microsoft.com/office/drawing/2014/main" id="{48EA9B60-81DB-5B1E-EBF1-091DCF1D2554}"/>
              </a:ext>
            </a:extLst>
          </p:cNvPr>
          <p:cNvSpPr>
            <a:spLocks noGrp="1" noRot="1" noChangeAspect="1" noChangeArrowheads="1" noTextEdit="1"/>
          </p:cNvSpPr>
          <p:nvPr>
            <p:ph type="sldImg"/>
          </p:nvPr>
        </p:nvSpPr>
        <p:spPr>
          <a:ln/>
        </p:spPr>
      </p:sp>
      <p:sp>
        <p:nvSpPr>
          <p:cNvPr id="92163" name="Rectangle 3">
            <a:extLst>
              <a:ext uri="{FF2B5EF4-FFF2-40B4-BE49-F238E27FC236}">
                <a16:creationId xmlns:a16="http://schemas.microsoft.com/office/drawing/2014/main" id="{25C8C1EB-C5C8-B2DE-B651-B99790F08A5C}"/>
              </a:ext>
            </a:extLst>
          </p:cNvPr>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ea typeface="ＭＳ Ｐゴシック" charset="0"/>
              <a:cs typeface="ＭＳ Ｐゴシック" charset="0"/>
            </a:endParaRPr>
          </a:p>
        </p:txBody>
      </p:sp>
    </p:spTree>
    <p:extLst>
      <p:ext uri="{BB962C8B-B14F-4D97-AF65-F5344CB8AC3E}">
        <p14:creationId xmlns:p14="http://schemas.microsoft.com/office/powerpoint/2010/main" val="2724004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469C71-A5A0-A263-E763-D5A089961C21}"/>
            </a:ext>
          </a:extLst>
        </p:cNvPr>
        <p:cNvGrpSpPr/>
        <p:nvPr/>
      </p:nvGrpSpPr>
      <p:grpSpPr>
        <a:xfrm>
          <a:off x="0" y="0"/>
          <a:ext cx="0" cy="0"/>
          <a:chOff x="0" y="0"/>
          <a:chExt cx="0" cy="0"/>
        </a:xfrm>
      </p:grpSpPr>
      <p:sp>
        <p:nvSpPr>
          <p:cNvPr id="92162" name="Rectangle 2">
            <a:extLst>
              <a:ext uri="{FF2B5EF4-FFF2-40B4-BE49-F238E27FC236}">
                <a16:creationId xmlns:a16="http://schemas.microsoft.com/office/drawing/2014/main" id="{9BAA2177-7BC0-3547-3077-5A95178903D4}"/>
              </a:ext>
            </a:extLst>
          </p:cNvPr>
          <p:cNvSpPr>
            <a:spLocks noGrp="1" noRot="1" noChangeAspect="1" noChangeArrowheads="1" noTextEdit="1"/>
          </p:cNvSpPr>
          <p:nvPr>
            <p:ph type="sldImg"/>
          </p:nvPr>
        </p:nvSpPr>
        <p:spPr>
          <a:ln/>
        </p:spPr>
      </p:sp>
      <p:sp>
        <p:nvSpPr>
          <p:cNvPr id="92163" name="Rectangle 3">
            <a:extLst>
              <a:ext uri="{FF2B5EF4-FFF2-40B4-BE49-F238E27FC236}">
                <a16:creationId xmlns:a16="http://schemas.microsoft.com/office/drawing/2014/main" id="{A181930A-1DA6-6E0F-6DA8-B627DC3F164A}"/>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ea typeface="ＭＳ Ｐゴシック" charset="0"/>
              <a:cs typeface="ＭＳ Ｐゴシック" charset="0"/>
            </a:endParaRPr>
          </a:p>
        </p:txBody>
      </p:sp>
    </p:spTree>
    <p:extLst>
      <p:ext uri="{BB962C8B-B14F-4D97-AF65-F5344CB8AC3E}">
        <p14:creationId xmlns:p14="http://schemas.microsoft.com/office/powerpoint/2010/main" val="369060620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F781DB-6DD0-AF98-68E2-AA88101C0064}"/>
            </a:ext>
          </a:extLst>
        </p:cNvPr>
        <p:cNvGrpSpPr/>
        <p:nvPr/>
      </p:nvGrpSpPr>
      <p:grpSpPr>
        <a:xfrm>
          <a:off x="0" y="0"/>
          <a:ext cx="0" cy="0"/>
          <a:chOff x="0" y="0"/>
          <a:chExt cx="0" cy="0"/>
        </a:xfrm>
      </p:grpSpPr>
      <p:sp>
        <p:nvSpPr>
          <p:cNvPr id="92162" name="Rectangle 2">
            <a:extLst>
              <a:ext uri="{FF2B5EF4-FFF2-40B4-BE49-F238E27FC236}">
                <a16:creationId xmlns:a16="http://schemas.microsoft.com/office/drawing/2014/main" id="{7251A546-C9E8-158D-4E64-66A63E8215C1}"/>
              </a:ext>
            </a:extLst>
          </p:cNvPr>
          <p:cNvSpPr>
            <a:spLocks noGrp="1" noRot="1" noChangeAspect="1" noChangeArrowheads="1" noTextEdit="1"/>
          </p:cNvSpPr>
          <p:nvPr>
            <p:ph type="sldImg"/>
          </p:nvPr>
        </p:nvSpPr>
        <p:spPr>
          <a:ln/>
        </p:spPr>
      </p:sp>
      <p:sp>
        <p:nvSpPr>
          <p:cNvPr id="92163" name="Rectangle 3">
            <a:extLst>
              <a:ext uri="{FF2B5EF4-FFF2-40B4-BE49-F238E27FC236}">
                <a16:creationId xmlns:a16="http://schemas.microsoft.com/office/drawing/2014/main" id="{F28CEFCE-B26E-49E3-0178-CB0781379438}"/>
              </a:ext>
            </a:extLst>
          </p:cNvPr>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ea typeface="ＭＳ Ｐゴシック" charset="0"/>
              <a:cs typeface="ＭＳ Ｐゴシック" charset="0"/>
            </a:endParaRPr>
          </a:p>
        </p:txBody>
      </p:sp>
    </p:spTree>
    <p:extLst>
      <p:ext uri="{BB962C8B-B14F-4D97-AF65-F5344CB8AC3E}">
        <p14:creationId xmlns:p14="http://schemas.microsoft.com/office/powerpoint/2010/main" val="416232412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472390-1965-448D-5C58-48D5076D8AC5}"/>
            </a:ext>
          </a:extLst>
        </p:cNvPr>
        <p:cNvGrpSpPr/>
        <p:nvPr/>
      </p:nvGrpSpPr>
      <p:grpSpPr>
        <a:xfrm>
          <a:off x="0" y="0"/>
          <a:ext cx="0" cy="0"/>
          <a:chOff x="0" y="0"/>
          <a:chExt cx="0" cy="0"/>
        </a:xfrm>
      </p:grpSpPr>
      <p:sp>
        <p:nvSpPr>
          <p:cNvPr id="92162" name="Rectangle 2">
            <a:extLst>
              <a:ext uri="{FF2B5EF4-FFF2-40B4-BE49-F238E27FC236}">
                <a16:creationId xmlns:a16="http://schemas.microsoft.com/office/drawing/2014/main" id="{27751053-7519-1C43-6ECF-4C98D85838FC}"/>
              </a:ext>
            </a:extLst>
          </p:cNvPr>
          <p:cNvSpPr>
            <a:spLocks noGrp="1" noRot="1" noChangeAspect="1" noChangeArrowheads="1" noTextEdit="1"/>
          </p:cNvSpPr>
          <p:nvPr>
            <p:ph type="sldImg"/>
          </p:nvPr>
        </p:nvSpPr>
        <p:spPr>
          <a:ln/>
        </p:spPr>
      </p:sp>
      <p:sp>
        <p:nvSpPr>
          <p:cNvPr id="92163" name="Rectangle 3">
            <a:extLst>
              <a:ext uri="{FF2B5EF4-FFF2-40B4-BE49-F238E27FC236}">
                <a16:creationId xmlns:a16="http://schemas.microsoft.com/office/drawing/2014/main" id="{269F3C87-C1A1-6F94-7A6A-2CC52C9845DD}"/>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ea typeface="ＭＳ Ｐゴシック" charset="0"/>
              <a:cs typeface="ＭＳ Ｐゴシック" charset="0"/>
            </a:endParaRPr>
          </a:p>
        </p:txBody>
      </p:sp>
    </p:spTree>
    <p:extLst>
      <p:ext uri="{BB962C8B-B14F-4D97-AF65-F5344CB8AC3E}">
        <p14:creationId xmlns:p14="http://schemas.microsoft.com/office/powerpoint/2010/main" val="1957282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E1437D-9585-A14C-5634-EEB1081991D9}"/>
            </a:ext>
          </a:extLst>
        </p:cNvPr>
        <p:cNvGrpSpPr/>
        <p:nvPr/>
      </p:nvGrpSpPr>
      <p:grpSpPr>
        <a:xfrm>
          <a:off x="0" y="0"/>
          <a:ext cx="0" cy="0"/>
          <a:chOff x="0" y="0"/>
          <a:chExt cx="0" cy="0"/>
        </a:xfrm>
      </p:grpSpPr>
      <p:sp>
        <p:nvSpPr>
          <p:cNvPr id="92162" name="Rectangle 2">
            <a:extLst>
              <a:ext uri="{FF2B5EF4-FFF2-40B4-BE49-F238E27FC236}">
                <a16:creationId xmlns:a16="http://schemas.microsoft.com/office/drawing/2014/main" id="{C746C712-A8E3-B701-6751-2824FC802F0C}"/>
              </a:ext>
            </a:extLst>
          </p:cNvPr>
          <p:cNvSpPr>
            <a:spLocks noGrp="1" noRot="1" noChangeAspect="1" noChangeArrowheads="1" noTextEdit="1"/>
          </p:cNvSpPr>
          <p:nvPr>
            <p:ph type="sldImg"/>
          </p:nvPr>
        </p:nvSpPr>
        <p:spPr>
          <a:ln/>
        </p:spPr>
      </p:sp>
      <p:sp>
        <p:nvSpPr>
          <p:cNvPr id="92163" name="Rectangle 3">
            <a:extLst>
              <a:ext uri="{FF2B5EF4-FFF2-40B4-BE49-F238E27FC236}">
                <a16:creationId xmlns:a16="http://schemas.microsoft.com/office/drawing/2014/main" id="{310EF0D0-7E4E-8E16-8FCF-8A6D45C6A102}"/>
              </a:ext>
            </a:extLst>
          </p:cNvPr>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ea typeface="ＭＳ Ｐゴシック" charset="0"/>
              <a:cs typeface="ＭＳ Ｐゴシック" charset="0"/>
            </a:endParaRPr>
          </a:p>
        </p:txBody>
      </p:sp>
    </p:spTree>
    <p:extLst>
      <p:ext uri="{BB962C8B-B14F-4D97-AF65-F5344CB8AC3E}">
        <p14:creationId xmlns:p14="http://schemas.microsoft.com/office/powerpoint/2010/main" val="190964523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F57C6E-AD36-7DAC-906A-3962B59B606D}"/>
            </a:ext>
          </a:extLst>
        </p:cNvPr>
        <p:cNvGrpSpPr/>
        <p:nvPr/>
      </p:nvGrpSpPr>
      <p:grpSpPr>
        <a:xfrm>
          <a:off x="0" y="0"/>
          <a:ext cx="0" cy="0"/>
          <a:chOff x="0" y="0"/>
          <a:chExt cx="0" cy="0"/>
        </a:xfrm>
      </p:grpSpPr>
      <p:sp>
        <p:nvSpPr>
          <p:cNvPr id="92162" name="Rectangle 2">
            <a:extLst>
              <a:ext uri="{FF2B5EF4-FFF2-40B4-BE49-F238E27FC236}">
                <a16:creationId xmlns:a16="http://schemas.microsoft.com/office/drawing/2014/main" id="{A2DA49A6-F96D-71EA-0B1B-2D4C19A24C18}"/>
              </a:ext>
            </a:extLst>
          </p:cNvPr>
          <p:cNvSpPr>
            <a:spLocks noGrp="1" noRot="1" noChangeAspect="1" noChangeArrowheads="1" noTextEdit="1"/>
          </p:cNvSpPr>
          <p:nvPr>
            <p:ph type="sldImg"/>
          </p:nvPr>
        </p:nvSpPr>
        <p:spPr>
          <a:ln/>
        </p:spPr>
      </p:sp>
      <p:sp>
        <p:nvSpPr>
          <p:cNvPr id="92163" name="Rectangle 3">
            <a:extLst>
              <a:ext uri="{FF2B5EF4-FFF2-40B4-BE49-F238E27FC236}">
                <a16:creationId xmlns:a16="http://schemas.microsoft.com/office/drawing/2014/main" id="{F9B3FDC4-6517-DFCA-E1A1-24376F177B56}"/>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ea typeface="ＭＳ Ｐゴシック" charset="0"/>
              <a:cs typeface="ＭＳ Ｐゴシック" charset="0"/>
            </a:endParaRPr>
          </a:p>
        </p:txBody>
      </p:sp>
    </p:spTree>
    <p:extLst>
      <p:ext uri="{BB962C8B-B14F-4D97-AF65-F5344CB8AC3E}">
        <p14:creationId xmlns:p14="http://schemas.microsoft.com/office/powerpoint/2010/main" val="38309014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ChangeArrowheads="1" noTextEdit="1"/>
          </p:cNvSpPr>
          <p:nvPr>
            <p:ph type="sldImg"/>
          </p:nvPr>
        </p:nvSpPr>
        <p:spPr>
          <a:ln/>
        </p:spPr>
      </p:sp>
      <p:sp>
        <p:nvSpPr>
          <p:cNvPr id="6553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ea typeface="ＭＳ Ｐゴシック" charset="0"/>
              <a:cs typeface="ＭＳ Ｐゴシック"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59EC6AC9-C231-49E7-889C-70092B8F7742}" type="datetimeFigureOut">
              <a:rPr lang="en-US" smtClean="0"/>
              <a:t>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26754-A219-46B4-8597-5D31E1BAD2FC}" type="slidenum">
              <a:rPr lang="en-US" smtClean="0"/>
              <a:t>‹#›</a:t>
            </a:fld>
            <a:endParaRPr lang="en-US"/>
          </a:p>
        </p:txBody>
      </p:sp>
    </p:spTree>
    <p:extLst>
      <p:ext uri="{BB962C8B-B14F-4D97-AF65-F5344CB8AC3E}">
        <p14:creationId xmlns:p14="http://schemas.microsoft.com/office/powerpoint/2010/main" val="32801853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9EC6AC9-C231-49E7-889C-70092B8F7742}" type="datetimeFigureOut">
              <a:rPr lang="en-US" smtClean="0"/>
              <a:t>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26754-A219-46B4-8597-5D31E1BAD2FC}" type="slidenum">
              <a:rPr lang="en-US" smtClean="0"/>
              <a:t>‹#›</a:t>
            </a:fld>
            <a:endParaRPr lang="en-US"/>
          </a:p>
        </p:txBody>
      </p:sp>
    </p:spTree>
    <p:extLst>
      <p:ext uri="{BB962C8B-B14F-4D97-AF65-F5344CB8AC3E}">
        <p14:creationId xmlns:p14="http://schemas.microsoft.com/office/powerpoint/2010/main" val="28712862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9EC6AC9-C231-49E7-889C-70092B8F7742}" type="datetimeFigureOut">
              <a:rPr lang="en-US" smtClean="0"/>
              <a:t>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26754-A219-46B4-8597-5D31E1BAD2FC}" type="slidenum">
              <a:rPr lang="en-US" smtClean="0"/>
              <a:t>‹#›</a:t>
            </a:fld>
            <a:endParaRPr lang="en-US"/>
          </a:p>
        </p:txBody>
      </p:sp>
    </p:spTree>
    <p:extLst>
      <p:ext uri="{BB962C8B-B14F-4D97-AF65-F5344CB8AC3E}">
        <p14:creationId xmlns:p14="http://schemas.microsoft.com/office/powerpoint/2010/main" val="6550799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1_Title Slide">
    <p:bg>
      <p:bgPr>
        <a:solidFill>
          <a:srgbClr val="B1BA77"/>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85980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9EC6AC9-C231-49E7-889C-70092B8F7742}" type="datetimeFigureOut">
              <a:rPr lang="en-US" smtClean="0"/>
              <a:t>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26754-A219-46B4-8597-5D31E1BAD2FC}" type="slidenum">
              <a:rPr lang="en-US" smtClean="0"/>
              <a:t>‹#›</a:t>
            </a:fld>
            <a:endParaRPr lang="en-US"/>
          </a:p>
        </p:txBody>
      </p:sp>
    </p:spTree>
    <p:extLst>
      <p:ext uri="{BB962C8B-B14F-4D97-AF65-F5344CB8AC3E}">
        <p14:creationId xmlns:p14="http://schemas.microsoft.com/office/powerpoint/2010/main" val="13787174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9EC6AC9-C231-49E7-889C-70092B8F7742}" type="datetimeFigureOut">
              <a:rPr lang="en-US" smtClean="0"/>
              <a:t>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26754-A219-46B4-8597-5D31E1BAD2FC}" type="slidenum">
              <a:rPr lang="en-US" smtClean="0"/>
              <a:t>‹#›</a:t>
            </a:fld>
            <a:endParaRPr lang="en-US"/>
          </a:p>
        </p:txBody>
      </p:sp>
    </p:spTree>
    <p:extLst>
      <p:ext uri="{BB962C8B-B14F-4D97-AF65-F5344CB8AC3E}">
        <p14:creationId xmlns:p14="http://schemas.microsoft.com/office/powerpoint/2010/main" val="3337336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9EC6AC9-C231-49E7-889C-70092B8F7742}" type="datetimeFigureOut">
              <a:rPr lang="en-US" smtClean="0"/>
              <a:t>11/9/2025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F26754-A219-46B4-8597-5D31E1BAD2FC}" type="slidenum">
              <a:rPr lang="en-US" smtClean="0"/>
              <a:t>‹#›</a:t>
            </a:fld>
            <a:endParaRPr lang="en-US"/>
          </a:p>
        </p:txBody>
      </p:sp>
    </p:spTree>
    <p:extLst>
      <p:ext uri="{BB962C8B-B14F-4D97-AF65-F5344CB8AC3E}">
        <p14:creationId xmlns:p14="http://schemas.microsoft.com/office/powerpoint/2010/main" val="4012210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9EC6AC9-C231-49E7-889C-70092B8F7742}" type="datetimeFigureOut">
              <a:rPr lang="en-US" smtClean="0"/>
              <a:t>11/9/2025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F26754-A219-46B4-8597-5D31E1BAD2FC}" type="slidenum">
              <a:rPr lang="en-US" smtClean="0"/>
              <a:t>‹#›</a:t>
            </a:fld>
            <a:endParaRPr lang="en-US"/>
          </a:p>
        </p:txBody>
      </p:sp>
    </p:spTree>
    <p:extLst>
      <p:ext uri="{BB962C8B-B14F-4D97-AF65-F5344CB8AC3E}">
        <p14:creationId xmlns:p14="http://schemas.microsoft.com/office/powerpoint/2010/main" val="2181031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9EC6AC9-C231-49E7-889C-70092B8F7742}" type="datetimeFigureOut">
              <a:rPr lang="en-US" smtClean="0"/>
              <a:t>11/9/2025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F26754-A219-46B4-8597-5D31E1BAD2FC}" type="slidenum">
              <a:rPr lang="en-US" smtClean="0"/>
              <a:t>‹#›</a:t>
            </a:fld>
            <a:endParaRPr lang="en-US"/>
          </a:p>
        </p:txBody>
      </p:sp>
    </p:spTree>
    <p:extLst>
      <p:ext uri="{BB962C8B-B14F-4D97-AF65-F5344CB8AC3E}">
        <p14:creationId xmlns:p14="http://schemas.microsoft.com/office/powerpoint/2010/main" val="2688385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EC6AC9-C231-49E7-889C-70092B8F7742}" type="datetimeFigureOut">
              <a:rPr lang="en-US" smtClean="0"/>
              <a:t>11/9/2025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F26754-A219-46B4-8597-5D31E1BAD2FC}" type="slidenum">
              <a:rPr lang="en-US" smtClean="0"/>
              <a:t>‹#›</a:t>
            </a:fld>
            <a:endParaRPr lang="en-US"/>
          </a:p>
        </p:txBody>
      </p:sp>
    </p:spTree>
    <p:extLst>
      <p:ext uri="{BB962C8B-B14F-4D97-AF65-F5344CB8AC3E}">
        <p14:creationId xmlns:p14="http://schemas.microsoft.com/office/powerpoint/2010/main" val="24346677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59EC6AC9-C231-49E7-889C-70092B8F7742}" type="datetimeFigureOut">
              <a:rPr lang="en-US" smtClean="0"/>
              <a:t>11/9/2025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F26754-A219-46B4-8597-5D31E1BAD2FC}" type="slidenum">
              <a:rPr lang="en-US" smtClean="0"/>
              <a:t>‹#›</a:t>
            </a:fld>
            <a:endParaRPr lang="en-US"/>
          </a:p>
        </p:txBody>
      </p:sp>
    </p:spTree>
    <p:extLst>
      <p:ext uri="{BB962C8B-B14F-4D97-AF65-F5344CB8AC3E}">
        <p14:creationId xmlns:p14="http://schemas.microsoft.com/office/powerpoint/2010/main" val="3058610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59EC6AC9-C231-49E7-889C-70092B8F7742}" type="datetimeFigureOut">
              <a:rPr lang="en-US" smtClean="0"/>
              <a:t>11/9/2025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F26754-A219-46B4-8597-5D31E1BAD2FC}" type="slidenum">
              <a:rPr lang="en-US" smtClean="0"/>
              <a:t>‹#›</a:t>
            </a:fld>
            <a:endParaRPr lang="en-US"/>
          </a:p>
        </p:txBody>
      </p:sp>
    </p:spTree>
    <p:extLst>
      <p:ext uri="{BB962C8B-B14F-4D97-AF65-F5344CB8AC3E}">
        <p14:creationId xmlns:p14="http://schemas.microsoft.com/office/powerpoint/2010/main" val="21051016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59EC6AC9-C231-49E7-889C-70092B8F7742}" type="datetimeFigureOut">
              <a:rPr lang="en-US" smtClean="0"/>
              <a:t>11/9/2025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6F26754-A219-46B4-8597-5D31E1BAD2FC}" type="slidenum">
              <a:rPr lang="en-US" smtClean="0"/>
              <a:t>‹#›</a:t>
            </a:fld>
            <a:endParaRPr lang="en-US"/>
          </a:p>
        </p:txBody>
      </p:sp>
    </p:spTree>
    <p:extLst>
      <p:ext uri="{BB962C8B-B14F-4D97-AF65-F5344CB8AC3E}">
        <p14:creationId xmlns:p14="http://schemas.microsoft.com/office/powerpoint/2010/main" val="1722217705"/>
      </p:ext>
    </p:extLst>
  </p:cSld>
  <p:clrMap bg1="lt1" tx1="dk1" bg2="lt2" tx2="dk2" accent1="accent1" accent2="accent2" accent3="accent3" accent4="accent4" accent5="accent5" accent6="accent6" hlink="hlink" folHlink="folHlink"/>
  <p:sldLayoutIdLst>
    <p:sldLayoutId id="2147483870" r:id="rId1"/>
    <p:sldLayoutId id="2147483871" r:id="rId2"/>
    <p:sldLayoutId id="2147483872" r:id="rId3"/>
    <p:sldLayoutId id="2147483873" r:id="rId4"/>
    <p:sldLayoutId id="2147483874" r:id="rId5"/>
    <p:sldLayoutId id="2147483875" r:id="rId6"/>
    <p:sldLayoutId id="2147483876" r:id="rId7"/>
    <p:sldLayoutId id="2147483877" r:id="rId8"/>
    <p:sldLayoutId id="2147483878" r:id="rId9"/>
    <p:sldLayoutId id="2147483879" r:id="rId10"/>
    <p:sldLayoutId id="2147483880" r:id="rId11"/>
    <p:sldLayoutId id="2147483881" r:id="rId12"/>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itle 1"/>
          <p:cNvSpPr>
            <a:spLocks noGrp="1"/>
          </p:cNvSpPr>
          <p:nvPr>
            <p:ph type="title" idx="4294967295"/>
          </p:nvPr>
        </p:nvSpPr>
        <p:spPr>
          <a:xfrm>
            <a:off x="0" y="2057400"/>
            <a:ext cx="9144000" cy="2971800"/>
          </a:xfrm>
        </p:spPr>
        <p:txBody>
          <a:bodyPr anchor="t"/>
          <a:lstStyle/>
          <a:p>
            <a:pPr algn="ctr"/>
            <a:br>
              <a:rPr lang="en-AU" sz="2800" dirty="0">
                <a:latin typeface="Verdana" charset="0"/>
                <a:ea typeface="ヒラギノ角ゴ Pro W3" charset="0"/>
                <a:cs typeface="ヒラギノ角ゴ Pro W3" charset="0"/>
              </a:rPr>
            </a:br>
            <a:br>
              <a:rPr lang="en-AU" sz="2800" dirty="0">
                <a:latin typeface="Verdana" charset="0"/>
                <a:ea typeface="ヒラギノ角ゴ Pro W3" charset="0"/>
                <a:cs typeface="ヒラギノ角ゴ Pro W3" charset="0"/>
              </a:rPr>
            </a:br>
            <a:r>
              <a:rPr lang="en-US" sz="2800" dirty="0"/>
              <a:t>Education and Health in Economic Development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idx="4294967295"/>
          </p:nvPr>
        </p:nvSpPr>
        <p:spPr>
          <a:xfrm>
            <a:off x="1600200" y="0"/>
            <a:ext cx="7543800" cy="1143000"/>
          </a:xfrm>
        </p:spPr>
        <p:txBody>
          <a:bodyPr anchor="ctr"/>
          <a:lstStyle/>
          <a:p>
            <a:r>
              <a:rPr lang="en-US"/>
              <a:t>Assumptions of the Child Labor Multiple Equilibria Model</a:t>
            </a:r>
          </a:p>
        </p:txBody>
      </p:sp>
      <p:sp>
        <p:nvSpPr>
          <p:cNvPr id="23555" name="Content Placeholder 2"/>
          <p:cNvSpPr>
            <a:spLocks noGrp="1"/>
          </p:cNvSpPr>
          <p:nvPr>
            <p:ph idx="4294967295"/>
          </p:nvPr>
        </p:nvSpPr>
        <p:spPr>
          <a:xfrm>
            <a:off x="0" y="1447800"/>
            <a:ext cx="8382000" cy="4648200"/>
          </a:xfrm>
        </p:spPr>
        <p:txBody>
          <a:bodyPr rIns="91440">
            <a:normAutofit/>
          </a:bodyPr>
          <a:lstStyle/>
          <a:p>
            <a:r>
              <a:rPr lang="en-US" sz="2800" dirty="0"/>
              <a:t>Luxury Axiom: A household with sufficiently high income would not send its children to work</a:t>
            </a:r>
          </a:p>
          <a:p>
            <a:r>
              <a:rPr lang="en-US" sz="2800" dirty="0"/>
              <a:t>Substitution Axiom: Adult and child labor are substitutes (perfect substitutes in this model), in which the quantity of output by a child is a given fraction of that of an adult: Q</a:t>
            </a:r>
            <a:r>
              <a:rPr lang="en-US" sz="2800" baseline="30000" dirty="0"/>
              <a:t>C</a:t>
            </a:r>
            <a:r>
              <a:rPr lang="en-US" sz="2800" dirty="0"/>
              <a:t> = </a:t>
            </a:r>
            <a:r>
              <a:rPr lang="en-US" sz="2800" dirty="0" err="1">
                <a:latin typeface="Lucida Grande" charset="0"/>
              </a:rPr>
              <a:t>γ</a:t>
            </a:r>
            <a:r>
              <a:rPr lang="en-US" sz="2800" dirty="0" err="1"/>
              <a:t>Q</a:t>
            </a:r>
            <a:r>
              <a:rPr lang="en-US" sz="2800" baseline="30000" dirty="0" err="1"/>
              <a:t>A</a:t>
            </a:r>
            <a:r>
              <a:rPr lang="en-US" sz="2800" dirty="0"/>
              <a:t>,  0 &lt; </a:t>
            </a:r>
            <a:r>
              <a:rPr lang="en-US" sz="2800" dirty="0">
                <a:latin typeface="Lucida Grande" charset="0"/>
              </a:rPr>
              <a:t>γ</a:t>
            </a:r>
            <a:r>
              <a:rPr lang="en-US" sz="2800" dirty="0"/>
              <a:t> &lt; 1.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Rectangle 2"/>
          <p:cNvSpPr>
            <a:spLocks noGrp="1" noChangeArrowheads="1"/>
          </p:cNvSpPr>
          <p:nvPr>
            <p:ph type="title"/>
          </p:nvPr>
        </p:nvSpPr>
        <p:spPr/>
        <p:txBody>
          <a:bodyPr anchor="ctr"/>
          <a:lstStyle/>
          <a:p>
            <a:pPr eaLnBrk="1" hangingPunct="1"/>
            <a:r>
              <a:rPr lang="en-US" sz="2800" dirty="0"/>
              <a:t>Figure 8.3  </a:t>
            </a:r>
            <a:r>
              <a:rPr lang="en-US" sz="2800" b="0" dirty="0"/>
              <a:t>Child Labor as a Bad Equilibrium</a:t>
            </a:r>
            <a:endParaRPr lang="en-GB" sz="2800" dirty="0"/>
          </a:p>
        </p:txBody>
      </p:sp>
      <p:pic>
        <p:nvPicPr>
          <p:cNvPr id="3" name="Picture 2" descr="fig08_03.gif"/>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1752600" y="1371600"/>
            <a:ext cx="5486400" cy="4732021"/>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nchor="ctr"/>
          <a:lstStyle/>
          <a:p>
            <a:r>
              <a:rPr lang="en-US" dirty="0"/>
              <a:t>Other approaches to child labor policy</a:t>
            </a:r>
          </a:p>
        </p:txBody>
      </p:sp>
      <p:sp>
        <p:nvSpPr>
          <p:cNvPr id="25603" name="Content Placeholder 2"/>
          <p:cNvSpPr>
            <a:spLocks noGrp="1"/>
          </p:cNvSpPr>
          <p:nvPr>
            <p:ph idx="1"/>
          </p:nvPr>
        </p:nvSpPr>
        <p:spPr>
          <a:xfrm>
            <a:off x="381000" y="1295400"/>
            <a:ext cx="8382000" cy="4648200"/>
          </a:xfrm>
        </p:spPr>
        <p:txBody>
          <a:bodyPr rIns="91440"/>
          <a:lstStyle/>
          <a:p>
            <a:r>
              <a:rPr lang="en-US" sz="1900" dirty="0"/>
              <a:t>The Chapter 8 Case Study: Get more children into school (as in Millennium Development Goals), e.g. new village schools; and enrollment incentives for parents such as in Progresa/ Oportunidades</a:t>
            </a:r>
          </a:p>
          <a:p>
            <a:r>
              <a:rPr lang="en-US" sz="1900" dirty="0"/>
              <a:t>Consider child labor an expression of poverty, so emphasize ending poverty generally (a traditional World Bank approach, now modified)</a:t>
            </a:r>
          </a:p>
          <a:p>
            <a:r>
              <a:rPr lang="en-US" sz="1900" dirty="0"/>
              <a:t>If child labor is inevitable in the short run, regulate it to prevent abuse and provide support services for working children (UNICEF approach)</a:t>
            </a:r>
          </a:p>
          <a:p>
            <a:r>
              <a:rPr lang="en-US" sz="1900" dirty="0"/>
              <a:t>Ban child labor; or if impossible, ban child labor in its most abusive forms (ILO strategy; </a:t>
            </a:r>
            <a:r>
              <a:rPr lang="ja-JP" altLang="en-US" sz="1900" dirty="0"/>
              <a:t>“</a:t>
            </a:r>
            <a:r>
              <a:rPr lang="en-US" sz="1900" dirty="0"/>
              <a:t>Worst Forms of Child Labor Convention</a:t>
            </a:r>
            <a:r>
              <a:rPr lang="ja-JP" altLang="en-US" sz="1900" dirty="0"/>
              <a:t>”</a:t>
            </a:r>
            <a:r>
              <a:rPr lang="en-US" sz="1900" dirty="0"/>
              <a:t>)</a:t>
            </a:r>
          </a:p>
          <a:p>
            <a:r>
              <a:rPr lang="en-US" sz="1900" dirty="0"/>
              <a:t>Activist approach: trade sanctions. Concerns: could backfire when children shift to informal sector; and if modern sector growth slows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Rectangle 4"/>
          <p:cNvSpPr>
            <a:spLocks noGrp="1" noChangeArrowheads="1"/>
          </p:cNvSpPr>
          <p:nvPr>
            <p:ph type="title"/>
          </p:nvPr>
        </p:nvSpPr>
        <p:spPr/>
        <p:txBody>
          <a:bodyPr anchor="ctr"/>
          <a:lstStyle/>
          <a:p>
            <a:pPr eaLnBrk="1" hangingPunct="1"/>
            <a:r>
              <a:rPr lang="en-US" sz="2800"/>
              <a:t>8.4 The Gender Gap: Discrimination in Education and Health</a:t>
            </a:r>
          </a:p>
        </p:txBody>
      </p:sp>
      <p:sp>
        <p:nvSpPr>
          <p:cNvPr id="26629" name="Rectangle 5"/>
          <p:cNvSpPr>
            <a:spLocks noGrp="1" noChangeArrowheads="1"/>
          </p:cNvSpPr>
          <p:nvPr>
            <p:ph idx="1"/>
          </p:nvPr>
        </p:nvSpPr>
        <p:spPr/>
        <p:txBody>
          <a:bodyPr rIns="91440"/>
          <a:lstStyle/>
          <a:p>
            <a:pPr eaLnBrk="1" hangingPunct="1"/>
            <a:r>
              <a:rPr lang="en-US" sz="2000" dirty="0"/>
              <a:t>Young females receive less education than young males in nearly every low and lower-middle income developing country </a:t>
            </a:r>
          </a:p>
          <a:p>
            <a:pPr eaLnBrk="1" hangingPunct="1"/>
            <a:r>
              <a:rPr lang="en-US" sz="2000" dirty="0"/>
              <a:t>Closing the educational gender gap is important because:</a:t>
            </a:r>
          </a:p>
          <a:p>
            <a:pPr lvl="1" eaLnBrk="1" hangingPunct="1"/>
            <a:r>
              <a:rPr lang="en-US" sz="2000" dirty="0"/>
              <a:t>The social rate of return on women</a:t>
            </a:r>
            <a:r>
              <a:rPr lang="ja-JP" altLang="en-US" sz="2000" dirty="0"/>
              <a:t>’</a:t>
            </a:r>
            <a:r>
              <a:rPr lang="en-US" sz="2000" dirty="0"/>
              <a:t>s education is higher than that of men in developing countries</a:t>
            </a:r>
          </a:p>
          <a:p>
            <a:pPr lvl="1" eaLnBrk="1" hangingPunct="1"/>
            <a:r>
              <a:rPr lang="en-US" sz="2000" dirty="0"/>
              <a:t>Education for women increases productivity, lowers fertility</a:t>
            </a:r>
          </a:p>
          <a:p>
            <a:pPr lvl="1" eaLnBrk="1" hangingPunct="1"/>
            <a:r>
              <a:rPr lang="en-US" sz="2000" dirty="0"/>
              <a:t>Educated mothers have a multiplier impact on future generations</a:t>
            </a:r>
          </a:p>
          <a:p>
            <a:pPr lvl="1" eaLnBrk="1" hangingPunct="1"/>
            <a:r>
              <a:rPr lang="en-US" sz="2000" dirty="0"/>
              <a:t>Education can break the vicious cycle of poverty and inadequate schooling for women</a:t>
            </a:r>
          </a:p>
          <a:p>
            <a:pPr lvl="1" eaLnBrk="1" hangingPunct="1"/>
            <a:r>
              <a:rPr lang="en-US" sz="2000" dirty="0"/>
              <a:t>Good news: Millennium Development Goals on parity being approached, progress in every developing region</a:t>
            </a:r>
          </a:p>
          <a:p>
            <a:pPr lvl="1" eaLnBrk="1" hangingPunct="1"/>
            <a:endParaRPr lang="en-US"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idx="4294967295"/>
          </p:nvPr>
        </p:nvSpPr>
        <p:spPr>
          <a:xfrm>
            <a:off x="1600200" y="0"/>
            <a:ext cx="7543800" cy="1143000"/>
          </a:xfrm>
        </p:spPr>
        <p:txBody>
          <a:bodyPr anchor="ctr"/>
          <a:lstStyle/>
          <a:p>
            <a:r>
              <a:rPr lang="en-US"/>
              <a:t>Figure 8.4  </a:t>
            </a:r>
            <a:r>
              <a:rPr lang="en-US" b="0"/>
              <a:t>Youth Literacy Rate, 2008</a:t>
            </a:r>
            <a:endParaRPr lang="en-US"/>
          </a:p>
        </p:txBody>
      </p:sp>
      <p:pic>
        <p:nvPicPr>
          <p:cNvPr id="2" name="Picture 1" descr="fig08_04.gi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19200" y="1371600"/>
            <a:ext cx="7071360" cy="487680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Rectangle 2"/>
          <p:cNvSpPr>
            <a:spLocks noGrp="1" noChangeArrowheads="1"/>
          </p:cNvSpPr>
          <p:nvPr>
            <p:ph type="title" idx="4294967295"/>
          </p:nvPr>
        </p:nvSpPr>
        <p:spPr>
          <a:xfrm>
            <a:off x="1600200" y="0"/>
            <a:ext cx="7543800" cy="1143000"/>
          </a:xfrm>
        </p:spPr>
        <p:txBody>
          <a:bodyPr anchor="ctr"/>
          <a:lstStyle/>
          <a:p>
            <a:pPr eaLnBrk="1" hangingPunct="1"/>
            <a:r>
              <a:rPr lang="en-US" sz="2800"/>
              <a:t>8.4 The Gender Gap: Discrimination in Education and Health (cont</a:t>
            </a:r>
            <a:r>
              <a:rPr lang="ja-JP" altLang="en-US" sz="2800"/>
              <a:t>’</a:t>
            </a:r>
            <a:r>
              <a:rPr lang="en-US" sz="2800"/>
              <a:t>d)</a:t>
            </a:r>
            <a:endParaRPr lang="en-US" sz="2400"/>
          </a:p>
        </p:txBody>
      </p:sp>
      <p:sp>
        <p:nvSpPr>
          <p:cNvPr id="28677" name="Rectangle 3"/>
          <p:cNvSpPr>
            <a:spLocks noGrp="1" noChangeArrowheads="1"/>
          </p:cNvSpPr>
          <p:nvPr>
            <p:ph type="body" idx="4294967295"/>
          </p:nvPr>
        </p:nvSpPr>
        <p:spPr>
          <a:xfrm>
            <a:off x="0" y="1447800"/>
            <a:ext cx="8382000" cy="4648200"/>
          </a:xfrm>
        </p:spPr>
        <p:txBody>
          <a:bodyPr rIns="91440"/>
          <a:lstStyle/>
          <a:p>
            <a:pPr eaLnBrk="1" hangingPunct="1"/>
            <a:r>
              <a:rPr lang="en-US" sz="2800" dirty="0"/>
              <a:t>Consequences of gender bias in health and education</a:t>
            </a:r>
          </a:p>
          <a:p>
            <a:pPr lvl="1" eaLnBrk="1" hangingPunct="1"/>
            <a:r>
              <a:rPr lang="en-US" sz="2800" dirty="0"/>
              <a:t>Economic incentives and their cultural setting</a:t>
            </a:r>
          </a:p>
          <a:p>
            <a:pPr lvl="1" eaLnBrk="1" hangingPunct="1"/>
            <a:r>
              <a:rPr lang="ja-JP" altLang="en-US" sz="2800" dirty="0"/>
              <a:t>“</a:t>
            </a:r>
            <a:r>
              <a:rPr lang="en-US" sz="2800" dirty="0"/>
              <a:t>Missing Women</a:t>
            </a:r>
            <a:r>
              <a:rPr lang="ja-JP" altLang="en-US" sz="2800" dirty="0"/>
              <a:t>”</a:t>
            </a:r>
            <a:r>
              <a:rPr lang="en-US" sz="2800" dirty="0"/>
              <a:t> mystery in Asia</a:t>
            </a:r>
          </a:p>
          <a:p>
            <a:pPr marL="457200" lvl="1" indent="0" eaLnBrk="1" hangingPunct="1">
              <a:buNone/>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idx="4294967295"/>
          </p:nvPr>
        </p:nvSpPr>
        <p:spPr>
          <a:xfrm>
            <a:off x="1600200" y="0"/>
            <a:ext cx="7543800" cy="1143000"/>
          </a:xfrm>
        </p:spPr>
        <p:txBody>
          <a:bodyPr anchor="ctr"/>
          <a:lstStyle/>
          <a:p>
            <a:r>
              <a:rPr lang="en-US" sz="2400" dirty="0"/>
              <a:t>Figure 8.5  </a:t>
            </a:r>
            <a:r>
              <a:rPr lang="en-US" sz="2400" b="0" dirty="0"/>
              <a:t>Estimated Percent of Women “Missing”</a:t>
            </a:r>
            <a:endParaRPr lang="en-US" sz="1800" dirty="0"/>
          </a:p>
        </p:txBody>
      </p:sp>
      <p:pic>
        <p:nvPicPr>
          <p:cNvPr id="2" name="Picture 1" descr="fig08_05.gi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4400" y="1676400"/>
            <a:ext cx="7543800" cy="4282461"/>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p:cNvSpPr txBox="1">
            <a:spLocks noChangeArrowheads="1"/>
          </p:cNvSpPr>
          <p:nvPr/>
        </p:nvSpPr>
        <p:spPr bwMode="auto">
          <a:xfrm>
            <a:off x="1219200" y="152400"/>
            <a:ext cx="7772400" cy="609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ctr" anchorCtr="0" compatLnSpc="1">
            <a:prstTxWarp prst="textNoShape">
              <a:avLst/>
            </a:prstTxWarp>
          </a:bodyPr>
          <a:lstStyle>
            <a:lvl1pPr algn="l" rtl="0" eaLnBrk="1" fontAlgn="base" hangingPunct="1">
              <a:spcBef>
                <a:spcPct val="0"/>
              </a:spcBef>
              <a:spcAft>
                <a:spcPct val="0"/>
              </a:spcAft>
              <a:defRPr sz="3200" b="1">
                <a:solidFill>
                  <a:schemeClr val="tx1"/>
                </a:solidFill>
                <a:latin typeface="+mj-lt"/>
                <a:ea typeface="ヒラギノ角ゴ Pro W3" pitchFamily="-1" charset="-128"/>
                <a:cs typeface="ヒラギノ角ゴ Pro W3" pitchFamily="-1" charset="-128"/>
              </a:defRPr>
            </a:lvl1pPr>
            <a:lvl2pPr algn="l" rtl="0" eaLnBrk="1" fontAlgn="base" hangingPunct="1">
              <a:spcBef>
                <a:spcPct val="0"/>
              </a:spcBef>
              <a:spcAft>
                <a:spcPct val="0"/>
              </a:spcAft>
              <a:defRPr sz="3200" b="1">
                <a:solidFill>
                  <a:schemeClr val="tx1"/>
                </a:solidFill>
                <a:latin typeface="Verdana" pitchFamily="-1" charset="0"/>
                <a:ea typeface="ヒラギノ角ゴ Pro W3" pitchFamily="-1" charset="-128"/>
                <a:cs typeface="ヒラギノ角ゴ Pro W3" pitchFamily="-1" charset="-128"/>
              </a:defRPr>
            </a:lvl2pPr>
            <a:lvl3pPr algn="l" rtl="0" eaLnBrk="1" fontAlgn="base" hangingPunct="1">
              <a:spcBef>
                <a:spcPct val="0"/>
              </a:spcBef>
              <a:spcAft>
                <a:spcPct val="0"/>
              </a:spcAft>
              <a:defRPr sz="3200" b="1">
                <a:solidFill>
                  <a:schemeClr val="tx1"/>
                </a:solidFill>
                <a:latin typeface="Verdana" pitchFamily="-1" charset="0"/>
                <a:ea typeface="ヒラギノ角ゴ Pro W3" pitchFamily="-1" charset="-128"/>
                <a:cs typeface="ヒラギノ角ゴ Pro W3" pitchFamily="-1" charset="-128"/>
              </a:defRPr>
            </a:lvl3pPr>
            <a:lvl4pPr algn="l" rtl="0" eaLnBrk="1" fontAlgn="base" hangingPunct="1">
              <a:spcBef>
                <a:spcPct val="0"/>
              </a:spcBef>
              <a:spcAft>
                <a:spcPct val="0"/>
              </a:spcAft>
              <a:defRPr sz="3200" b="1">
                <a:solidFill>
                  <a:schemeClr val="tx1"/>
                </a:solidFill>
                <a:latin typeface="Verdana" pitchFamily="-1" charset="0"/>
                <a:ea typeface="ヒラギノ角ゴ Pro W3" pitchFamily="-1" charset="-128"/>
                <a:cs typeface="ヒラギノ角ゴ Pro W3" pitchFamily="-1" charset="-128"/>
              </a:defRPr>
            </a:lvl4pPr>
            <a:lvl5pPr algn="l" rtl="0" eaLnBrk="1" fontAlgn="base" hangingPunct="1">
              <a:spcBef>
                <a:spcPct val="0"/>
              </a:spcBef>
              <a:spcAft>
                <a:spcPct val="0"/>
              </a:spcAft>
              <a:defRPr sz="3200" b="1">
                <a:solidFill>
                  <a:schemeClr val="tx1"/>
                </a:solidFill>
                <a:latin typeface="Verdana" pitchFamily="-1" charset="0"/>
                <a:ea typeface="ヒラギノ角ゴ Pro W3" pitchFamily="-1" charset="-128"/>
                <a:cs typeface="ヒラギノ角ゴ Pro W3" pitchFamily="-1" charset="-128"/>
              </a:defRPr>
            </a:lvl5pPr>
            <a:lvl6pPr marL="457200" algn="l" rtl="0" eaLnBrk="1" fontAlgn="base" hangingPunct="1">
              <a:spcBef>
                <a:spcPct val="0"/>
              </a:spcBef>
              <a:spcAft>
                <a:spcPct val="0"/>
              </a:spcAft>
              <a:defRPr sz="3200" b="1">
                <a:solidFill>
                  <a:schemeClr val="tx1"/>
                </a:solidFill>
                <a:latin typeface="Verdana" pitchFamily="-1" charset="0"/>
              </a:defRPr>
            </a:lvl6pPr>
            <a:lvl7pPr marL="914400" algn="l" rtl="0" eaLnBrk="1" fontAlgn="base" hangingPunct="1">
              <a:spcBef>
                <a:spcPct val="0"/>
              </a:spcBef>
              <a:spcAft>
                <a:spcPct val="0"/>
              </a:spcAft>
              <a:defRPr sz="3200" b="1">
                <a:solidFill>
                  <a:schemeClr val="tx1"/>
                </a:solidFill>
                <a:latin typeface="Verdana" pitchFamily="-1" charset="0"/>
              </a:defRPr>
            </a:lvl7pPr>
            <a:lvl8pPr marL="1371600" algn="l" rtl="0" eaLnBrk="1" fontAlgn="base" hangingPunct="1">
              <a:spcBef>
                <a:spcPct val="0"/>
              </a:spcBef>
              <a:spcAft>
                <a:spcPct val="0"/>
              </a:spcAft>
              <a:defRPr sz="3200" b="1">
                <a:solidFill>
                  <a:schemeClr val="tx1"/>
                </a:solidFill>
                <a:latin typeface="Verdana" pitchFamily="-1" charset="0"/>
              </a:defRPr>
            </a:lvl8pPr>
            <a:lvl9pPr marL="1828800" algn="l" rtl="0" eaLnBrk="1" fontAlgn="base" hangingPunct="1">
              <a:spcBef>
                <a:spcPct val="0"/>
              </a:spcBef>
              <a:spcAft>
                <a:spcPct val="0"/>
              </a:spcAft>
              <a:defRPr sz="3200" b="1">
                <a:solidFill>
                  <a:schemeClr val="tx1"/>
                </a:solidFill>
                <a:latin typeface="Verdana" pitchFamily="-1" charset="0"/>
              </a:defRPr>
            </a:lvl9pPr>
          </a:lstStyle>
          <a:p>
            <a:r>
              <a:rPr lang="en-US" sz="2800" dirty="0">
                <a:latin typeface="Verdana" charset="0"/>
                <a:ea typeface="ＭＳ Ｐゴシック" charset="0"/>
                <a:cs typeface="ＭＳ Ｐゴシック" charset="0"/>
              </a:rPr>
              <a:t>The “Missing Women” Crisis</a:t>
            </a:r>
          </a:p>
        </p:txBody>
      </p:sp>
      <p:sp>
        <p:nvSpPr>
          <p:cNvPr id="3" name="Rectangle 5"/>
          <p:cNvSpPr txBox="1">
            <a:spLocks noChangeArrowheads="1"/>
          </p:cNvSpPr>
          <p:nvPr/>
        </p:nvSpPr>
        <p:spPr bwMode="auto">
          <a:xfrm>
            <a:off x="457200" y="1295400"/>
            <a:ext cx="8305800" cy="4419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91440" bIns="0" numCol="1" anchor="t" anchorCtr="0" compatLnSpc="1">
            <a:prstTxWarp prst="textNoShape">
              <a:avLst/>
            </a:prstTxWarp>
          </a:bodyPr>
          <a:lstStyle>
            <a:lvl1pPr marL="342900" indent="-342900" algn="l" rtl="0" eaLnBrk="1" fontAlgn="base" hangingPunct="1">
              <a:spcBef>
                <a:spcPct val="20000"/>
              </a:spcBef>
              <a:spcAft>
                <a:spcPct val="0"/>
              </a:spcAft>
              <a:buChar char="•"/>
              <a:defRPr sz="2800">
                <a:solidFill>
                  <a:schemeClr val="tx1"/>
                </a:solidFill>
                <a:latin typeface="+mn-lt"/>
                <a:ea typeface="ヒラギノ角ゴ Pro W3" pitchFamily="-1" charset="-128"/>
                <a:cs typeface="ヒラギノ角ゴ Pro W3" pitchFamily="-1" charset="-128"/>
              </a:defRPr>
            </a:lvl1pPr>
            <a:lvl2pPr marL="742950" indent="-285750" algn="l" rtl="0" eaLnBrk="1" fontAlgn="base" hangingPunct="1">
              <a:spcBef>
                <a:spcPct val="20000"/>
              </a:spcBef>
              <a:spcAft>
                <a:spcPct val="0"/>
              </a:spcAft>
              <a:buChar char="–"/>
              <a:defRPr sz="2400">
                <a:solidFill>
                  <a:schemeClr val="tx1"/>
                </a:solidFill>
                <a:latin typeface="+mn-lt"/>
                <a:ea typeface="ヒラギノ角ゴ Pro W3" pitchFamily="-1" charset="-128"/>
                <a:cs typeface="ヒラギノ角ゴ Pro W3" charset="0"/>
              </a:defRPr>
            </a:lvl2pPr>
            <a:lvl3pPr marL="1143000" indent="-228600" algn="l" rtl="0" eaLnBrk="1" fontAlgn="base" hangingPunct="1">
              <a:spcBef>
                <a:spcPct val="20000"/>
              </a:spcBef>
              <a:spcAft>
                <a:spcPct val="0"/>
              </a:spcAft>
              <a:buChar char="•"/>
              <a:defRPr sz="2000">
                <a:solidFill>
                  <a:schemeClr val="tx1"/>
                </a:solidFill>
                <a:latin typeface="+mn-lt"/>
                <a:ea typeface="ヒラギノ角ゴ Pro W3" pitchFamily="-1" charset="-128"/>
                <a:cs typeface="ヒラギノ角ゴ Pro W3" charset="0"/>
              </a:defRPr>
            </a:lvl3pPr>
            <a:lvl4pPr marL="1600200" indent="-228600" algn="l" rtl="0" eaLnBrk="1" fontAlgn="base" hangingPunct="1">
              <a:spcBef>
                <a:spcPct val="20000"/>
              </a:spcBef>
              <a:spcAft>
                <a:spcPct val="0"/>
              </a:spcAft>
              <a:buChar char="–"/>
              <a:defRPr>
                <a:solidFill>
                  <a:schemeClr val="tx1"/>
                </a:solidFill>
                <a:latin typeface="+mn-lt"/>
                <a:ea typeface="ヒラギノ角ゴ Pro W3" pitchFamily="-1" charset="-128"/>
                <a:cs typeface="ヒラギノ角ゴ Pro W3" charset="0"/>
              </a:defRPr>
            </a:lvl4pPr>
            <a:lvl5pPr marL="2057400" indent="-228600" algn="l" rtl="0" eaLnBrk="1" fontAlgn="base" hangingPunct="1">
              <a:spcBef>
                <a:spcPct val="20000"/>
              </a:spcBef>
              <a:spcAft>
                <a:spcPct val="0"/>
              </a:spcAft>
              <a:buChar char="»"/>
              <a:defRPr>
                <a:solidFill>
                  <a:schemeClr val="tx1"/>
                </a:solidFill>
                <a:latin typeface="+mn-lt"/>
                <a:ea typeface="ヒラギノ角ゴ Pro W3" pitchFamily="-1" charset="-128"/>
                <a:cs typeface="ヒラギノ角ゴ Pro W3" charset="0"/>
              </a:defRPr>
            </a:lvl5pPr>
            <a:lvl6pPr marL="2514600" indent="-228600" algn="l" rtl="0" eaLnBrk="1" fontAlgn="base" hangingPunct="1">
              <a:spcBef>
                <a:spcPct val="20000"/>
              </a:spcBef>
              <a:spcAft>
                <a:spcPct val="0"/>
              </a:spcAft>
              <a:buChar char="»"/>
              <a:defRPr>
                <a:solidFill>
                  <a:schemeClr val="tx1"/>
                </a:solidFill>
                <a:latin typeface="+mn-lt"/>
                <a:ea typeface="ヒラギノ角ゴ Pro W3" pitchFamily="-1" charset="-128"/>
              </a:defRPr>
            </a:lvl6pPr>
            <a:lvl7pPr marL="2971800" indent="-228600" algn="l" rtl="0" eaLnBrk="1" fontAlgn="base" hangingPunct="1">
              <a:spcBef>
                <a:spcPct val="20000"/>
              </a:spcBef>
              <a:spcAft>
                <a:spcPct val="0"/>
              </a:spcAft>
              <a:buChar char="»"/>
              <a:defRPr>
                <a:solidFill>
                  <a:schemeClr val="tx1"/>
                </a:solidFill>
                <a:latin typeface="+mn-lt"/>
                <a:ea typeface="ヒラギノ角ゴ Pro W3" pitchFamily="-1" charset="-128"/>
              </a:defRPr>
            </a:lvl7pPr>
            <a:lvl8pPr marL="3429000" indent="-228600" algn="l" rtl="0" eaLnBrk="1" fontAlgn="base" hangingPunct="1">
              <a:spcBef>
                <a:spcPct val="20000"/>
              </a:spcBef>
              <a:spcAft>
                <a:spcPct val="0"/>
              </a:spcAft>
              <a:buChar char="»"/>
              <a:defRPr>
                <a:solidFill>
                  <a:schemeClr val="tx1"/>
                </a:solidFill>
                <a:latin typeface="+mn-lt"/>
                <a:ea typeface="ヒラギノ角ゴ Pro W3" pitchFamily="-1" charset="-128"/>
              </a:defRPr>
            </a:lvl8pPr>
            <a:lvl9pPr marL="3886200" indent="-228600" algn="l" rtl="0" eaLnBrk="1" fontAlgn="base" hangingPunct="1">
              <a:spcBef>
                <a:spcPct val="20000"/>
              </a:spcBef>
              <a:spcAft>
                <a:spcPct val="0"/>
              </a:spcAft>
              <a:buChar char="»"/>
              <a:defRPr>
                <a:solidFill>
                  <a:schemeClr val="tx1"/>
                </a:solidFill>
                <a:latin typeface="+mn-lt"/>
                <a:ea typeface="ヒラギノ角ゴ Pro W3" pitchFamily="-1" charset="-128"/>
              </a:defRPr>
            </a:lvl9pPr>
          </a:lstStyle>
          <a:p>
            <a:r>
              <a:rPr lang="en-US" sz="2400" dirty="0">
                <a:latin typeface="Verdana" charset="0"/>
                <a:ea typeface="ＭＳ Ｐゴシック" charset="0"/>
                <a:cs typeface="ＭＳ Ｐゴシック" charset="0"/>
              </a:rPr>
              <a:t>Research has concluded that in Asia at least 100 million women or more are “</a:t>
            </a:r>
            <a:r>
              <a:rPr lang="en-US" altLang="ja-JP" sz="2400" dirty="0">
                <a:latin typeface="Verdana" charset="0"/>
                <a:ea typeface="ＭＳ Ｐゴシック" charset="0"/>
                <a:cs typeface="ＭＳ Ｐゴシック" charset="0"/>
              </a:rPr>
              <a:t>missing</a:t>
            </a:r>
            <a:r>
              <a:rPr lang="en-US" sz="2400" dirty="0">
                <a:latin typeface="Verdana" charset="0"/>
                <a:ea typeface="ＭＳ Ｐゴシック" charset="0"/>
                <a:cs typeface="ＭＳ Ｐゴシック" charset="0"/>
              </a:rPr>
              <a:t>”</a:t>
            </a:r>
            <a:r>
              <a:rPr lang="en-US" altLang="ja-JP" sz="2400" dirty="0">
                <a:latin typeface="Verdana" charset="0"/>
                <a:ea typeface="ＭＳ Ｐゴシック" charset="0"/>
                <a:cs typeface="ＭＳ Ｐゴシック" charset="0"/>
              </a:rPr>
              <a:t>  </a:t>
            </a:r>
          </a:p>
          <a:p>
            <a:r>
              <a:rPr lang="en-US" sz="2400" dirty="0">
                <a:latin typeface="Verdana" charset="0"/>
                <a:ea typeface="ＭＳ Ｐゴシック" charset="0"/>
                <a:cs typeface="ＭＳ Ｐゴシック" charset="0"/>
              </a:rPr>
              <a:t>If gender ratios were closer to normal levels based on biology, in comparison to other regions such as Europe, North America, or Latin America (or for that matter sub-Saharan Africa), that is the minimum number of additional women who would be alive </a:t>
            </a:r>
            <a:r>
              <a:rPr lang="en-US" sz="2400" u="sng" dirty="0">
                <a:latin typeface="Verdana" charset="0"/>
                <a:ea typeface="ＭＳ Ｐゴシック" charset="0"/>
                <a:cs typeface="ＭＳ Ｐゴシック" charset="0"/>
              </a:rPr>
              <a:t>in Asia alone</a:t>
            </a:r>
          </a:p>
          <a:p>
            <a:r>
              <a:rPr lang="en-US" sz="2400" dirty="0">
                <a:latin typeface="Verdana" charset="0"/>
                <a:ea typeface="ＭＳ Ｐゴシック" charset="0"/>
                <a:cs typeface="ＭＳ Ｐゴシック" charset="0"/>
              </a:rPr>
              <a:t>Some women are also missing in Africa, but a much smaller proportion</a:t>
            </a:r>
          </a:p>
          <a:p>
            <a:r>
              <a:rPr lang="en-US" sz="2400" dirty="0">
                <a:latin typeface="Verdana" charset="0"/>
                <a:ea typeface="ＭＳ Ｐゴシック" charset="0"/>
                <a:cs typeface="ＭＳ Ｐゴシック" charset="0"/>
              </a:rPr>
              <a:t>Reasons include inferior medical care for girls, and gender selective abortion or female infanticide</a:t>
            </a:r>
          </a:p>
          <a:p>
            <a:endParaRPr lang="en-US" sz="2000" dirty="0">
              <a:latin typeface="Verdana" charset="0"/>
              <a:ea typeface="ＭＳ Ｐゴシック" charset="0"/>
              <a:cs typeface="ＭＳ Ｐゴシック" charset="0"/>
            </a:endParaRPr>
          </a:p>
          <a:p>
            <a:endParaRPr lang="en-US" sz="2000" dirty="0">
              <a:latin typeface="Verdana" charset="0"/>
              <a:ea typeface="ＭＳ Ｐゴシック" charset="0"/>
              <a:cs typeface="ＭＳ Ｐゴシック" charset="0"/>
            </a:endParaRPr>
          </a:p>
          <a:p>
            <a:endParaRPr lang="en-US" sz="2000" dirty="0">
              <a:latin typeface="Verdana" charset="0"/>
              <a:ea typeface="ＭＳ Ｐゴシック" charset="0"/>
              <a:cs typeface="ＭＳ Ｐゴシック" charset="0"/>
            </a:endParaRPr>
          </a:p>
        </p:txBody>
      </p:sp>
    </p:spTree>
    <p:extLst>
      <p:ext uri="{BB962C8B-B14F-4D97-AF65-F5344CB8AC3E}">
        <p14:creationId xmlns:p14="http://schemas.microsoft.com/office/powerpoint/2010/main" val="18624713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Rectangle 2"/>
          <p:cNvSpPr>
            <a:spLocks noGrp="1" noChangeArrowheads="1"/>
          </p:cNvSpPr>
          <p:nvPr>
            <p:ph type="title" idx="4294967295"/>
          </p:nvPr>
        </p:nvSpPr>
        <p:spPr>
          <a:xfrm>
            <a:off x="76200" y="152400"/>
            <a:ext cx="7543800" cy="1143000"/>
          </a:xfrm>
        </p:spPr>
        <p:txBody>
          <a:bodyPr anchor="ctr"/>
          <a:lstStyle/>
          <a:p>
            <a:pPr eaLnBrk="1" hangingPunct="1"/>
            <a:r>
              <a:rPr lang="en-US" dirty="0"/>
              <a:t>8.5 Educational Systems and Development</a:t>
            </a:r>
          </a:p>
        </p:txBody>
      </p:sp>
      <p:sp>
        <p:nvSpPr>
          <p:cNvPr id="30725" name="Rectangle 3"/>
          <p:cNvSpPr>
            <a:spLocks noGrp="1" noChangeArrowheads="1"/>
          </p:cNvSpPr>
          <p:nvPr>
            <p:ph type="body" idx="4294967295"/>
          </p:nvPr>
        </p:nvSpPr>
        <p:spPr>
          <a:xfrm>
            <a:off x="0" y="1447800"/>
            <a:ext cx="8382000" cy="4648200"/>
          </a:xfrm>
        </p:spPr>
        <p:txBody>
          <a:bodyPr rIns="91440">
            <a:normAutofit/>
          </a:bodyPr>
          <a:lstStyle/>
          <a:p>
            <a:r>
              <a:rPr lang="en-US" sz="2800" dirty="0"/>
              <a:t>Educational supply and demand: the relationship between employment opportunities and educational demands</a:t>
            </a:r>
          </a:p>
          <a:p>
            <a:r>
              <a:rPr lang="en-US" sz="2800" dirty="0"/>
              <a:t>Social versus private benefits and costs</a:t>
            </a:r>
          </a:p>
          <a:p>
            <a:r>
              <a:rPr lang="en-US" sz="2800" dirty="0"/>
              <a:t>Distribution of education</a:t>
            </a:r>
          </a:p>
          <a:p>
            <a:r>
              <a:rPr lang="en-US" sz="2800" dirty="0"/>
              <a:t>Education, inequality, and poverty</a:t>
            </a:r>
          </a:p>
          <a:p>
            <a:r>
              <a:rPr lang="en-US" sz="2800" dirty="0"/>
              <a:t>Education, Internal Migration, and the Brain Drain</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Rectangle 2"/>
          <p:cNvSpPr>
            <a:spLocks noGrp="1" noChangeArrowheads="1"/>
          </p:cNvSpPr>
          <p:nvPr>
            <p:ph type="title" idx="4294967295"/>
          </p:nvPr>
        </p:nvSpPr>
        <p:spPr>
          <a:xfrm>
            <a:off x="304800" y="0"/>
            <a:ext cx="8458200" cy="838200"/>
          </a:xfrm>
        </p:spPr>
        <p:txBody>
          <a:bodyPr anchor="t">
            <a:normAutofit/>
          </a:bodyPr>
          <a:lstStyle/>
          <a:p>
            <a:pPr eaLnBrk="1" hangingPunct="1"/>
            <a:r>
              <a:rPr lang="en-US" sz="2400" dirty="0"/>
              <a:t>Figure 8.6  </a:t>
            </a:r>
            <a:r>
              <a:rPr lang="en-US" sz="2400" b="0" dirty="0"/>
              <a:t>Private versus Social Benefits and Costs of Education: An Illustration</a:t>
            </a:r>
            <a:endParaRPr lang="en-US" sz="2000" dirty="0"/>
          </a:p>
        </p:txBody>
      </p:sp>
      <p:pic>
        <p:nvPicPr>
          <p:cNvPr id="2" name="Picture 1" descr="fig08_06.gif"/>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2286000" y="1219200"/>
            <a:ext cx="5003574" cy="54102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Rectangle 4"/>
          <p:cNvSpPr>
            <a:spLocks noGrp="1" noChangeArrowheads="1"/>
          </p:cNvSpPr>
          <p:nvPr>
            <p:ph type="title" idx="4294967295"/>
          </p:nvPr>
        </p:nvSpPr>
        <p:spPr>
          <a:xfrm>
            <a:off x="533400" y="152400"/>
            <a:ext cx="7543800" cy="1143000"/>
          </a:xfrm>
        </p:spPr>
        <p:txBody>
          <a:bodyPr anchor="ctr"/>
          <a:lstStyle/>
          <a:p>
            <a:pPr eaLnBrk="1" hangingPunct="1"/>
            <a:r>
              <a:rPr lang="en-US" dirty="0"/>
              <a:t>8.1 The Central Roles of Education and Health</a:t>
            </a:r>
          </a:p>
        </p:txBody>
      </p:sp>
      <p:sp>
        <p:nvSpPr>
          <p:cNvPr id="15365" name="Rectangle 5"/>
          <p:cNvSpPr>
            <a:spLocks noGrp="1" noChangeArrowheads="1"/>
          </p:cNvSpPr>
          <p:nvPr>
            <p:ph type="body" idx="4294967295"/>
          </p:nvPr>
        </p:nvSpPr>
        <p:spPr>
          <a:xfrm>
            <a:off x="533400" y="1676400"/>
            <a:ext cx="8382000" cy="4648200"/>
          </a:xfrm>
        </p:spPr>
        <p:txBody>
          <a:bodyPr rIns="91440">
            <a:normAutofit/>
          </a:bodyPr>
          <a:lstStyle/>
          <a:p>
            <a:pPr eaLnBrk="1" hangingPunct="1"/>
            <a:r>
              <a:rPr lang="en-US" sz="2800" dirty="0"/>
              <a:t>Health and education are important objectives of development, as reflected in Amartya Sen</a:t>
            </a:r>
            <a:r>
              <a:rPr lang="ja-JP" altLang="en-US" sz="2800" dirty="0"/>
              <a:t>’</a:t>
            </a:r>
            <a:r>
              <a:rPr lang="en-US" sz="2800" dirty="0"/>
              <a:t>s capability approach, and in the core values of economic development</a:t>
            </a:r>
          </a:p>
          <a:p>
            <a:pPr eaLnBrk="1" hangingPunct="1"/>
            <a:r>
              <a:rPr lang="en-US" sz="2800" dirty="0"/>
              <a:t>Health and education are also important components of growth and development – inputs in the aggregate production function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2" name="Rectangle 4"/>
          <p:cNvSpPr>
            <a:spLocks noGrp="1" noChangeArrowheads="1"/>
          </p:cNvSpPr>
          <p:nvPr>
            <p:ph type="title" idx="4294967295"/>
          </p:nvPr>
        </p:nvSpPr>
        <p:spPr>
          <a:xfrm>
            <a:off x="1600200" y="0"/>
            <a:ext cx="7543800" cy="1143000"/>
          </a:xfrm>
        </p:spPr>
        <p:txBody>
          <a:bodyPr anchor="ctr"/>
          <a:lstStyle/>
          <a:p>
            <a:pPr eaLnBrk="1" hangingPunct="1"/>
            <a:r>
              <a:rPr lang="en-US" dirty="0"/>
              <a:t>8.5 Educational Systems and Development (cont’d)</a:t>
            </a:r>
          </a:p>
        </p:txBody>
      </p:sp>
      <p:sp>
        <p:nvSpPr>
          <p:cNvPr id="32773" name="Rectangle 5"/>
          <p:cNvSpPr>
            <a:spLocks noGrp="1" noChangeArrowheads="1"/>
          </p:cNvSpPr>
          <p:nvPr>
            <p:ph type="body" idx="4294967295"/>
          </p:nvPr>
        </p:nvSpPr>
        <p:spPr>
          <a:xfrm>
            <a:off x="0" y="1447800"/>
            <a:ext cx="8382000" cy="4648200"/>
          </a:xfrm>
        </p:spPr>
        <p:txBody>
          <a:bodyPr rIns="91440"/>
          <a:lstStyle/>
          <a:p>
            <a:pPr eaLnBrk="1" hangingPunct="1"/>
            <a:r>
              <a:rPr lang="en-US" sz="2800" dirty="0"/>
              <a:t>Distribution of Education</a:t>
            </a:r>
          </a:p>
          <a:p>
            <a:pPr lvl="1" eaLnBrk="1" hangingPunct="1"/>
            <a:r>
              <a:rPr lang="en-US" sz="2800" dirty="0"/>
              <a:t>Lorenz curves for the distribution of education</a:t>
            </a:r>
          </a:p>
          <a:p>
            <a:pPr eaLnBrk="1" hangingPunct="1"/>
            <a:r>
              <a:rPr lang="en-US" sz="2800" dirty="0"/>
              <a:t>Education, Inequality, and Poverty</a:t>
            </a:r>
          </a:p>
          <a:p>
            <a:pPr lvl="1" eaLnBrk="1" hangingPunct="1"/>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Rectangle 2"/>
          <p:cNvSpPr>
            <a:spLocks noGrp="1" noChangeArrowheads="1"/>
          </p:cNvSpPr>
          <p:nvPr>
            <p:ph type="title" idx="4294967295"/>
          </p:nvPr>
        </p:nvSpPr>
        <p:spPr>
          <a:xfrm>
            <a:off x="1600200" y="0"/>
            <a:ext cx="7543800" cy="1143000"/>
          </a:xfrm>
        </p:spPr>
        <p:txBody>
          <a:bodyPr anchor="ctr"/>
          <a:lstStyle/>
          <a:p>
            <a:pPr eaLnBrk="1" hangingPunct="1"/>
            <a:r>
              <a:rPr lang="en-US" sz="2400"/>
              <a:t>Figure 8.7  </a:t>
            </a:r>
            <a:r>
              <a:rPr lang="en-US" sz="2400" b="0"/>
              <a:t>Lorenz Curves for Education in India and South Korea</a:t>
            </a:r>
            <a:endParaRPr lang="en-GB" sz="1800"/>
          </a:p>
        </p:txBody>
      </p:sp>
      <p:pic>
        <p:nvPicPr>
          <p:cNvPr id="2" name="Picture 1" descr="fig08_07.gif"/>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457200" y="1828800"/>
            <a:ext cx="8382000" cy="3540381"/>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9AFC41-208A-EF5C-69B0-47B7B0595FA6}"/>
            </a:ext>
          </a:extLst>
        </p:cNvPr>
        <p:cNvGrpSpPr/>
        <p:nvPr/>
      </p:nvGrpSpPr>
      <p:grpSpPr>
        <a:xfrm>
          <a:off x="0" y="0"/>
          <a:ext cx="0" cy="0"/>
          <a:chOff x="0" y="0"/>
          <a:chExt cx="0" cy="0"/>
        </a:xfrm>
      </p:grpSpPr>
      <p:sp>
        <p:nvSpPr>
          <p:cNvPr id="47108" name="Rectangle 4">
            <a:extLst>
              <a:ext uri="{FF2B5EF4-FFF2-40B4-BE49-F238E27FC236}">
                <a16:creationId xmlns:a16="http://schemas.microsoft.com/office/drawing/2014/main" id="{ABA7A5E8-2BCE-6F49-7C50-6963115B0834}"/>
              </a:ext>
            </a:extLst>
          </p:cNvPr>
          <p:cNvSpPr>
            <a:spLocks noGrp="1" noChangeArrowheads="1"/>
          </p:cNvSpPr>
          <p:nvPr>
            <p:ph type="title" idx="4294967295"/>
          </p:nvPr>
        </p:nvSpPr>
        <p:spPr>
          <a:xfrm>
            <a:off x="381000" y="190500"/>
            <a:ext cx="7543800" cy="1143000"/>
          </a:xfrm>
        </p:spPr>
        <p:txBody>
          <a:bodyPr anchor="ctr">
            <a:normAutofit/>
          </a:bodyPr>
          <a:lstStyle/>
          <a:p>
            <a:pPr eaLnBrk="1" hangingPunct="1"/>
            <a:r>
              <a:rPr lang="en-US" sz="3600" dirty="0"/>
              <a:t>Does education promote growth? </a:t>
            </a:r>
          </a:p>
        </p:txBody>
      </p:sp>
      <p:sp>
        <p:nvSpPr>
          <p:cNvPr id="47109" name="Rectangle 5">
            <a:extLst>
              <a:ext uri="{FF2B5EF4-FFF2-40B4-BE49-F238E27FC236}">
                <a16:creationId xmlns:a16="http://schemas.microsoft.com/office/drawing/2014/main" id="{419F751A-C50A-1CA1-F3F4-03B26F8AEDEC}"/>
              </a:ext>
            </a:extLst>
          </p:cNvPr>
          <p:cNvSpPr>
            <a:spLocks noGrp="1" noChangeArrowheads="1"/>
          </p:cNvSpPr>
          <p:nvPr>
            <p:ph type="body" idx="4294967295"/>
          </p:nvPr>
        </p:nvSpPr>
        <p:spPr>
          <a:xfrm>
            <a:off x="152400" y="1143000"/>
            <a:ext cx="8610600" cy="5410200"/>
          </a:xfrm>
        </p:spPr>
        <p:txBody>
          <a:bodyPr rIns="91440">
            <a:normAutofit/>
          </a:bodyPr>
          <a:lstStyle/>
          <a:p>
            <a:pPr marL="0" indent="0" eaLnBrk="1" hangingPunct="1">
              <a:buNone/>
            </a:pPr>
            <a:r>
              <a:rPr lang="en-US" sz="3200" dirty="0"/>
              <a:t>Key channels </a:t>
            </a:r>
          </a:p>
          <a:p>
            <a:pPr marL="0" indent="0" eaLnBrk="1" hangingPunct="1">
              <a:buNone/>
            </a:pPr>
            <a:endParaRPr lang="en-US" sz="2400" dirty="0"/>
          </a:p>
          <a:p>
            <a:pPr marL="0" indent="0" eaLnBrk="1" hangingPunct="1">
              <a:buNone/>
            </a:pPr>
            <a:r>
              <a:rPr lang="en-US" sz="2400" b="1" dirty="0"/>
              <a:t>1. Human Capital Formation</a:t>
            </a:r>
          </a:p>
          <a:p>
            <a:pPr marL="0" indent="0" eaLnBrk="1" hangingPunct="1">
              <a:buNone/>
            </a:pPr>
            <a:r>
              <a:rPr lang="en-US" sz="2400" dirty="0"/>
              <a:t>Education increases the skills, knowledge, and productivity of workers. A more skilled workforce can produce more output with the same amount of inputs, driving higher levels of GDP.</a:t>
            </a:r>
          </a:p>
          <a:p>
            <a:pPr marL="0" indent="0" eaLnBrk="1" hangingPunct="1">
              <a:buNone/>
            </a:pPr>
            <a:endParaRPr lang="en-US" sz="2400" dirty="0"/>
          </a:p>
          <a:p>
            <a:pPr marL="0" indent="0" eaLnBrk="1" hangingPunct="1">
              <a:buNone/>
            </a:pPr>
            <a:r>
              <a:rPr lang="en-US" sz="2400" b="1" dirty="0"/>
              <a:t>2. Innovation and Technological Progress</a:t>
            </a:r>
          </a:p>
          <a:p>
            <a:pPr marL="0" indent="0" eaLnBrk="1" hangingPunct="1">
              <a:buNone/>
            </a:pPr>
            <a:r>
              <a:rPr lang="en-US" sz="2400" dirty="0"/>
              <a:t>Higher education and research contribute to innovation. Educated individuals are more likely to invent new technologies, improve production methods, or adopt innovations, all of which fuel economic growth.</a:t>
            </a:r>
          </a:p>
        </p:txBody>
      </p:sp>
    </p:spTree>
    <p:extLst>
      <p:ext uri="{BB962C8B-B14F-4D97-AF65-F5344CB8AC3E}">
        <p14:creationId xmlns:p14="http://schemas.microsoft.com/office/powerpoint/2010/main" val="23084533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F99F83-7207-14F7-0D0B-692011AFF620}"/>
            </a:ext>
          </a:extLst>
        </p:cNvPr>
        <p:cNvGrpSpPr/>
        <p:nvPr/>
      </p:nvGrpSpPr>
      <p:grpSpPr>
        <a:xfrm>
          <a:off x="0" y="0"/>
          <a:ext cx="0" cy="0"/>
          <a:chOff x="0" y="0"/>
          <a:chExt cx="0" cy="0"/>
        </a:xfrm>
      </p:grpSpPr>
      <p:sp>
        <p:nvSpPr>
          <p:cNvPr id="47108" name="Rectangle 4">
            <a:extLst>
              <a:ext uri="{FF2B5EF4-FFF2-40B4-BE49-F238E27FC236}">
                <a16:creationId xmlns:a16="http://schemas.microsoft.com/office/drawing/2014/main" id="{AB020C7F-E4E9-9D42-E218-EE4D4A7D56C0}"/>
              </a:ext>
            </a:extLst>
          </p:cNvPr>
          <p:cNvSpPr>
            <a:spLocks noGrp="1" noChangeArrowheads="1"/>
          </p:cNvSpPr>
          <p:nvPr>
            <p:ph type="title" idx="4294967295"/>
          </p:nvPr>
        </p:nvSpPr>
        <p:spPr>
          <a:xfrm>
            <a:off x="381000" y="190500"/>
            <a:ext cx="7543800" cy="1143000"/>
          </a:xfrm>
        </p:spPr>
        <p:txBody>
          <a:bodyPr anchor="ctr">
            <a:normAutofit/>
          </a:bodyPr>
          <a:lstStyle/>
          <a:p>
            <a:pPr eaLnBrk="1" hangingPunct="1"/>
            <a:r>
              <a:rPr lang="en-US" sz="3600" dirty="0"/>
              <a:t>Does education promote growth? </a:t>
            </a:r>
          </a:p>
        </p:txBody>
      </p:sp>
      <p:sp>
        <p:nvSpPr>
          <p:cNvPr id="47109" name="Rectangle 5">
            <a:extLst>
              <a:ext uri="{FF2B5EF4-FFF2-40B4-BE49-F238E27FC236}">
                <a16:creationId xmlns:a16="http://schemas.microsoft.com/office/drawing/2014/main" id="{22622003-BFC1-5519-BED4-0DEF8C5B6DAD}"/>
              </a:ext>
            </a:extLst>
          </p:cNvPr>
          <p:cNvSpPr>
            <a:spLocks noGrp="1" noChangeArrowheads="1"/>
          </p:cNvSpPr>
          <p:nvPr>
            <p:ph type="body" idx="4294967295"/>
          </p:nvPr>
        </p:nvSpPr>
        <p:spPr>
          <a:xfrm>
            <a:off x="152400" y="1143000"/>
            <a:ext cx="8915400" cy="5410200"/>
          </a:xfrm>
        </p:spPr>
        <p:txBody>
          <a:bodyPr rIns="91440">
            <a:normAutofit/>
          </a:bodyPr>
          <a:lstStyle/>
          <a:p>
            <a:pPr marL="0" indent="0" eaLnBrk="1" hangingPunct="1">
              <a:buNone/>
            </a:pPr>
            <a:r>
              <a:rPr lang="en-US" sz="3200" dirty="0"/>
              <a:t>Key channels </a:t>
            </a:r>
          </a:p>
          <a:p>
            <a:pPr marL="0" indent="0" eaLnBrk="1" hangingPunct="1">
              <a:buNone/>
            </a:pPr>
            <a:endParaRPr lang="en-US" sz="3200" dirty="0"/>
          </a:p>
          <a:p>
            <a:pPr marL="0" indent="0" eaLnBrk="1" hangingPunct="1">
              <a:buNone/>
            </a:pPr>
            <a:r>
              <a:rPr lang="en-US" sz="2400" b="1" dirty="0"/>
              <a:t>3. Improved Health and Social Outcomes</a:t>
            </a:r>
          </a:p>
          <a:p>
            <a:pPr marL="0" indent="0" eaLnBrk="1" hangingPunct="1">
              <a:buNone/>
            </a:pPr>
            <a:endParaRPr lang="en-US" sz="2400" dirty="0"/>
          </a:p>
          <a:p>
            <a:pPr marL="0" indent="0" eaLnBrk="1" hangingPunct="1">
              <a:buNone/>
            </a:pPr>
            <a:r>
              <a:rPr lang="en-US" sz="2400" dirty="0"/>
              <a:t>Education tends to improve health outcomes and lower fertility rates. Healthier, smaller populations can invest more per capita in human and physical capital, enhancing growth potential.</a:t>
            </a:r>
          </a:p>
          <a:p>
            <a:pPr marL="0" indent="0" eaLnBrk="1" hangingPunct="1">
              <a:buNone/>
            </a:pPr>
            <a:endParaRPr lang="en-US" sz="2400" dirty="0"/>
          </a:p>
          <a:p>
            <a:pPr marL="0" indent="0" eaLnBrk="1" hangingPunct="1">
              <a:buNone/>
            </a:pPr>
            <a:r>
              <a:rPr lang="en-US" sz="2400" b="1" dirty="0"/>
              <a:t>4. Institutional Quality and Governance</a:t>
            </a:r>
          </a:p>
          <a:p>
            <a:pPr marL="0" indent="0" eaLnBrk="1" hangingPunct="1">
              <a:buNone/>
            </a:pPr>
            <a:r>
              <a:rPr lang="en-US" sz="2400" dirty="0"/>
              <a:t>Educated citizens are better at demanding transparency, accountability, and the rule of law, which supports stable institutions — a crucial foundation for sustainable growth.</a:t>
            </a:r>
          </a:p>
        </p:txBody>
      </p:sp>
    </p:spTree>
    <p:extLst>
      <p:ext uri="{BB962C8B-B14F-4D97-AF65-F5344CB8AC3E}">
        <p14:creationId xmlns:p14="http://schemas.microsoft.com/office/powerpoint/2010/main" val="39565111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FFEB6F-14AE-4AE3-4FC9-EC98F87EDB15}"/>
            </a:ext>
          </a:extLst>
        </p:cNvPr>
        <p:cNvGrpSpPr/>
        <p:nvPr/>
      </p:nvGrpSpPr>
      <p:grpSpPr>
        <a:xfrm>
          <a:off x="0" y="0"/>
          <a:ext cx="0" cy="0"/>
          <a:chOff x="0" y="0"/>
          <a:chExt cx="0" cy="0"/>
        </a:xfrm>
      </p:grpSpPr>
      <p:sp>
        <p:nvSpPr>
          <p:cNvPr id="47108" name="Rectangle 4">
            <a:extLst>
              <a:ext uri="{FF2B5EF4-FFF2-40B4-BE49-F238E27FC236}">
                <a16:creationId xmlns:a16="http://schemas.microsoft.com/office/drawing/2014/main" id="{F3C7E975-9796-FCB2-DE89-ACBD93E3405F}"/>
              </a:ext>
            </a:extLst>
          </p:cNvPr>
          <p:cNvSpPr>
            <a:spLocks noGrp="1" noChangeArrowheads="1"/>
          </p:cNvSpPr>
          <p:nvPr>
            <p:ph type="title" idx="4294967295"/>
          </p:nvPr>
        </p:nvSpPr>
        <p:spPr>
          <a:xfrm>
            <a:off x="381000" y="190500"/>
            <a:ext cx="7543800" cy="1143000"/>
          </a:xfrm>
        </p:spPr>
        <p:txBody>
          <a:bodyPr anchor="ctr">
            <a:normAutofit/>
          </a:bodyPr>
          <a:lstStyle/>
          <a:p>
            <a:pPr eaLnBrk="1" hangingPunct="1"/>
            <a:r>
              <a:rPr lang="en-US" sz="3600" dirty="0"/>
              <a:t>Does education promote growth? </a:t>
            </a:r>
          </a:p>
        </p:txBody>
      </p:sp>
      <p:sp>
        <p:nvSpPr>
          <p:cNvPr id="47109" name="Rectangle 5">
            <a:extLst>
              <a:ext uri="{FF2B5EF4-FFF2-40B4-BE49-F238E27FC236}">
                <a16:creationId xmlns:a16="http://schemas.microsoft.com/office/drawing/2014/main" id="{3502BEDC-E790-865B-00E6-F16EE2A6FC02}"/>
              </a:ext>
            </a:extLst>
          </p:cNvPr>
          <p:cNvSpPr>
            <a:spLocks noGrp="1" noChangeArrowheads="1"/>
          </p:cNvSpPr>
          <p:nvPr>
            <p:ph type="body" idx="4294967295"/>
          </p:nvPr>
        </p:nvSpPr>
        <p:spPr>
          <a:xfrm>
            <a:off x="152400" y="1143000"/>
            <a:ext cx="8915400" cy="5410200"/>
          </a:xfrm>
        </p:spPr>
        <p:txBody>
          <a:bodyPr rIns="91440">
            <a:normAutofit/>
          </a:bodyPr>
          <a:lstStyle/>
          <a:p>
            <a:pPr marL="0" indent="0" eaLnBrk="1" hangingPunct="1">
              <a:buNone/>
            </a:pPr>
            <a:r>
              <a:rPr lang="en-US" sz="3600" dirty="0"/>
              <a:t>Key channels </a:t>
            </a:r>
          </a:p>
          <a:p>
            <a:pPr marL="0" indent="0" eaLnBrk="1" hangingPunct="1">
              <a:buNone/>
            </a:pPr>
            <a:r>
              <a:rPr lang="en-US" sz="2800" b="1" dirty="0"/>
              <a:t>5. Greater Adaptability and Resilience</a:t>
            </a:r>
          </a:p>
          <a:p>
            <a:pPr marL="0" indent="0" eaLnBrk="1" hangingPunct="1">
              <a:buNone/>
            </a:pPr>
            <a:r>
              <a:rPr lang="en-US" sz="2800" dirty="0"/>
              <a:t>An educated workforce can more easily adapt to economic shocks and changing labor markets, making growth more resilient overtime.</a:t>
            </a:r>
          </a:p>
          <a:p>
            <a:pPr marL="0" indent="0" eaLnBrk="1" hangingPunct="1">
              <a:buNone/>
            </a:pPr>
            <a:r>
              <a:rPr lang="en-US" sz="2800" b="1" dirty="0"/>
              <a:t>6. Externalities and Spillovers</a:t>
            </a:r>
          </a:p>
          <a:p>
            <a:pPr marL="0" indent="0" eaLnBrk="1" hangingPunct="1">
              <a:buNone/>
            </a:pPr>
            <a:r>
              <a:rPr lang="en-US" sz="2800" dirty="0"/>
              <a:t>Education doesn't just benefit the individual — there are positive externalities. A more educated population raises the overall productivity of society by facilitating knowledge diffusion and collaboration.</a:t>
            </a:r>
          </a:p>
        </p:txBody>
      </p:sp>
    </p:spTree>
    <p:extLst>
      <p:ext uri="{BB962C8B-B14F-4D97-AF65-F5344CB8AC3E}">
        <p14:creationId xmlns:p14="http://schemas.microsoft.com/office/powerpoint/2010/main" val="35020705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C2BEAB-9840-D867-75B1-66F5647008D2}"/>
            </a:ext>
          </a:extLst>
        </p:cNvPr>
        <p:cNvGrpSpPr/>
        <p:nvPr/>
      </p:nvGrpSpPr>
      <p:grpSpPr>
        <a:xfrm>
          <a:off x="0" y="0"/>
          <a:ext cx="0" cy="0"/>
          <a:chOff x="0" y="0"/>
          <a:chExt cx="0" cy="0"/>
        </a:xfrm>
      </p:grpSpPr>
      <p:sp>
        <p:nvSpPr>
          <p:cNvPr id="47108" name="Rectangle 4">
            <a:extLst>
              <a:ext uri="{FF2B5EF4-FFF2-40B4-BE49-F238E27FC236}">
                <a16:creationId xmlns:a16="http://schemas.microsoft.com/office/drawing/2014/main" id="{D585B234-05AE-F60E-2DEC-7400A2324043}"/>
              </a:ext>
            </a:extLst>
          </p:cNvPr>
          <p:cNvSpPr>
            <a:spLocks noGrp="1" noChangeArrowheads="1"/>
          </p:cNvSpPr>
          <p:nvPr>
            <p:ph type="title" idx="4294967295"/>
          </p:nvPr>
        </p:nvSpPr>
        <p:spPr>
          <a:xfrm>
            <a:off x="381000" y="190500"/>
            <a:ext cx="7543800" cy="1143000"/>
          </a:xfrm>
        </p:spPr>
        <p:txBody>
          <a:bodyPr anchor="ctr">
            <a:normAutofit/>
          </a:bodyPr>
          <a:lstStyle/>
          <a:p>
            <a:pPr eaLnBrk="1" hangingPunct="1"/>
            <a:r>
              <a:rPr lang="en-US" sz="3600" dirty="0"/>
              <a:t>Does education promote growth? </a:t>
            </a:r>
          </a:p>
        </p:txBody>
      </p:sp>
      <p:sp>
        <p:nvSpPr>
          <p:cNvPr id="47109" name="Rectangle 5">
            <a:extLst>
              <a:ext uri="{FF2B5EF4-FFF2-40B4-BE49-F238E27FC236}">
                <a16:creationId xmlns:a16="http://schemas.microsoft.com/office/drawing/2014/main" id="{824B85D9-36D1-A015-FF4C-473D89776C89}"/>
              </a:ext>
            </a:extLst>
          </p:cNvPr>
          <p:cNvSpPr>
            <a:spLocks noGrp="1" noChangeArrowheads="1"/>
          </p:cNvSpPr>
          <p:nvPr>
            <p:ph type="body" idx="4294967295"/>
          </p:nvPr>
        </p:nvSpPr>
        <p:spPr>
          <a:xfrm>
            <a:off x="152400" y="1143000"/>
            <a:ext cx="8915400" cy="5410200"/>
          </a:xfrm>
        </p:spPr>
        <p:txBody>
          <a:bodyPr rIns="91440">
            <a:normAutofit/>
          </a:bodyPr>
          <a:lstStyle/>
          <a:p>
            <a:pPr marL="0" indent="0" eaLnBrk="1" hangingPunct="1">
              <a:buNone/>
            </a:pPr>
            <a:endParaRPr lang="en-US" sz="2000" b="1" dirty="0"/>
          </a:p>
          <a:p>
            <a:pPr marL="0" indent="0" eaLnBrk="1" hangingPunct="1">
              <a:buNone/>
            </a:pPr>
            <a:endParaRPr lang="en-US" sz="2000" b="1" dirty="0"/>
          </a:p>
          <a:p>
            <a:pPr marL="0" indent="0" eaLnBrk="1" hangingPunct="1">
              <a:buNone/>
            </a:pPr>
            <a:r>
              <a:rPr lang="en-US" sz="2800" b="1" dirty="0"/>
              <a:t>Empirical evidence</a:t>
            </a:r>
            <a:r>
              <a:rPr lang="en-US" sz="2800" dirty="0"/>
              <a:t> </a:t>
            </a:r>
          </a:p>
          <a:p>
            <a:pPr marL="0" indent="0" eaLnBrk="1" hangingPunct="1">
              <a:buNone/>
            </a:pPr>
            <a:endParaRPr lang="en-US" sz="2800" dirty="0"/>
          </a:p>
          <a:p>
            <a:pPr marL="0" indent="0" eaLnBrk="1" hangingPunct="1">
              <a:buNone/>
            </a:pPr>
            <a:r>
              <a:rPr lang="en-US" sz="2800" dirty="0"/>
              <a:t>Countries with higher levels of educational attainment grow faster, although </a:t>
            </a:r>
            <a:r>
              <a:rPr lang="en-US" sz="2800" b="1" dirty="0"/>
              <a:t>the quality</a:t>
            </a:r>
            <a:r>
              <a:rPr lang="en-US" sz="2800" dirty="0"/>
              <a:t> of education matters as much as or even more than </a:t>
            </a:r>
            <a:r>
              <a:rPr lang="en-US" sz="2800" b="1" dirty="0"/>
              <a:t>the quantity</a:t>
            </a:r>
            <a:r>
              <a:rPr lang="en-US" sz="2800" dirty="0"/>
              <a:t> (i.e., years of schooling)</a:t>
            </a:r>
          </a:p>
        </p:txBody>
      </p:sp>
    </p:spTree>
    <p:extLst>
      <p:ext uri="{BB962C8B-B14F-4D97-AF65-F5344CB8AC3E}">
        <p14:creationId xmlns:p14="http://schemas.microsoft.com/office/powerpoint/2010/main" val="16299441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1F8871-FFDD-B4FD-9D98-B1827B111437}"/>
            </a:ext>
          </a:extLst>
        </p:cNvPr>
        <p:cNvGrpSpPr/>
        <p:nvPr/>
      </p:nvGrpSpPr>
      <p:grpSpPr>
        <a:xfrm>
          <a:off x="0" y="0"/>
          <a:ext cx="0" cy="0"/>
          <a:chOff x="0" y="0"/>
          <a:chExt cx="0" cy="0"/>
        </a:xfrm>
      </p:grpSpPr>
      <p:sp>
        <p:nvSpPr>
          <p:cNvPr id="47108" name="Rectangle 4">
            <a:extLst>
              <a:ext uri="{FF2B5EF4-FFF2-40B4-BE49-F238E27FC236}">
                <a16:creationId xmlns:a16="http://schemas.microsoft.com/office/drawing/2014/main" id="{8F753090-9BCD-2BE5-EDC6-90C483F310F3}"/>
              </a:ext>
            </a:extLst>
          </p:cNvPr>
          <p:cNvSpPr>
            <a:spLocks noGrp="1" noChangeArrowheads="1"/>
          </p:cNvSpPr>
          <p:nvPr>
            <p:ph type="title" idx="4294967295"/>
          </p:nvPr>
        </p:nvSpPr>
        <p:spPr>
          <a:xfrm>
            <a:off x="381000" y="190500"/>
            <a:ext cx="8686800" cy="952500"/>
          </a:xfrm>
        </p:spPr>
        <p:txBody>
          <a:bodyPr anchor="ctr">
            <a:normAutofit fontScale="90000"/>
          </a:bodyPr>
          <a:lstStyle/>
          <a:p>
            <a:pPr eaLnBrk="1" hangingPunct="1"/>
            <a:r>
              <a:rPr lang="en-US" sz="3600" dirty="0"/>
              <a:t>Does education stimulate rural–urban migration? </a:t>
            </a:r>
          </a:p>
        </p:txBody>
      </p:sp>
      <p:sp>
        <p:nvSpPr>
          <p:cNvPr id="47109" name="Rectangle 5">
            <a:extLst>
              <a:ext uri="{FF2B5EF4-FFF2-40B4-BE49-F238E27FC236}">
                <a16:creationId xmlns:a16="http://schemas.microsoft.com/office/drawing/2014/main" id="{11AB2274-3F6A-41F7-8198-060C5446A895}"/>
              </a:ext>
            </a:extLst>
          </p:cNvPr>
          <p:cNvSpPr>
            <a:spLocks noGrp="1" noChangeArrowheads="1"/>
          </p:cNvSpPr>
          <p:nvPr>
            <p:ph type="body" idx="4294967295"/>
          </p:nvPr>
        </p:nvSpPr>
        <p:spPr>
          <a:xfrm>
            <a:off x="228600" y="1257300"/>
            <a:ext cx="8915400" cy="5410200"/>
          </a:xfrm>
        </p:spPr>
        <p:txBody>
          <a:bodyPr rIns="91440">
            <a:noAutofit/>
          </a:bodyPr>
          <a:lstStyle/>
          <a:p>
            <a:pPr marL="0" indent="0" eaLnBrk="1" hangingPunct="1">
              <a:buNone/>
            </a:pPr>
            <a:r>
              <a:rPr lang="en-US" sz="2800" b="1" dirty="0"/>
              <a:t>1. Better Employment Opportunities</a:t>
            </a:r>
          </a:p>
          <a:p>
            <a:pPr marL="0" indent="0" eaLnBrk="1" hangingPunct="1">
              <a:buNone/>
            </a:pPr>
            <a:r>
              <a:rPr lang="en-US" sz="2800" dirty="0"/>
              <a:t>Education raises people's skills and aspirations. In many developing economies, cities offer more jobs — especially skilled jobs — compared to rural areas. Educated individuals are more likely to migrate to cities where they can find employment that matches their qualifications.</a:t>
            </a:r>
          </a:p>
          <a:p>
            <a:pPr marL="0" indent="0" eaLnBrk="1" hangingPunct="1">
              <a:buNone/>
            </a:pPr>
            <a:endParaRPr lang="en-US" sz="2800" dirty="0"/>
          </a:p>
          <a:p>
            <a:pPr marL="0" indent="0" eaLnBrk="1" hangingPunct="1">
              <a:buNone/>
            </a:pPr>
            <a:r>
              <a:rPr lang="en-US" sz="2800" b="1" dirty="0"/>
              <a:t>2. Higher Returns to Education in Urban Areas</a:t>
            </a:r>
          </a:p>
          <a:p>
            <a:pPr marL="0" indent="0" eaLnBrk="1" hangingPunct="1">
              <a:buNone/>
            </a:pPr>
            <a:r>
              <a:rPr lang="en-US" sz="2800" dirty="0"/>
              <a:t>Wages for educated workers are typically higher in urban labor markets because of greater industrialization, services, and knowledge-based sectors. People migrate to capture these higher returns.</a:t>
            </a:r>
          </a:p>
        </p:txBody>
      </p:sp>
    </p:spTree>
    <p:extLst>
      <p:ext uri="{BB962C8B-B14F-4D97-AF65-F5344CB8AC3E}">
        <p14:creationId xmlns:p14="http://schemas.microsoft.com/office/powerpoint/2010/main" val="30835052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F9C673-C833-8017-EA71-026EF6414557}"/>
            </a:ext>
          </a:extLst>
        </p:cNvPr>
        <p:cNvGrpSpPr/>
        <p:nvPr/>
      </p:nvGrpSpPr>
      <p:grpSpPr>
        <a:xfrm>
          <a:off x="0" y="0"/>
          <a:ext cx="0" cy="0"/>
          <a:chOff x="0" y="0"/>
          <a:chExt cx="0" cy="0"/>
        </a:xfrm>
      </p:grpSpPr>
      <p:sp>
        <p:nvSpPr>
          <p:cNvPr id="47108" name="Rectangle 4">
            <a:extLst>
              <a:ext uri="{FF2B5EF4-FFF2-40B4-BE49-F238E27FC236}">
                <a16:creationId xmlns:a16="http://schemas.microsoft.com/office/drawing/2014/main" id="{392571BD-0BF4-D2B4-00B8-B338929FA116}"/>
              </a:ext>
            </a:extLst>
          </p:cNvPr>
          <p:cNvSpPr>
            <a:spLocks noGrp="1" noChangeArrowheads="1"/>
          </p:cNvSpPr>
          <p:nvPr>
            <p:ph type="title" idx="4294967295"/>
          </p:nvPr>
        </p:nvSpPr>
        <p:spPr>
          <a:xfrm>
            <a:off x="381000" y="190500"/>
            <a:ext cx="8686800" cy="952500"/>
          </a:xfrm>
        </p:spPr>
        <p:txBody>
          <a:bodyPr anchor="ctr">
            <a:normAutofit fontScale="90000"/>
          </a:bodyPr>
          <a:lstStyle/>
          <a:p>
            <a:pPr eaLnBrk="1" hangingPunct="1"/>
            <a:r>
              <a:rPr lang="en-US" sz="3600" dirty="0"/>
              <a:t>Does education stimulate rural–urban migration? </a:t>
            </a:r>
          </a:p>
        </p:txBody>
      </p:sp>
      <p:sp>
        <p:nvSpPr>
          <p:cNvPr id="47109" name="Rectangle 5">
            <a:extLst>
              <a:ext uri="{FF2B5EF4-FFF2-40B4-BE49-F238E27FC236}">
                <a16:creationId xmlns:a16="http://schemas.microsoft.com/office/drawing/2014/main" id="{4FFD946A-2E76-D65C-94FC-E80037496433}"/>
              </a:ext>
            </a:extLst>
          </p:cNvPr>
          <p:cNvSpPr>
            <a:spLocks noGrp="1" noChangeArrowheads="1"/>
          </p:cNvSpPr>
          <p:nvPr>
            <p:ph type="body" idx="4294967295"/>
          </p:nvPr>
        </p:nvSpPr>
        <p:spPr>
          <a:xfrm>
            <a:off x="228600" y="1257300"/>
            <a:ext cx="8915400" cy="5219700"/>
          </a:xfrm>
        </p:spPr>
        <p:txBody>
          <a:bodyPr rIns="91440">
            <a:noAutofit/>
          </a:bodyPr>
          <a:lstStyle/>
          <a:p>
            <a:pPr marL="0" indent="0" eaLnBrk="1" hangingPunct="1">
              <a:buNone/>
            </a:pPr>
            <a:r>
              <a:rPr lang="en-US" sz="2800" b="1" dirty="0"/>
              <a:t>3. Access to Further Education and Professional Growth</a:t>
            </a:r>
          </a:p>
          <a:p>
            <a:pPr marL="0" indent="0" eaLnBrk="1" hangingPunct="1">
              <a:buNone/>
            </a:pPr>
            <a:r>
              <a:rPr lang="en-US" sz="2800" dirty="0"/>
              <a:t>Urban areas often have better access to universities, professional training, and career development opportunities. Those seeking to continue their education or specialize may move to cities.</a:t>
            </a:r>
          </a:p>
          <a:p>
            <a:pPr marL="0" indent="0" eaLnBrk="1" hangingPunct="1">
              <a:buNone/>
            </a:pPr>
            <a:endParaRPr lang="en-US" sz="2800" dirty="0"/>
          </a:p>
          <a:p>
            <a:pPr marL="0" indent="0" eaLnBrk="1" hangingPunct="1">
              <a:buNone/>
            </a:pPr>
            <a:r>
              <a:rPr lang="en-US" sz="2800" b="1" dirty="0"/>
              <a:t>4. Increased Awareness and Information</a:t>
            </a:r>
          </a:p>
          <a:p>
            <a:pPr marL="0" indent="0" eaLnBrk="1" hangingPunct="1">
              <a:buNone/>
            </a:pPr>
            <a:r>
              <a:rPr lang="en-US" sz="2800" dirty="0"/>
              <a:t>Education improves access to information — about job markets, living standards, and migration opportunities. People with more education are better equipped to navigate the challenges of migration.</a:t>
            </a:r>
          </a:p>
        </p:txBody>
      </p:sp>
    </p:spTree>
    <p:extLst>
      <p:ext uri="{BB962C8B-B14F-4D97-AF65-F5344CB8AC3E}">
        <p14:creationId xmlns:p14="http://schemas.microsoft.com/office/powerpoint/2010/main" val="11050354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118566-8E1F-D217-D37D-2A58177D1FD4}"/>
            </a:ext>
          </a:extLst>
        </p:cNvPr>
        <p:cNvGrpSpPr/>
        <p:nvPr/>
      </p:nvGrpSpPr>
      <p:grpSpPr>
        <a:xfrm>
          <a:off x="0" y="0"/>
          <a:ext cx="0" cy="0"/>
          <a:chOff x="0" y="0"/>
          <a:chExt cx="0" cy="0"/>
        </a:xfrm>
      </p:grpSpPr>
      <p:sp>
        <p:nvSpPr>
          <p:cNvPr id="47108" name="Rectangle 4">
            <a:extLst>
              <a:ext uri="{FF2B5EF4-FFF2-40B4-BE49-F238E27FC236}">
                <a16:creationId xmlns:a16="http://schemas.microsoft.com/office/drawing/2014/main" id="{1EB9AE7D-AE44-B1DB-6F7E-973969BC5B64}"/>
              </a:ext>
            </a:extLst>
          </p:cNvPr>
          <p:cNvSpPr>
            <a:spLocks noGrp="1" noChangeArrowheads="1"/>
          </p:cNvSpPr>
          <p:nvPr>
            <p:ph type="title" idx="4294967295"/>
          </p:nvPr>
        </p:nvSpPr>
        <p:spPr>
          <a:xfrm>
            <a:off x="381000" y="190500"/>
            <a:ext cx="8686800" cy="952500"/>
          </a:xfrm>
        </p:spPr>
        <p:txBody>
          <a:bodyPr anchor="ctr">
            <a:normAutofit fontScale="90000"/>
          </a:bodyPr>
          <a:lstStyle/>
          <a:p>
            <a:pPr eaLnBrk="1" hangingPunct="1"/>
            <a:r>
              <a:rPr lang="en-US" sz="3600" dirty="0"/>
              <a:t>Does education stimulate rural–urban migration? </a:t>
            </a:r>
          </a:p>
        </p:txBody>
      </p:sp>
      <p:sp>
        <p:nvSpPr>
          <p:cNvPr id="47109" name="Rectangle 5">
            <a:extLst>
              <a:ext uri="{FF2B5EF4-FFF2-40B4-BE49-F238E27FC236}">
                <a16:creationId xmlns:a16="http://schemas.microsoft.com/office/drawing/2014/main" id="{9DC0988E-C6FE-B44A-D22C-D091C96F4A57}"/>
              </a:ext>
            </a:extLst>
          </p:cNvPr>
          <p:cNvSpPr>
            <a:spLocks noGrp="1" noChangeArrowheads="1"/>
          </p:cNvSpPr>
          <p:nvPr>
            <p:ph type="body" idx="4294967295"/>
          </p:nvPr>
        </p:nvSpPr>
        <p:spPr>
          <a:xfrm>
            <a:off x="228600" y="1257300"/>
            <a:ext cx="8915400" cy="5219700"/>
          </a:xfrm>
        </p:spPr>
        <p:txBody>
          <a:bodyPr rIns="91440">
            <a:noAutofit/>
          </a:bodyPr>
          <a:lstStyle/>
          <a:p>
            <a:pPr marL="0" indent="0" eaLnBrk="1" hangingPunct="1">
              <a:buNone/>
            </a:pPr>
            <a:r>
              <a:rPr lang="en-US" sz="2800" b="1" dirty="0"/>
              <a:t>5. Changing Social Preferences</a:t>
            </a:r>
          </a:p>
          <a:p>
            <a:pPr marL="0" indent="0" eaLnBrk="1" hangingPunct="1">
              <a:buNone/>
            </a:pPr>
            <a:endParaRPr lang="en-US" sz="2000" b="1" dirty="0"/>
          </a:p>
          <a:p>
            <a:pPr marL="0" indent="0" eaLnBrk="1" hangingPunct="1">
              <a:buNone/>
            </a:pPr>
            <a:br>
              <a:rPr lang="en-US" sz="2800" dirty="0"/>
            </a:br>
            <a:r>
              <a:rPr lang="en-US" sz="2800" dirty="0"/>
              <a:t>Education can shift cultural values and lifestyles, making rural life seem less attractive relative to urban living, especially for younger generations.</a:t>
            </a:r>
          </a:p>
        </p:txBody>
      </p:sp>
    </p:spTree>
    <p:extLst>
      <p:ext uri="{BB962C8B-B14F-4D97-AF65-F5344CB8AC3E}">
        <p14:creationId xmlns:p14="http://schemas.microsoft.com/office/powerpoint/2010/main" val="28929078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AF0F76-47A3-4772-7404-C00E50A5F504}"/>
            </a:ext>
          </a:extLst>
        </p:cNvPr>
        <p:cNvGrpSpPr/>
        <p:nvPr/>
      </p:nvGrpSpPr>
      <p:grpSpPr>
        <a:xfrm>
          <a:off x="0" y="0"/>
          <a:ext cx="0" cy="0"/>
          <a:chOff x="0" y="0"/>
          <a:chExt cx="0" cy="0"/>
        </a:xfrm>
      </p:grpSpPr>
      <p:sp>
        <p:nvSpPr>
          <p:cNvPr id="47108" name="Rectangle 4">
            <a:extLst>
              <a:ext uri="{FF2B5EF4-FFF2-40B4-BE49-F238E27FC236}">
                <a16:creationId xmlns:a16="http://schemas.microsoft.com/office/drawing/2014/main" id="{E9A51942-4D95-B601-71F5-8E241A3E6DB1}"/>
              </a:ext>
            </a:extLst>
          </p:cNvPr>
          <p:cNvSpPr>
            <a:spLocks noGrp="1" noChangeArrowheads="1"/>
          </p:cNvSpPr>
          <p:nvPr>
            <p:ph type="title" idx="4294967295"/>
          </p:nvPr>
        </p:nvSpPr>
        <p:spPr>
          <a:xfrm>
            <a:off x="381000" y="190500"/>
            <a:ext cx="8686800" cy="952500"/>
          </a:xfrm>
        </p:spPr>
        <p:txBody>
          <a:bodyPr anchor="ctr">
            <a:normAutofit fontScale="90000"/>
          </a:bodyPr>
          <a:lstStyle/>
          <a:p>
            <a:pPr eaLnBrk="1" hangingPunct="1"/>
            <a:r>
              <a:rPr lang="en-US" sz="3600" dirty="0"/>
              <a:t>Does education stimulate rural–urban migration? </a:t>
            </a:r>
          </a:p>
        </p:txBody>
      </p:sp>
      <p:sp>
        <p:nvSpPr>
          <p:cNvPr id="47109" name="Rectangle 5">
            <a:extLst>
              <a:ext uri="{FF2B5EF4-FFF2-40B4-BE49-F238E27FC236}">
                <a16:creationId xmlns:a16="http://schemas.microsoft.com/office/drawing/2014/main" id="{077FE94C-162E-32CC-E897-C4F70C7873FE}"/>
              </a:ext>
            </a:extLst>
          </p:cNvPr>
          <p:cNvSpPr>
            <a:spLocks noGrp="1" noChangeArrowheads="1"/>
          </p:cNvSpPr>
          <p:nvPr>
            <p:ph type="body" idx="4294967295"/>
          </p:nvPr>
        </p:nvSpPr>
        <p:spPr>
          <a:xfrm>
            <a:off x="228600" y="1257300"/>
            <a:ext cx="8915400" cy="5219700"/>
          </a:xfrm>
        </p:spPr>
        <p:txBody>
          <a:bodyPr rIns="91440">
            <a:noAutofit/>
          </a:bodyPr>
          <a:lstStyle/>
          <a:p>
            <a:pPr>
              <a:buNone/>
            </a:pPr>
            <a:r>
              <a:rPr lang="en-US" sz="3200" b="1" dirty="0"/>
              <a:t>Downsides </a:t>
            </a:r>
          </a:p>
          <a:p>
            <a:pPr>
              <a:buNone/>
            </a:pPr>
            <a:endParaRPr lang="en-US" sz="2000" b="1" dirty="0"/>
          </a:p>
          <a:p>
            <a:pPr>
              <a:buNone/>
            </a:pPr>
            <a:endParaRPr lang="en-US" sz="2000" b="1" dirty="0"/>
          </a:p>
          <a:p>
            <a:pPr>
              <a:buNone/>
            </a:pPr>
            <a:r>
              <a:rPr lang="en-US" sz="2800" dirty="0"/>
              <a:t>However, this migration can also create issues like:</a:t>
            </a:r>
          </a:p>
          <a:p>
            <a:pPr>
              <a:buFont typeface="Arial" panose="020B0604020202020204" pitchFamily="34" charset="0"/>
              <a:buChar char="•"/>
            </a:pPr>
            <a:r>
              <a:rPr lang="en-US" sz="2800" dirty="0"/>
              <a:t>Urban overcrowding and slums if city infrastructure cannot keep up.</a:t>
            </a:r>
          </a:p>
          <a:p>
            <a:pPr>
              <a:buFont typeface="Arial" panose="020B0604020202020204" pitchFamily="34" charset="0"/>
              <a:buChar char="•"/>
            </a:pPr>
            <a:r>
              <a:rPr lang="en-US" sz="2800" dirty="0"/>
              <a:t>Rural "brain drain," where the countryside loses its most capable individuals, potentially weakening rural economies.</a:t>
            </a:r>
          </a:p>
          <a:p>
            <a:pPr marL="0" indent="0" eaLnBrk="1" hangingPunct="1">
              <a:buNone/>
            </a:pPr>
            <a:endParaRPr lang="en-US" sz="2800" dirty="0"/>
          </a:p>
        </p:txBody>
      </p:sp>
    </p:spTree>
    <p:extLst>
      <p:ext uri="{BB962C8B-B14F-4D97-AF65-F5344CB8AC3E}">
        <p14:creationId xmlns:p14="http://schemas.microsoft.com/office/powerpoint/2010/main" val="34492034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4"/>
          <p:cNvSpPr>
            <a:spLocks noGrp="1" noChangeArrowheads="1"/>
          </p:cNvSpPr>
          <p:nvPr>
            <p:ph type="title" idx="4294967295"/>
          </p:nvPr>
        </p:nvSpPr>
        <p:spPr>
          <a:xfrm>
            <a:off x="457200" y="0"/>
            <a:ext cx="8686800" cy="1143000"/>
          </a:xfrm>
        </p:spPr>
        <p:txBody>
          <a:bodyPr anchor="ctr"/>
          <a:lstStyle/>
          <a:p>
            <a:pPr eaLnBrk="1" hangingPunct="1"/>
            <a:r>
              <a:rPr lang="en-US" dirty="0"/>
              <a:t>Education and Health as Joint Investments for Development</a:t>
            </a:r>
          </a:p>
        </p:txBody>
      </p:sp>
      <p:sp>
        <p:nvSpPr>
          <p:cNvPr id="16389" name="Rectangle 5"/>
          <p:cNvSpPr>
            <a:spLocks noGrp="1" noChangeArrowheads="1"/>
          </p:cNvSpPr>
          <p:nvPr>
            <p:ph type="body" idx="4294967295"/>
          </p:nvPr>
        </p:nvSpPr>
        <p:spPr>
          <a:xfrm>
            <a:off x="436123" y="1371600"/>
            <a:ext cx="8686800" cy="4953000"/>
          </a:xfrm>
        </p:spPr>
        <p:txBody>
          <a:bodyPr rIns="91440"/>
          <a:lstStyle/>
          <a:p>
            <a:pPr eaLnBrk="1" hangingPunct="1"/>
            <a:r>
              <a:rPr lang="en-US" sz="2400" dirty="0"/>
              <a:t>These are investments in the same individual</a:t>
            </a:r>
          </a:p>
          <a:p>
            <a:pPr eaLnBrk="1" hangingPunct="1"/>
            <a:r>
              <a:rPr lang="en-US" sz="2400" dirty="0"/>
              <a:t>Greater health capital may improve the returns to investments in education</a:t>
            </a:r>
          </a:p>
          <a:p>
            <a:pPr lvl="1" eaLnBrk="1" hangingPunct="1">
              <a:lnSpc>
                <a:spcPct val="80000"/>
              </a:lnSpc>
            </a:pPr>
            <a:r>
              <a:rPr lang="en-US" sz="2400" dirty="0"/>
              <a:t>Health is a factor in school attendance</a:t>
            </a:r>
          </a:p>
          <a:p>
            <a:pPr lvl="1" eaLnBrk="1" hangingPunct="1">
              <a:lnSpc>
                <a:spcPct val="80000"/>
              </a:lnSpc>
            </a:pPr>
            <a:r>
              <a:rPr lang="en-US" sz="2400" dirty="0"/>
              <a:t>Healthier students learn more effectively</a:t>
            </a:r>
          </a:p>
          <a:p>
            <a:pPr lvl="1" eaLnBrk="1" hangingPunct="1">
              <a:lnSpc>
                <a:spcPct val="80000"/>
              </a:lnSpc>
            </a:pPr>
            <a:r>
              <a:rPr lang="en-US" sz="2400" dirty="0"/>
              <a:t>A longer life raises the rate of return to education</a:t>
            </a:r>
          </a:p>
          <a:p>
            <a:pPr lvl="1" eaLnBrk="1" hangingPunct="1">
              <a:lnSpc>
                <a:spcPct val="80000"/>
              </a:lnSpc>
            </a:pPr>
            <a:r>
              <a:rPr lang="en-US" sz="2400" dirty="0"/>
              <a:t>Healthier people have lower depreciation of education capital</a:t>
            </a:r>
          </a:p>
          <a:p>
            <a:pPr eaLnBrk="1" hangingPunct="1"/>
            <a:r>
              <a:rPr lang="en-US" sz="2400" dirty="0"/>
              <a:t>Greater education capital may improve the returns to investments in health</a:t>
            </a:r>
          </a:p>
          <a:p>
            <a:pPr lvl="1" eaLnBrk="1" hangingPunct="1">
              <a:lnSpc>
                <a:spcPct val="80000"/>
              </a:lnSpc>
            </a:pPr>
            <a:r>
              <a:rPr lang="en-US" sz="2400" dirty="0"/>
              <a:t>Public health programs need knowledge learned in school</a:t>
            </a:r>
          </a:p>
          <a:p>
            <a:pPr lvl="1" eaLnBrk="1" hangingPunct="1">
              <a:lnSpc>
                <a:spcPct val="80000"/>
              </a:lnSpc>
            </a:pPr>
            <a:r>
              <a:rPr lang="en-US" sz="2400" dirty="0"/>
              <a:t>Basic hygiene and sanitation may be taught in school</a:t>
            </a:r>
          </a:p>
          <a:p>
            <a:pPr lvl="1" eaLnBrk="1" hangingPunct="1">
              <a:lnSpc>
                <a:spcPct val="80000"/>
              </a:lnSpc>
            </a:pPr>
            <a:r>
              <a:rPr lang="en-US" sz="2400" dirty="0"/>
              <a:t>Education needed in training of health personnel</a:t>
            </a:r>
          </a:p>
          <a:p>
            <a:pPr lvl="1" eaLnBrk="1" hangingPunct="1">
              <a:lnSpc>
                <a:spcPct val="80000"/>
              </a:lnSpc>
            </a:pPr>
            <a:endParaRPr lang="en-US" sz="2300" dirty="0"/>
          </a:p>
          <a:p>
            <a:pPr eaLnBrk="1" hangingPunct="1"/>
            <a:endParaRPr lang="en-US" sz="23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E1739A-7003-A9A5-7CAB-821F613CC798}"/>
            </a:ext>
          </a:extLst>
        </p:cNvPr>
        <p:cNvGrpSpPr/>
        <p:nvPr/>
      </p:nvGrpSpPr>
      <p:grpSpPr>
        <a:xfrm>
          <a:off x="0" y="0"/>
          <a:ext cx="0" cy="0"/>
          <a:chOff x="0" y="0"/>
          <a:chExt cx="0" cy="0"/>
        </a:xfrm>
      </p:grpSpPr>
      <p:sp>
        <p:nvSpPr>
          <p:cNvPr id="47108" name="Rectangle 4">
            <a:extLst>
              <a:ext uri="{FF2B5EF4-FFF2-40B4-BE49-F238E27FC236}">
                <a16:creationId xmlns:a16="http://schemas.microsoft.com/office/drawing/2014/main" id="{11DA527E-E581-342F-0A7D-FB228A48D0C7}"/>
              </a:ext>
            </a:extLst>
          </p:cNvPr>
          <p:cNvSpPr>
            <a:spLocks noGrp="1" noChangeArrowheads="1"/>
          </p:cNvSpPr>
          <p:nvPr>
            <p:ph type="title" idx="4294967295"/>
          </p:nvPr>
        </p:nvSpPr>
        <p:spPr>
          <a:xfrm>
            <a:off x="381000" y="190500"/>
            <a:ext cx="8686800" cy="952500"/>
          </a:xfrm>
        </p:spPr>
        <p:txBody>
          <a:bodyPr anchor="ctr">
            <a:normAutofit fontScale="90000"/>
          </a:bodyPr>
          <a:lstStyle/>
          <a:p>
            <a:pPr eaLnBrk="1" hangingPunct="1"/>
            <a:r>
              <a:rPr lang="en-US" sz="3600" dirty="0"/>
              <a:t>Does the education of women tend to reduce their fertility?</a:t>
            </a:r>
          </a:p>
        </p:txBody>
      </p:sp>
      <p:sp>
        <p:nvSpPr>
          <p:cNvPr id="47109" name="Rectangle 5">
            <a:extLst>
              <a:ext uri="{FF2B5EF4-FFF2-40B4-BE49-F238E27FC236}">
                <a16:creationId xmlns:a16="http://schemas.microsoft.com/office/drawing/2014/main" id="{1A8761F6-40CD-B36E-709D-05AF3E451853}"/>
              </a:ext>
            </a:extLst>
          </p:cNvPr>
          <p:cNvSpPr>
            <a:spLocks noGrp="1" noChangeArrowheads="1"/>
          </p:cNvSpPr>
          <p:nvPr>
            <p:ph type="body" idx="4294967295"/>
          </p:nvPr>
        </p:nvSpPr>
        <p:spPr>
          <a:xfrm>
            <a:off x="228600" y="1257300"/>
            <a:ext cx="8915400" cy="5219700"/>
          </a:xfrm>
        </p:spPr>
        <p:txBody>
          <a:bodyPr rIns="91440">
            <a:noAutofit/>
          </a:bodyPr>
          <a:lstStyle/>
          <a:p>
            <a:pPr marL="0" indent="0" eaLnBrk="1" hangingPunct="1">
              <a:buNone/>
            </a:pPr>
            <a:r>
              <a:rPr lang="en-US" sz="2800" b="1" dirty="0"/>
              <a:t>1. Delayed Marriage and Childbearing</a:t>
            </a:r>
          </a:p>
          <a:p>
            <a:pPr marL="0" indent="0" eaLnBrk="1" hangingPunct="1">
              <a:buNone/>
            </a:pPr>
            <a:endParaRPr lang="en-US" sz="2800" dirty="0"/>
          </a:p>
          <a:p>
            <a:pPr marL="0" indent="0" eaLnBrk="1" hangingPunct="1">
              <a:buNone/>
            </a:pPr>
            <a:r>
              <a:rPr lang="en-US" sz="2800" dirty="0"/>
              <a:t>Educated women often marry later and delay starting families, which naturally shortens the period during which they can have children.</a:t>
            </a:r>
          </a:p>
          <a:p>
            <a:pPr marL="0" indent="0" eaLnBrk="1" hangingPunct="1">
              <a:buNone/>
            </a:pPr>
            <a:endParaRPr lang="en-US" sz="2800" dirty="0"/>
          </a:p>
          <a:p>
            <a:pPr marL="0" indent="0" eaLnBrk="1" hangingPunct="1">
              <a:buNone/>
            </a:pPr>
            <a:r>
              <a:rPr lang="en-US" sz="2800" b="1" dirty="0"/>
              <a:t>2. Greater Career and Economic Opportunities</a:t>
            </a:r>
          </a:p>
          <a:p>
            <a:pPr marL="0" indent="0" eaLnBrk="1" hangingPunct="1">
              <a:buNone/>
            </a:pPr>
            <a:r>
              <a:rPr lang="en-US" sz="2800" dirty="0"/>
              <a:t>With more education, women have access to better job opportunities and higher wages. As the opportunity cost of childbearing (i.e., time away from work and income) rises, women tend to have fewer children.</a:t>
            </a:r>
          </a:p>
        </p:txBody>
      </p:sp>
    </p:spTree>
    <p:extLst>
      <p:ext uri="{BB962C8B-B14F-4D97-AF65-F5344CB8AC3E}">
        <p14:creationId xmlns:p14="http://schemas.microsoft.com/office/powerpoint/2010/main" val="31940550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9E2EDE-0E82-B6EF-170B-0BEB07A47743}"/>
            </a:ext>
          </a:extLst>
        </p:cNvPr>
        <p:cNvGrpSpPr/>
        <p:nvPr/>
      </p:nvGrpSpPr>
      <p:grpSpPr>
        <a:xfrm>
          <a:off x="0" y="0"/>
          <a:ext cx="0" cy="0"/>
          <a:chOff x="0" y="0"/>
          <a:chExt cx="0" cy="0"/>
        </a:xfrm>
      </p:grpSpPr>
      <p:sp>
        <p:nvSpPr>
          <p:cNvPr id="47108" name="Rectangle 4">
            <a:extLst>
              <a:ext uri="{FF2B5EF4-FFF2-40B4-BE49-F238E27FC236}">
                <a16:creationId xmlns:a16="http://schemas.microsoft.com/office/drawing/2014/main" id="{6997D19D-EDFB-799E-68B8-07BAB4435AE7}"/>
              </a:ext>
            </a:extLst>
          </p:cNvPr>
          <p:cNvSpPr>
            <a:spLocks noGrp="1" noChangeArrowheads="1"/>
          </p:cNvSpPr>
          <p:nvPr>
            <p:ph type="title" idx="4294967295"/>
          </p:nvPr>
        </p:nvSpPr>
        <p:spPr>
          <a:xfrm>
            <a:off x="381000" y="190500"/>
            <a:ext cx="8686800" cy="952500"/>
          </a:xfrm>
        </p:spPr>
        <p:txBody>
          <a:bodyPr anchor="ctr">
            <a:normAutofit fontScale="90000"/>
          </a:bodyPr>
          <a:lstStyle/>
          <a:p>
            <a:pPr eaLnBrk="1" hangingPunct="1"/>
            <a:r>
              <a:rPr lang="en-US" sz="3600" dirty="0"/>
              <a:t>Does the education of women tend to reduce their fertility?</a:t>
            </a:r>
          </a:p>
        </p:txBody>
      </p:sp>
      <p:sp>
        <p:nvSpPr>
          <p:cNvPr id="47109" name="Rectangle 5">
            <a:extLst>
              <a:ext uri="{FF2B5EF4-FFF2-40B4-BE49-F238E27FC236}">
                <a16:creationId xmlns:a16="http://schemas.microsoft.com/office/drawing/2014/main" id="{7C596E45-E42E-EC22-3FE7-5EF34E76880D}"/>
              </a:ext>
            </a:extLst>
          </p:cNvPr>
          <p:cNvSpPr>
            <a:spLocks noGrp="1" noChangeArrowheads="1"/>
          </p:cNvSpPr>
          <p:nvPr>
            <p:ph type="body" idx="4294967295"/>
          </p:nvPr>
        </p:nvSpPr>
        <p:spPr>
          <a:xfrm>
            <a:off x="228600" y="1257300"/>
            <a:ext cx="8915400" cy="5219700"/>
          </a:xfrm>
        </p:spPr>
        <p:txBody>
          <a:bodyPr rIns="91440">
            <a:noAutofit/>
          </a:bodyPr>
          <a:lstStyle/>
          <a:p>
            <a:pPr marL="0" indent="0" eaLnBrk="1" hangingPunct="1">
              <a:buNone/>
            </a:pPr>
            <a:r>
              <a:rPr lang="en-US" sz="2800" b="1" dirty="0"/>
              <a:t>3. Increased Use of Contraception and Family Planning</a:t>
            </a:r>
          </a:p>
          <a:p>
            <a:pPr marL="0" indent="0" eaLnBrk="1" hangingPunct="1">
              <a:buNone/>
            </a:pPr>
            <a:endParaRPr lang="en-US" sz="2800" dirty="0"/>
          </a:p>
          <a:p>
            <a:pPr marL="0" indent="0" eaLnBrk="1" hangingPunct="1">
              <a:buNone/>
            </a:pPr>
            <a:r>
              <a:rPr lang="en-US" sz="2800" dirty="0"/>
              <a:t>Education improves knowledge about reproductive health and access to contraception. Educated women are more likely to use family planning methods effectively.</a:t>
            </a:r>
          </a:p>
          <a:p>
            <a:pPr marL="0" indent="0" eaLnBrk="1" hangingPunct="1">
              <a:buNone/>
            </a:pPr>
            <a:endParaRPr lang="en-US" sz="2800" dirty="0"/>
          </a:p>
          <a:p>
            <a:pPr marL="0" indent="0" eaLnBrk="1" hangingPunct="1">
              <a:buNone/>
            </a:pPr>
            <a:r>
              <a:rPr lang="en-US" sz="2800" b="1" dirty="0"/>
              <a:t>4. Changing Preferences and Aspirations</a:t>
            </a:r>
          </a:p>
          <a:p>
            <a:pPr marL="0" indent="0" eaLnBrk="1" hangingPunct="1">
              <a:buNone/>
            </a:pPr>
            <a:r>
              <a:rPr lang="en-US" sz="2800" dirty="0"/>
              <a:t>Education can shift women's preferences toward smaller family sizes, greater investment in each child (quality over quantity), and greater emphasis on personal development.</a:t>
            </a:r>
          </a:p>
        </p:txBody>
      </p:sp>
    </p:spTree>
    <p:extLst>
      <p:ext uri="{BB962C8B-B14F-4D97-AF65-F5344CB8AC3E}">
        <p14:creationId xmlns:p14="http://schemas.microsoft.com/office/powerpoint/2010/main" val="16223422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F63814-0281-A332-85D6-E88BA24B6B63}"/>
            </a:ext>
          </a:extLst>
        </p:cNvPr>
        <p:cNvGrpSpPr/>
        <p:nvPr/>
      </p:nvGrpSpPr>
      <p:grpSpPr>
        <a:xfrm>
          <a:off x="0" y="0"/>
          <a:ext cx="0" cy="0"/>
          <a:chOff x="0" y="0"/>
          <a:chExt cx="0" cy="0"/>
        </a:xfrm>
      </p:grpSpPr>
      <p:sp>
        <p:nvSpPr>
          <p:cNvPr id="47108" name="Rectangle 4">
            <a:extLst>
              <a:ext uri="{FF2B5EF4-FFF2-40B4-BE49-F238E27FC236}">
                <a16:creationId xmlns:a16="http://schemas.microsoft.com/office/drawing/2014/main" id="{1200D55B-366C-1346-3B4D-A570C22097E6}"/>
              </a:ext>
            </a:extLst>
          </p:cNvPr>
          <p:cNvSpPr>
            <a:spLocks noGrp="1" noChangeArrowheads="1"/>
          </p:cNvSpPr>
          <p:nvPr>
            <p:ph type="title" idx="4294967295"/>
          </p:nvPr>
        </p:nvSpPr>
        <p:spPr>
          <a:xfrm>
            <a:off x="381000" y="190500"/>
            <a:ext cx="8686800" cy="952500"/>
          </a:xfrm>
        </p:spPr>
        <p:txBody>
          <a:bodyPr anchor="ctr">
            <a:normAutofit fontScale="90000"/>
          </a:bodyPr>
          <a:lstStyle/>
          <a:p>
            <a:pPr eaLnBrk="1" hangingPunct="1"/>
            <a:r>
              <a:rPr lang="en-US" sz="3600" dirty="0"/>
              <a:t>Does the education of women tend to reduce their fertility?</a:t>
            </a:r>
          </a:p>
        </p:txBody>
      </p:sp>
      <p:sp>
        <p:nvSpPr>
          <p:cNvPr id="47109" name="Rectangle 5">
            <a:extLst>
              <a:ext uri="{FF2B5EF4-FFF2-40B4-BE49-F238E27FC236}">
                <a16:creationId xmlns:a16="http://schemas.microsoft.com/office/drawing/2014/main" id="{751B74CF-88ED-E1C7-2E83-2253CE0BD2B2}"/>
              </a:ext>
            </a:extLst>
          </p:cNvPr>
          <p:cNvSpPr>
            <a:spLocks noGrp="1" noChangeArrowheads="1"/>
          </p:cNvSpPr>
          <p:nvPr>
            <p:ph type="body" idx="4294967295"/>
          </p:nvPr>
        </p:nvSpPr>
        <p:spPr>
          <a:xfrm>
            <a:off x="228600" y="1257300"/>
            <a:ext cx="8915400" cy="5219700"/>
          </a:xfrm>
        </p:spPr>
        <p:txBody>
          <a:bodyPr rIns="91440">
            <a:noAutofit/>
          </a:bodyPr>
          <a:lstStyle/>
          <a:p>
            <a:pPr marL="0" indent="0" eaLnBrk="1" hangingPunct="1">
              <a:buNone/>
            </a:pPr>
            <a:r>
              <a:rPr lang="en-US" sz="2800" b="1" dirty="0"/>
              <a:t>5. Improved Child Health and Survival Rates</a:t>
            </a:r>
          </a:p>
          <a:p>
            <a:pPr marL="0" indent="0" eaLnBrk="1" hangingPunct="1">
              <a:buNone/>
            </a:pPr>
            <a:r>
              <a:rPr lang="en-US" sz="2800" dirty="0"/>
              <a:t>Educated women usually have healthier children. When child mortality falls (often because mothers are better educated), parents tend to have fewer children because they are more confident their children will survive.</a:t>
            </a:r>
          </a:p>
          <a:p>
            <a:pPr marL="0" indent="0" eaLnBrk="1" hangingPunct="1">
              <a:buNone/>
            </a:pPr>
            <a:endParaRPr lang="en-US" sz="2800" dirty="0"/>
          </a:p>
          <a:p>
            <a:pPr marL="0" indent="0" eaLnBrk="1" hangingPunct="1">
              <a:buNone/>
            </a:pPr>
            <a:r>
              <a:rPr lang="en-US" sz="2800" b="1" dirty="0"/>
              <a:t>6. Empowerment and Decision-Making Power</a:t>
            </a:r>
          </a:p>
          <a:p>
            <a:pPr marL="0" indent="0" eaLnBrk="1" hangingPunct="1">
              <a:buNone/>
            </a:pPr>
            <a:r>
              <a:rPr lang="en-US" sz="2800" dirty="0"/>
              <a:t>Education empowers women to have greater say in family decisions, including decisions about the number and spacing of children.</a:t>
            </a:r>
          </a:p>
        </p:txBody>
      </p:sp>
    </p:spTree>
    <p:extLst>
      <p:ext uri="{BB962C8B-B14F-4D97-AF65-F5344CB8AC3E}">
        <p14:creationId xmlns:p14="http://schemas.microsoft.com/office/powerpoint/2010/main" val="3232551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C92308-7D4B-4EFD-6659-0BF03BDA61BC}"/>
            </a:ext>
          </a:extLst>
        </p:cNvPr>
        <p:cNvGrpSpPr/>
        <p:nvPr/>
      </p:nvGrpSpPr>
      <p:grpSpPr>
        <a:xfrm>
          <a:off x="0" y="0"/>
          <a:ext cx="0" cy="0"/>
          <a:chOff x="0" y="0"/>
          <a:chExt cx="0" cy="0"/>
        </a:xfrm>
      </p:grpSpPr>
      <p:sp>
        <p:nvSpPr>
          <p:cNvPr id="47108" name="Rectangle 4">
            <a:extLst>
              <a:ext uri="{FF2B5EF4-FFF2-40B4-BE49-F238E27FC236}">
                <a16:creationId xmlns:a16="http://schemas.microsoft.com/office/drawing/2014/main" id="{45BD1FEF-9544-EE23-11A2-EB91325594CF}"/>
              </a:ext>
            </a:extLst>
          </p:cNvPr>
          <p:cNvSpPr>
            <a:spLocks noGrp="1" noChangeArrowheads="1"/>
          </p:cNvSpPr>
          <p:nvPr>
            <p:ph type="title" idx="4294967295"/>
          </p:nvPr>
        </p:nvSpPr>
        <p:spPr>
          <a:xfrm>
            <a:off x="381000" y="190500"/>
            <a:ext cx="8686800" cy="952500"/>
          </a:xfrm>
        </p:spPr>
        <p:txBody>
          <a:bodyPr anchor="ctr">
            <a:normAutofit fontScale="90000"/>
          </a:bodyPr>
          <a:lstStyle/>
          <a:p>
            <a:pPr eaLnBrk="1" hangingPunct="1"/>
            <a:r>
              <a:rPr lang="en-US" sz="3600" dirty="0"/>
              <a:t>Does the education of women tend to reduce their fertility?</a:t>
            </a:r>
          </a:p>
        </p:txBody>
      </p:sp>
      <p:sp>
        <p:nvSpPr>
          <p:cNvPr id="47109" name="Rectangle 5">
            <a:extLst>
              <a:ext uri="{FF2B5EF4-FFF2-40B4-BE49-F238E27FC236}">
                <a16:creationId xmlns:a16="http://schemas.microsoft.com/office/drawing/2014/main" id="{0E9C09F4-01A2-9B39-1C9B-213B045A95AB}"/>
              </a:ext>
            </a:extLst>
          </p:cNvPr>
          <p:cNvSpPr>
            <a:spLocks noGrp="1" noChangeArrowheads="1"/>
          </p:cNvSpPr>
          <p:nvPr>
            <p:ph type="body" idx="4294967295"/>
          </p:nvPr>
        </p:nvSpPr>
        <p:spPr>
          <a:xfrm>
            <a:off x="228600" y="1257300"/>
            <a:ext cx="8915400" cy="5219700"/>
          </a:xfrm>
        </p:spPr>
        <p:txBody>
          <a:bodyPr rIns="91440">
            <a:noAutofit/>
          </a:bodyPr>
          <a:lstStyle/>
          <a:p>
            <a:pPr marL="0" indent="0">
              <a:buNone/>
            </a:pPr>
            <a:endParaRPr lang="en-US" sz="3600" dirty="0"/>
          </a:p>
          <a:p>
            <a:pPr>
              <a:buFont typeface="Wingdings" panose="05000000000000000000" pitchFamily="2" charset="2"/>
              <a:buChar char="Ø"/>
            </a:pPr>
            <a:r>
              <a:rPr lang="en-US" sz="3600" dirty="0"/>
              <a:t>More education leads to lower fertility rates.</a:t>
            </a:r>
          </a:p>
          <a:p>
            <a:pPr>
              <a:buFont typeface="Wingdings" panose="05000000000000000000" pitchFamily="2" charset="2"/>
              <a:buChar char="Ø"/>
            </a:pPr>
            <a:r>
              <a:rPr lang="en-US" sz="3600" dirty="0"/>
              <a:t>This effect is particularly strong with secondary and higher education, but even basic literacy and primary education make a difference.</a:t>
            </a:r>
          </a:p>
          <a:p>
            <a:pPr marL="0" indent="0" eaLnBrk="1" hangingPunct="1">
              <a:buNone/>
            </a:pPr>
            <a:endParaRPr lang="en-US" sz="2800" dirty="0"/>
          </a:p>
        </p:txBody>
      </p:sp>
    </p:spTree>
    <p:extLst>
      <p:ext uri="{BB962C8B-B14F-4D97-AF65-F5344CB8AC3E}">
        <p14:creationId xmlns:p14="http://schemas.microsoft.com/office/powerpoint/2010/main" val="885306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4"/>
          <p:cNvSpPr>
            <a:spLocks noGrp="1" noChangeArrowheads="1"/>
          </p:cNvSpPr>
          <p:nvPr>
            <p:ph type="title" idx="4294967295"/>
          </p:nvPr>
        </p:nvSpPr>
        <p:spPr>
          <a:xfrm>
            <a:off x="304800" y="152400"/>
            <a:ext cx="7543800" cy="1143000"/>
          </a:xfrm>
        </p:spPr>
        <p:txBody>
          <a:bodyPr anchor="ctr">
            <a:normAutofit/>
          </a:bodyPr>
          <a:lstStyle/>
          <a:p>
            <a:pPr eaLnBrk="1" hangingPunct="1"/>
            <a:r>
              <a:rPr lang="en-US" sz="3200" dirty="0"/>
              <a:t>Improving Health and Education: Increasing Incomes Is Not Sufficient</a:t>
            </a:r>
          </a:p>
        </p:txBody>
      </p:sp>
      <p:sp>
        <p:nvSpPr>
          <p:cNvPr id="17413" name="Rectangle 5"/>
          <p:cNvSpPr>
            <a:spLocks noGrp="1" noChangeArrowheads="1"/>
          </p:cNvSpPr>
          <p:nvPr>
            <p:ph type="body" idx="4294967295"/>
          </p:nvPr>
        </p:nvSpPr>
        <p:spPr>
          <a:xfrm>
            <a:off x="609600" y="1600200"/>
            <a:ext cx="8382000" cy="4648200"/>
          </a:xfrm>
        </p:spPr>
        <p:txBody>
          <a:bodyPr rIns="91440">
            <a:normAutofit/>
          </a:bodyPr>
          <a:lstStyle/>
          <a:p>
            <a:pPr eaLnBrk="1" hangingPunct="1"/>
            <a:r>
              <a:rPr lang="en-US" sz="3200" dirty="0"/>
              <a:t>Increases in income often do not lead to substantial increases in investment in children</a:t>
            </a:r>
            <a:r>
              <a:rPr lang="ja-JP" altLang="en-US" sz="3200" dirty="0"/>
              <a:t>’</a:t>
            </a:r>
            <a:r>
              <a:rPr lang="en-US" sz="3200" dirty="0"/>
              <a:t>s education and health</a:t>
            </a:r>
          </a:p>
          <a:p>
            <a:pPr eaLnBrk="1" hangingPunct="1"/>
            <a:r>
              <a:rPr lang="en-US" sz="3200" dirty="0"/>
              <a:t>But better educated mothers tend to have healthier children at any income level</a:t>
            </a:r>
          </a:p>
          <a:p>
            <a:pPr eaLnBrk="1" hangingPunct="1"/>
            <a:r>
              <a:rPr lang="en-US" sz="3200" dirty="0"/>
              <a:t>Significant market failures in education and health require policy action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Rectangle 4"/>
          <p:cNvSpPr>
            <a:spLocks noGrp="1" noChangeArrowheads="1"/>
          </p:cNvSpPr>
          <p:nvPr>
            <p:ph type="title" idx="4294967295"/>
          </p:nvPr>
        </p:nvSpPr>
        <p:spPr>
          <a:xfrm>
            <a:off x="457200" y="0"/>
            <a:ext cx="8686800" cy="1143000"/>
          </a:xfrm>
        </p:spPr>
        <p:txBody>
          <a:bodyPr anchor="ctr">
            <a:normAutofit/>
          </a:bodyPr>
          <a:lstStyle/>
          <a:p>
            <a:pPr eaLnBrk="1" hangingPunct="1"/>
            <a:r>
              <a:rPr lang="en-US" sz="3200" dirty="0"/>
              <a:t>Investing in Education and Health: The Human Capital Approach</a:t>
            </a:r>
          </a:p>
        </p:txBody>
      </p:sp>
      <p:sp>
        <p:nvSpPr>
          <p:cNvPr id="18437" name="Rectangle 5"/>
          <p:cNvSpPr>
            <a:spLocks noGrp="1" noChangeArrowheads="1"/>
          </p:cNvSpPr>
          <p:nvPr>
            <p:ph type="body" idx="4294967295"/>
          </p:nvPr>
        </p:nvSpPr>
        <p:spPr>
          <a:xfrm>
            <a:off x="473413" y="1676400"/>
            <a:ext cx="8382000" cy="4648200"/>
          </a:xfrm>
        </p:spPr>
        <p:txBody>
          <a:bodyPr rIns="91440">
            <a:normAutofit/>
          </a:bodyPr>
          <a:lstStyle/>
          <a:p>
            <a:pPr eaLnBrk="1" hangingPunct="1"/>
            <a:r>
              <a:rPr lang="en-US" sz="3200" dirty="0"/>
              <a:t>Initial investments in health or education lead to a stream of higher future income</a:t>
            </a:r>
          </a:p>
          <a:p>
            <a:pPr eaLnBrk="1" hangingPunct="1"/>
            <a:r>
              <a:rPr lang="en-US" sz="3200" dirty="0"/>
              <a:t>The present discounted value of this stream of future income is compared to the costs of the investment</a:t>
            </a:r>
          </a:p>
          <a:p>
            <a:pPr eaLnBrk="1" hangingPunct="1"/>
            <a:r>
              <a:rPr lang="en-US" sz="3200" dirty="0"/>
              <a:t>Private returns to education are high, and may be higher than social returns, especially at higher educational levels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Rectangle 2"/>
          <p:cNvSpPr>
            <a:spLocks noGrp="1" noChangeArrowheads="1"/>
          </p:cNvSpPr>
          <p:nvPr>
            <p:ph type="title" idx="4294967295"/>
          </p:nvPr>
        </p:nvSpPr>
        <p:spPr>
          <a:xfrm>
            <a:off x="1600200" y="0"/>
            <a:ext cx="7543800" cy="1143000"/>
          </a:xfrm>
        </p:spPr>
        <p:txBody>
          <a:bodyPr anchor="ctr"/>
          <a:lstStyle/>
          <a:p>
            <a:pPr eaLnBrk="1" hangingPunct="1"/>
            <a:r>
              <a:rPr lang="en-US" sz="2800"/>
              <a:t>Figure 8.1  </a:t>
            </a:r>
            <a:r>
              <a:rPr lang="en-US" sz="2800" b="0"/>
              <a:t>Age-Earnings Profiles by Level of Education: Venezuela</a:t>
            </a:r>
            <a:endParaRPr lang="en-GB" sz="2800"/>
          </a:p>
        </p:txBody>
      </p:sp>
      <p:pic>
        <p:nvPicPr>
          <p:cNvPr id="2" name="Picture 1" descr="fig08_01.gi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2000" y="1371600"/>
            <a:ext cx="7391400" cy="4856037"/>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2"/>
          <p:cNvSpPr>
            <a:spLocks noGrp="1" noChangeArrowheads="1"/>
          </p:cNvSpPr>
          <p:nvPr>
            <p:ph type="title" idx="4294967295"/>
          </p:nvPr>
        </p:nvSpPr>
        <p:spPr>
          <a:xfrm>
            <a:off x="457200" y="0"/>
            <a:ext cx="8686800" cy="1143000"/>
          </a:xfrm>
        </p:spPr>
        <p:txBody>
          <a:bodyPr anchor="ctr"/>
          <a:lstStyle/>
          <a:p>
            <a:pPr eaLnBrk="1" hangingPunct="1"/>
            <a:r>
              <a:rPr lang="en-US" sz="2800" b="0" dirty="0"/>
              <a:t>Financial Trade-Offs in the Decision to Continue in School</a:t>
            </a:r>
            <a:endParaRPr lang="en-US" sz="2800" dirty="0"/>
          </a:p>
        </p:txBody>
      </p:sp>
      <p:pic>
        <p:nvPicPr>
          <p:cNvPr id="2" name="Picture 1" descr="fig08_02.gif"/>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1066800" y="1371600"/>
            <a:ext cx="6781800" cy="45720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Rectangle 4"/>
          <p:cNvSpPr>
            <a:spLocks noGrp="1" noChangeArrowheads="1"/>
          </p:cNvSpPr>
          <p:nvPr>
            <p:ph type="title" idx="4294967295"/>
          </p:nvPr>
        </p:nvSpPr>
        <p:spPr>
          <a:xfrm>
            <a:off x="1600200" y="0"/>
            <a:ext cx="7543800" cy="1143000"/>
          </a:xfrm>
        </p:spPr>
        <p:txBody>
          <a:bodyPr anchor="ctr"/>
          <a:lstStyle/>
          <a:p>
            <a:r>
              <a:rPr lang="en-US" sz="2400" dirty="0"/>
              <a:t>Table 8.1  </a:t>
            </a:r>
            <a:r>
              <a:rPr lang="en-US" sz="2400" b="0" dirty="0"/>
              <a:t>Returns to Investment in Education by Level, Regional Averages (%)</a:t>
            </a:r>
            <a:endParaRPr lang="en-US" sz="2400" dirty="0"/>
          </a:p>
        </p:txBody>
      </p:sp>
      <p:pic>
        <p:nvPicPr>
          <p:cNvPr id="2" name="Picture 1" descr="tbl08_01.gif"/>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381000" y="2362200"/>
            <a:ext cx="8229600" cy="2226501"/>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Rectangle 4"/>
          <p:cNvSpPr>
            <a:spLocks noGrp="1" noChangeArrowheads="1"/>
          </p:cNvSpPr>
          <p:nvPr>
            <p:ph type="title" idx="4294967295"/>
          </p:nvPr>
        </p:nvSpPr>
        <p:spPr>
          <a:xfrm>
            <a:off x="228600" y="76200"/>
            <a:ext cx="7543800" cy="1143000"/>
          </a:xfrm>
        </p:spPr>
        <p:txBody>
          <a:bodyPr anchor="ctr"/>
          <a:lstStyle/>
          <a:p>
            <a:pPr eaLnBrk="1" hangingPunct="1"/>
            <a:r>
              <a:rPr lang="en-US" dirty="0"/>
              <a:t>8.3 Child Labor</a:t>
            </a:r>
          </a:p>
        </p:txBody>
      </p:sp>
      <p:sp>
        <p:nvSpPr>
          <p:cNvPr id="22533" name="Rectangle 5"/>
          <p:cNvSpPr>
            <a:spLocks noGrp="1" noChangeArrowheads="1"/>
          </p:cNvSpPr>
          <p:nvPr>
            <p:ph type="body" idx="4294967295"/>
          </p:nvPr>
        </p:nvSpPr>
        <p:spPr>
          <a:xfrm>
            <a:off x="0" y="1447800"/>
            <a:ext cx="8382000" cy="4648200"/>
          </a:xfrm>
        </p:spPr>
        <p:txBody>
          <a:bodyPr rIns="91440">
            <a:normAutofit/>
          </a:bodyPr>
          <a:lstStyle/>
          <a:p>
            <a:pPr eaLnBrk="1" hangingPunct="1"/>
            <a:r>
              <a:rPr lang="en-US" sz="3200" dirty="0"/>
              <a:t>Child labor is a widespread phenomenon</a:t>
            </a:r>
          </a:p>
          <a:p>
            <a:pPr eaLnBrk="1" hangingPunct="1"/>
            <a:r>
              <a:rPr lang="en-US" sz="3200" dirty="0"/>
              <a:t>The problem may be modeled using the </a:t>
            </a:r>
            <a:r>
              <a:rPr lang="ja-JP" altLang="en-US" sz="3200" dirty="0"/>
              <a:t>“</a:t>
            </a:r>
            <a:r>
              <a:rPr lang="en-US" sz="3200" dirty="0"/>
              <a:t>multiple equilibria</a:t>
            </a:r>
            <a:r>
              <a:rPr lang="ja-JP" altLang="en-US" sz="3200" dirty="0"/>
              <a:t>”</a:t>
            </a:r>
            <a:r>
              <a:rPr lang="en-US" sz="3200" dirty="0"/>
              <a:t> approach</a:t>
            </a:r>
          </a:p>
          <a:p>
            <a:pPr eaLnBrk="1" hangingPunct="1"/>
            <a:r>
              <a:rPr lang="en-US" sz="3200" dirty="0"/>
              <a:t>Government intervention may be called for to move to a </a:t>
            </a:r>
            <a:r>
              <a:rPr lang="ja-JP" altLang="en-US" sz="3200" dirty="0"/>
              <a:t>‘</a:t>
            </a:r>
            <a:r>
              <a:rPr lang="en-US" sz="3200" dirty="0"/>
              <a:t>better</a:t>
            </a:r>
            <a:r>
              <a:rPr lang="ja-JP" altLang="en-US" sz="3200" dirty="0"/>
              <a:t>’</a:t>
            </a:r>
            <a:r>
              <a:rPr lang="en-US" sz="3200" dirty="0"/>
              <a:t> equilibrium</a:t>
            </a:r>
          </a:p>
          <a:p>
            <a:pPr eaLnBrk="1" hangingPunct="1"/>
            <a:r>
              <a:rPr lang="en-US" sz="3200" dirty="0"/>
              <a:t>Sometimes this shift can be self-enforcing, so active intervention is only needed at first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279c20c3caf3300dae6b438536eb8c56">
  <xsd:schema xmlns:xsd="http://www.w3.org/2001/XMLSchema" xmlns:p="http://schemas.microsoft.com/office/2006/metadata/properties" targetNamespace="http://schemas.microsoft.com/office/2006/metadata/properties" ma:root="true" ma:fieldsID="0d2e1ca116041f9e11471c52c4c9d60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p:properties xmlns:p="http://schemas.microsoft.com/office/2006/metadata/properties" xmlns:xsi="http://www.w3.org/2001/XMLSchema-instanc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6BA2FAE-D125-4EB6-A385-871E927FDDC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F6B75C92-B805-4BBC-AF78-0A80A69E1424}">
  <ds:schemaRefs>
    <ds:schemaRef ds:uri="http://schemas.openxmlformats.org/package/2006/metadata/core-properties"/>
    <ds:schemaRef ds:uri="http://purl.org/dc/dcmitype/"/>
    <ds:schemaRef ds:uri="http://purl.org/dc/terms/"/>
    <ds:schemaRef ds:uri="http://purl.org/dc/elements/1.1/"/>
    <ds:schemaRef ds:uri="http://www.w3.org/XML/1998/namespace"/>
    <ds:schemaRef ds:uri="http://schemas.microsoft.com/office/2006/documentManagement/types"/>
    <ds:schemaRef ds:uri="http://schemas.microsoft.com/office/2006/metadata/properties"/>
  </ds:schemaRefs>
</ds:datastoreItem>
</file>

<file path=customXml/itemProps3.xml><?xml version="1.0" encoding="utf-8"?>
<ds:datastoreItem xmlns:ds="http://schemas.openxmlformats.org/officeDocument/2006/customXml" ds:itemID="{F6A09E36-00A5-41B0-BFD2-0186BC78BBB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243</TotalTime>
  <Words>1738</Words>
  <Application>Microsoft Office PowerPoint</Application>
  <PresentationFormat>On-screen Show (4:3)</PresentationFormat>
  <Paragraphs>149</Paragraphs>
  <Slides>33</Slides>
  <Notes>31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33</vt:i4>
      </vt:variant>
    </vt:vector>
  </HeadingPairs>
  <TitlesOfParts>
    <vt:vector size="42" baseType="lpstr">
      <vt:lpstr>ＭＳ Ｐゴシック</vt:lpstr>
      <vt:lpstr>Adobe Jenson Italic</vt:lpstr>
      <vt:lpstr>Arial</vt:lpstr>
      <vt:lpstr>Calibri</vt:lpstr>
      <vt:lpstr>Calibri Light</vt:lpstr>
      <vt:lpstr>Lucida Grande</vt:lpstr>
      <vt:lpstr>Verdana</vt:lpstr>
      <vt:lpstr>Wingdings</vt:lpstr>
      <vt:lpstr>Office Theme</vt:lpstr>
      <vt:lpstr>  Education and Health in Economic Development</vt:lpstr>
      <vt:lpstr>8.1 The Central Roles of Education and Health</vt:lpstr>
      <vt:lpstr>Education and Health as Joint Investments for Development</vt:lpstr>
      <vt:lpstr>Improving Health and Education: Increasing Incomes Is Not Sufficient</vt:lpstr>
      <vt:lpstr>Investing in Education and Health: The Human Capital Approach</vt:lpstr>
      <vt:lpstr>Figure 8.1  Age-Earnings Profiles by Level of Education: Venezuela</vt:lpstr>
      <vt:lpstr>Financial Trade-Offs in the Decision to Continue in School</vt:lpstr>
      <vt:lpstr>Table 8.1  Returns to Investment in Education by Level, Regional Averages (%)</vt:lpstr>
      <vt:lpstr>8.3 Child Labor</vt:lpstr>
      <vt:lpstr>Assumptions of the Child Labor Multiple Equilibria Model</vt:lpstr>
      <vt:lpstr>Figure 8.3  Child Labor as a Bad Equilibrium</vt:lpstr>
      <vt:lpstr>Other approaches to child labor policy</vt:lpstr>
      <vt:lpstr>8.4 The Gender Gap: Discrimination in Education and Health</vt:lpstr>
      <vt:lpstr>Figure 8.4  Youth Literacy Rate, 2008</vt:lpstr>
      <vt:lpstr>8.4 The Gender Gap: Discrimination in Education and Health (cont’d)</vt:lpstr>
      <vt:lpstr>Figure 8.5  Estimated Percent of Women “Missing”</vt:lpstr>
      <vt:lpstr>PowerPoint Presentation</vt:lpstr>
      <vt:lpstr>8.5 Educational Systems and Development</vt:lpstr>
      <vt:lpstr>Figure 8.6  Private versus Social Benefits and Costs of Education: An Illustration</vt:lpstr>
      <vt:lpstr>8.5 Educational Systems and Development (cont’d)</vt:lpstr>
      <vt:lpstr>Figure 8.7  Lorenz Curves for Education in India and South Korea</vt:lpstr>
      <vt:lpstr>Does education promote growth? </vt:lpstr>
      <vt:lpstr>Does education promote growth? </vt:lpstr>
      <vt:lpstr>Does education promote growth? </vt:lpstr>
      <vt:lpstr>Does education promote growth? </vt:lpstr>
      <vt:lpstr>Does education stimulate rural–urban migration? </vt:lpstr>
      <vt:lpstr>Does education stimulate rural–urban migration? </vt:lpstr>
      <vt:lpstr>Does education stimulate rural–urban migration? </vt:lpstr>
      <vt:lpstr>Does education stimulate rural–urban migration? </vt:lpstr>
      <vt:lpstr>Does the education of women tend to reduce their fertility?</vt:lpstr>
      <vt:lpstr>Does the education of women tend to reduce their fertility?</vt:lpstr>
      <vt:lpstr>Does the education of women tend to reduce their fertility?</vt:lpstr>
      <vt:lpstr>Does the education of women tend to reduce their fertility?</vt:lpstr>
    </vt:vector>
  </TitlesOfParts>
  <Manager/>
  <Company>Copyright ©2015 Pearson Education, Inc. All rights reserved.</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8</dc:title>
  <dc:subject>Economic Development, 12e</dc:subject>
  <dc:creator>Todaro, Smith</dc:creator>
  <cp:keywords/>
  <dc:description/>
  <cp:lastModifiedBy>Rashid Sarker</cp:lastModifiedBy>
  <cp:revision>40</cp:revision>
  <dcterms:created xsi:type="dcterms:W3CDTF">2013-04-22T16:46:23Z</dcterms:created>
  <dcterms:modified xsi:type="dcterms:W3CDTF">2025-11-09T17:58:23Z</dcterms:modified>
  <cp:category/>
</cp:coreProperties>
</file>