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Lst>
  <p:notesMasterIdLst>
    <p:notesMasterId r:id="rId44"/>
  </p:notesMasterIdLst>
  <p:sldIdLst>
    <p:sldId id="256" r:id="rId5"/>
    <p:sldId id="259" r:id="rId6"/>
    <p:sldId id="260" r:id="rId7"/>
    <p:sldId id="284" r:id="rId8"/>
    <p:sldId id="261" r:id="rId9"/>
    <p:sldId id="262" r:id="rId10"/>
    <p:sldId id="263" r:id="rId11"/>
    <p:sldId id="264" r:id="rId12"/>
    <p:sldId id="266" r:id="rId13"/>
    <p:sldId id="265" r:id="rId14"/>
    <p:sldId id="285" r:id="rId15"/>
    <p:sldId id="269" r:id="rId16"/>
    <p:sldId id="270" r:id="rId17"/>
    <p:sldId id="271" r:id="rId18"/>
    <p:sldId id="272" r:id="rId19"/>
    <p:sldId id="275" r:id="rId20"/>
    <p:sldId id="274" r:id="rId21"/>
    <p:sldId id="276" r:id="rId22"/>
    <p:sldId id="303" r:id="rId23"/>
    <p:sldId id="278" r:id="rId24"/>
    <p:sldId id="279" r:id="rId25"/>
    <p:sldId id="280"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282" r:id="rId42"/>
    <p:sldId id="302"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kern="1200">
        <a:solidFill>
          <a:schemeClr val="tx1"/>
        </a:solidFill>
        <a:latin typeface="Adobe Jenson Ital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Napolitano" initials="" lastIdx="15" clrIdx="0"/>
  <p:cmAuthor id="1" name="Skaalrud, Andr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1F22"/>
    <a:srgbClr val="B1BA77"/>
    <a:srgbClr val="004B2C"/>
    <a:srgbClr val="0B74D2"/>
    <a:srgbClr val="97BCD9"/>
    <a:srgbClr val="CEF2F2"/>
    <a:srgbClr val="CDD9A3"/>
    <a:srgbClr val="DEE3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4A2D574-5F9D-7F4A-9F89-1539A463FCFA}" type="datetime1">
              <a:rPr lang="en-US"/>
              <a:pPr>
                <a:defRPr/>
              </a:pPr>
              <a:t>11/25/2025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E97FF35E-C125-4E41-B78D-AAE067F88175}" type="slidenum">
              <a:rPr lang="en-US"/>
              <a:pPr>
                <a:defRPr/>
              </a:pPr>
              <a:t>‹#›</a:t>
            </a:fld>
            <a:endParaRPr lang="en-US" dirty="0"/>
          </a:p>
        </p:txBody>
      </p:sp>
    </p:spTree>
    <p:extLst>
      <p:ext uri="{BB962C8B-B14F-4D97-AF65-F5344CB8AC3E}">
        <p14:creationId xmlns:p14="http://schemas.microsoft.com/office/powerpoint/2010/main" val="3855522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9AF7AFE-4561-C540-BDEA-1B3186EE8CFB}" type="slidenum">
              <a:rPr lang="en-US" sz="1200">
                <a:latin typeface="Times New Roman" charset="0"/>
              </a:rPr>
              <a:pPr/>
              <a:t>13</a:t>
            </a:fld>
            <a:endParaRPr lang="en-US" sz="1200"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EA671-0FCE-80EC-E9AC-C30009A77CE4}"/>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66AFB359-0617-B7B4-8F51-B18891D89C84}"/>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20F44528-6311-CD6F-F931-AE0A699DF3A8}"/>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65860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Cede—</a:t>
            </a:r>
            <a:r>
              <a:rPr lang="en-US" dirty="0" err="1"/>
              <a:t>sid</a:t>
            </a:r>
            <a:r>
              <a:rPr lang="en-US" dirty="0"/>
              <a:t>= give up</a:t>
            </a:r>
          </a:p>
        </p:txBody>
      </p:sp>
      <p:sp>
        <p:nvSpPr>
          <p:cNvPr id="4" name="Slide Number Placeholder 3"/>
          <p:cNvSpPr>
            <a:spLocks noGrp="1"/>
          </p:cNvSpPr>
          <p:nvPr>
            <p:ph type="sldNum" sz="quarter" idx="5"/>
          </p:nvPr>
        </p:nvSpPr>
        <p:spPr/>
        <p:txBody>
          <a:bodyPr/>
          <a:lstStyle/>
          <a:p>
            <a:pPr>
              <a:defRPr/>
            </a:pPr>
            <a:fld id="{E97FF35E-C125-4E41-B78D-AAE067F88175}" type="slidenum">
              <a:rPr lang="en-US" smtClean="0"/>
              <a:pPr>
                <a:defRPr/>
              </a:pPr>
              <a:t>34</a:t>
            </a:fld>
            <a:endParaRPr lang="en-US" dirty="0"/>
          </a:p>
        </p:txBody>
      </p:sp>
    </p:spTree>
    <p:extLst>
      <p:ext uri="{BB962C8B-B14F-4D97-AF65-F5344CB8AC3E}">
        <p14:creationId xmlns:p14="http://schemas.microsoft.com/office/powerpoint/2010/main" val="855207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Desist –stop doing something</a:t>
            </a:r>
          </a:p>
        </p:txBody>
      </p:sp>
      <p:sp>
        <p:nvSpPr>
          <p:cNvPr id="4" name="Slide Number Placeholder 3"/>
          <p:cNvSpPr>
            <a:spLocks noGrp="1"/>
          </p:cNvSpPr>
          <p:nvPr>
            <p:ph type="sldNum" sz="quarter" idx="5"/>
          </p:nvPr>
        </p:nvSpPr>
        <p:spPr/>
        <p:txBody>
          <a:bodyPr/>
          <a:lstStyle/>
          <a:p>
            <a:pPr>
              <a:defRPr/>
            </a:pPr>
            <a:fld id="{E97FF35E-C125-4E41-B78D-AAE067F88175}" type="slidenum">
              <a:rPr lang="en-US" smtClean="0"/>
              <a:pPr>
                <a:defRPr/>
              </a:pPr>
              <a:t>35</a:t>
            </a:fld>
            <a:endParaRPr lang="en-US" dirty="0"/>
          </a:p>
        </p:txBody>
      </p:sp>
    </p:spTree>
    <p:extLst>
      <p:ext uri="{BB962C8B-B14F-4D97-AF65-F5344CB8AC3E}">
        <p14:creationId xmlns:p14="http://schemas.microsoft.com/office/powerpoint/2010/main" val="2490166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FAE0A20-59B8-47DE-872C-AFB49213BDA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115294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E0A20-59B8-47DE-872C-AFB49213BDA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325656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E0A20-59B8-47DE-872C-AFB49213BDA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2628884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B1BA7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382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99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E0A20-59B8-47DE-872C-AFB49213BDA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230737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AE0A20-59B8-47DE-872C-AFB49213BDA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49633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AE0A20-59B8-47DE-872C-AFB49213BDA1}"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313129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AE0A20-59B8-47DE-872C-AFB49213BDA1}"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164406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AE0A20-59B8-47DE-872C-AFB49213BDA1}"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50614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E0A20-59B8-47DE-872C-AFB49213BDA1}"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327248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AE0A20-59B8-47DE-872C-AFB49213BDA1}"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25734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FAE0A20-59B8-47DE-872C-AFB49213BDA1}"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8D498-5DA0-4E01-957F-307C0A436323}" type="slidenum">
              <a:rPr lang="en-US" smtClean="0"/>
              <a:t>‹#›</a:t>
            </a:fld>
            <a:endParaRPr lang="en-US"/>
          </a:p>
        </p:txBody>
      </p:sp>
    </p:spTree>
    <p:extLst>
      <p:ext uri="{BB962C8B-B14F-4D97-AF65-F5344CB8AC3E}">
        <p14:creationId xmlns:p14="http://schemas.microsoft.com/office/powerpoint/2010/main" val="22065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AE0A20-59B8-47DE-872C-AFB49213BDA1}" type="datetimeFigureOut">
              <a:rPr lang="en-US" smtClean="0"/>
              <a:t>11/25/2025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18D498-5DA0-4E01-957F-307C0A436323}" type="slidenum">
              <a:rPr lang="en-US" smtClean="0"/>
              <a:t>‹#›</a:t>
            </a:fld>
            <a:endParaRPr lang="en-US"/>
          </a:p>
        </p:txBody>
      </p:sp>
    </p:spTree>
    <p:extLst>
      <p:ext uri="{BB962C8B-B14F-4D97-AF65-F5344CB8AC3E}">
        <p14:creationId xmlns:p14="http://schemas.microsoft.com/office/powerpoint/2010/main" val="155648250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idx="4294967295"/>
          </p:nvPr>
        </p:nvSpPr>
        <p:spPr>
          <a:xfrm>
            <a:off x="76200" y="2057400"/>
            <a:ext cx="9067800" cy="2971800"/>
          </a:xfrm>
        </p:spPr>
        <p:txBody>
          <a:bodyPr anchor="t"/>
          <a:lstStyle/>
          <a:p>
            <a:pPr algn="ctr"/>
            <a:r>
              <a:rPr lang="en-AU" sz="2800" dirty="0">
                <a:latin typeface="Verdana" charset="0"/>
                <a:ea typeface="ヒラギノ角ゴ Pro W3" charset="0"/>
                <a:cs typeface="ヒラギノ角ゴ Pro W3" charset="0"/>
              </a:rPr>
              <a:t>Chapter 8</a:t>
            </a:r>
            <a:br>
              <a:rPr lang="en-AU" sz="2800" dirty="0">
                <a:latin typeface="Verdana" charset="0"/>
                <a:ea typeface="ヒラギノ角ゴ Pro W3" charset="0"/>
                <a:cs typeface="ヒラギノ角ゴ Pro W3" charset="0"/>
              </a:rPr>
            </a:br>
            <a:br>
              <a:rPr lang="en-AU" sz="2800" dirty="0">
                <a:latin typeface="Verdana" charset="0"/>
                <a:ea typeface="ヒラギノ角ゴ Pro W3" charset="0"/>
                <a:cs typeface="ヒラギノ角ゴ Pro W3" charset="0"/>
              </a:rPr>
            </a:br>
            <a:r>
              <a:rPr lang="en-US" sz="2800" dirty="0"/>
              <a:t>Agricultural Transformation and Rural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76200" y="0"/>
            <a:ext cx="8458200" cy="1143000"/>
          </a:xfrm>
        </p:spPr>
        <p:txBody>
          <a:bodyPr anchor="ctr">
            <a:normAutofit/>
          </a:bodyPr>
          <a:lstStyle/>
          <a:p>
            <a:pPr eaLnBrk="1" hangingPunct="1"/>
            <a:r>
              <a:rPr lang="en-US" sz="3200" dirty="0"/>
              <a:t>The Structure of Agrarian Systems in the Developing World</a:t>
            </a:r>
            <a:endParaRPr lang="en-GB" sz="3200" dirty="0"/>
          </a:p>
        </p:txBody>
      </p:sp>
      <p:sp>
        <p:nvSpPr>
          <p:cNvPr id="21509" name="Rectangle 3"/>
          <p:cNvSpPr>
            <a:spLocks noGrp="1" noChangeArrowheads="1"/>
          </p:cNvSpPr>
          <p:nvPr>
            <p:ph type="body" idx="4294967295"/>
          </p:nvPr>
        </p:nvSpPr>
        <p:spPr>
          <a:xfrm>
            <a:off x="457200" y="1447800"/>
            <a:ext cx="8686800" cy="4572000"/>
          </a:xfrm>
        </p:spPr>
        <p:txBody>
          <a:bodyPr rIns="91440"/>
          <a:lstStyle/>
          <a:p>
            <a:pPr marL="0" indent="0" eaLnBrk="1" hangingPunct="1">
              <a:buNone/>
            </a:pPr>
            <a:r>
              <a:rPr lang="en-US" sz="3200" dirty="0"/>
              <a:t>Three systems of agriculture</a:t>
            </a:r>
          </a:p>
          <a:p>
            <a:pPr eaLnBrk="1" hangingPunct="1">
              <a:buFont typeface="Times" charset="0"/>
              <a:buChar char="•"/>
            </a:pPr>
            <a:r>
              <a:rPr lang="en-US" sz="2400" dirty="0"/>
              <a:t>Agriculture based countries, often subsistence, but agriculture makes up large part of growth</a:t>
            </a:r>
          </a:p>
          <a:p>
            <a:pPr eaLnBrk="1" hangingPunct="1">
              <a:buFont typeface="Times" charset="0"/>
              <a:buChar char="•"/>
            </a:pPr>
            <a:r>
              <a:rPr lang="en-US" sz="2400" dirty="0"/>
              <a:t>Transforming countries, most of world</a:t>
            </a:r>
            <a:r>
              <a:rPr lang="ja-JP" altLang="en-US" sz="2400" dirty="0"/>
              <a:t>’</a:t>
            </a:r>
            <a:r>
              <a:rPr lang="en-US" sz="2400" dirty="0"/>
              <a:t>s rural people, large proportion of poverty incidence found there, low contribution of agriculture to growth</a:t>
            </a:r>
          </a:p>
          <a:p>
            <a:pPr eaLnBrk="1" hangingPunct="1">
              <a:buFont typeface="Times" charset="0"/>
              <a:buChar char="•"/>
            </a:pPr>
            <a:r>
              <a:rPr lang="en-US" sz="2400" dirty="0"/>
              <a:t>Urbanized countries, half or even more of the poor found in urban areas</a:t>
            </a:r>
          </a:p>
          <a:p>
            <a:pPr eaLnBrk="1" hangingPunct="1">
              <a:buFont typeface="Times" charset="0"/>
              <a:buChar char="•"/>
            </a:pPr>
            <a:r>
              <a:rPr lang="en-US" sz="2400" dirty="0"/>
              <a:t>The trend is from agriculture-based, to transforming, to urbanized economies as illustrated with the cases of India, China, Indonesia, and Brazil in Fig. 9.4</a:t>
            </a:r>
          </a:p>
          <a:p>
            <a:pPr lvl="1" eaLnBrk="1" hangingPunct="1">
              <a:buFont typeface="Times" charset="0"/>
              <a:buChar char="•"/>
            </a:pPr>
            <a:endParaRPr lang="en-GB"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6"/>
            <a:ext cx="8362950" cy="1325563"/>
          </a:xfrm>
        </p:spPr>
        <p:txBody>
          <a:bodyPr/>
          <a:lstStyle/>
          <a:p>
            <a:r>
              <a:rPr lang="en-US" sz="2400" b="1" dirty="0"/>
              <a:t>Agriculture’s Contribution to Growth and the Rural Share in Poverty in Three Types of Countries</a:t>
            </a:r>
          </a:p>
        </p:txBody>
      </p:sp>
      <p:pic>
        <p:nvPicPr>
          <p:cNvPr id="4" name="Picture 3" descr="fig09_04.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7800" y="1524000"/>
            <a:ext cx="6857624" cy="4648200"/>
          </a:xfrm>
          <a:prstGeom prst="rect">
            <a:avLst/>
          </a:prstGeom>
        </p:spPr>
      </p:pic>
    </p:spTree>
    <p:extLst>
      <p:ext uri="{BB962C8B-B14F-4D97-AF65-F5344CB8AC3E}">
        <p14:creationId xmlns:p14="http://schemas.microsoft.com/office/powerpoint/2010/main" val="406572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0" y="0"/>
            <a:ext cx="9144000" cy="1143000"/>
          </a:xfrm>
        </p:spPr>
        <p:txBody>
          <a:bodyPr anchor="ctr"/>
          <a:lstStyle/>
          <a:p>
            <a:r>
              <a:rPr lang="en-US" sz="2800" b="0" dirty="0"/>
              <a:t>Labor and Land Productivity in Developed and Developing Countries</a:t>
            </a:r>
            <a:endParaRPr lang="en-US" sz="2800" dirty="0"/>
          </a:p>
        </p:txBody>
      </p:sp>
      <p:pic>
        <p:nvPicPr>
          <p:cNvPr id="2" name="Picture 1" descr="tbl09_02.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1066800"/>
            <a:ext cx="5938628" cy="5181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152400" y="0"/>
            <a:ext cx="8991600" cy="1143000"/>
          </a:xfrm>
        </p:spPr>
        <p:txBody>
          <a:bodyPr anchor="ctr"/>
          <a:lstStyle/>
          <a:p>
            <a:r>
              <a:rPr lang="en-US" sz="2800" b="0" dirty="0"/>
              <a:t>Changes in Farm Size and Land Distribution</a:t>
            </a:r>
            <a:endParaRPr lang="en-GB" sz="2800" dirty="0"/>
          </a:p>
        </p:txBody>
      </p:sp>
      <p:pic>
        <p:nvPicPr>
          <p:cNvPr id="2" name="Picture 1" descr="tbl09_03.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179513"/>
            <a:ext cx="6781800" cy="51569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a:xfrm>
            <a:off x="304800" y="0"/>
            <a:ext cx="8839200" cy="1143000"/>
          </a:xfrm>
        </p:spPr>
        <p:txBody>
          <a:bodyPr anchor="ctr">
            <a:normAutofit/>
          </a:bodyPr>
          <a:lstStyle/>
          <a:p>
            <a:pPr eaLnBrk="1" hangingPunct="1"/>
            <a:r>
              <a:rPr lang="en-US" sz="2800" b="1" dirty="0"/>
              <a:t>The Structure of Agrarian Systems in the Developing World (cont</a:t>
            </a:r>
            <a:r>
              <a:rPr lang="ja-JP" altLang="en-US" sz="2800" b="1" dirty="0"/>
              <a:t>’</a:t>
            </a:r>
            <a:r>
              <a:rPr lang="en-US" sz="2800" b="1" dirty="0"/>
              <a:t>d)</a:t>
            </a:r>
            <a:endParaRPr lang="en-GB" sz="2800" b="1" dirty="0"/>
          </a:p>
        </p:txBody>
      </p:sp>
      <p:sp>
        <p:nvSpPr>
          <p:cNvPr id="28677" name="Rectangle 3"/>
          <p:cNvSpPr>
            <a:spLocks noGrp="1" noChangeArrowheads="1"/>
          </p:cNvSpPr>
          <p:nvPr>
            <p:ph type="body" idx="4294967295"/>
          </p:nvPr>
        </p:nvSpPr>
        <p:spPr>
          <a:xfrm>
            <a:off x="0" y="1447800"/>
            <a:ext cx="8382000" cy="4648200"/>
          </a:xfrm>
        </p:spPr>
        <p:txBody>
          <a:bodyPr rIns="91440"/>
          <a:lstStyle/>
          <a:p>
            <a:pPr eaLnBrk="1" hangingPunct="1"/>
            <a:r>
              <a:rPr lang="en-US" sz="2800" b="1" dirty="0"/>
              <a:t>Transforming Economies: Problems of Fragmentation and Subdivision of Peasant Land in Asia</a:t>
            </a:r>
          </a:p>
          <a:p>
            <a:pPr lvl="1" eaLnBrk="1" hangingPunct="1"/>
            <a:r>
              <a:rPr lang="en-US" sz="2800" dirty="0"/>
              <a:t>Impact of colonial rule in strengthening land tenure systems of private property rights and the consequent rise of moneylenders </a:t>
            </a:r>
          </a:p>
          <a:p>
            <a:pPr lvl="1" eaLnBrk="1" hangingPunct="1"/>
            <a:r>
              <a:rPr lang="en-US" sz="2800" dirty="0">
                <a:solidFill>
                  <a:srgbClr val="FF0000"/>
                </a:solidFill>
              </a:rPr>
              <a:t>Contemporary landlordism in India and Pakistan involves absentee landlordism and persistence of sharecroppers and tenant farmers</a:t>
            </a:r>
          </a:p>
          <a:p>
            <a:pPr lvl="1" eaLnBrk="1" hangingPunct="1"/>
            <a:r>
              <a:rPr lang="en-US" sz="2800" dirty="0"/>
              <a:t>Rapid population growth resulted in more fragmentation and peasant impoverishment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idx="4294967295"/>
          </p:nvPr>
        </p:nvSpPr>
        <p:spPr>
          <a:xfrm>
            <a:off x="0" y="0"/>
            <a:ext cx="9144000" cy="1143000"/>
          </a:xfrm>
        </p:spPr>
        <p:txBody>
          <a:bodyPr anchor="ctr">
            <a:normAutofit/>
          </a:bodyPr>
          <a:lstStyle/>
          <a:p>
            <a:pPr eaLnBrk="1" hangingPunct="1"/>
            <a:r>
              <a:rPr lang="en-US" sz="2800" b="1" dirty="0"/>
              <a:t>The Structure of Agrarian Systems in the Developing World (cont</a:t>
            </a:r>
            <a:r>
              <a:rPr lang="ja-JP" altLang="en-US" sz="2800" b="1" dirty="0"/>
              <a:t>’</a:t>
            </a:r>
            <a:r>
              <a:rPr lang="en-US" sz="2800" b="1" dirty="0"/>
              <a:t>d)</a:t>
            </a:r>
            <a:endParaRPr lang="en-GB" sz="2800" b="1" dirty="0"/>
          </a:p>
        </p:txBody>
      </p:sp>
      <p:sp>
        <p:nvSpPr>
          <p:cNvPr id="29701" name="Rectangle 3"/>
          <p:cNvSpPr>
            <a:spLocks noGrp="1" noChangeArrowheads="1"/>
          </p:cNvSpPr>
          <p:nvPr>
            <p:ph type="body" idx="4294967295"/>
          </p:nvPr>
        </p:nvSpPr>
        <p:spPr>
          <a:xfrm>
            <a:off x="0" y="1295400"/>
            <a:ext cx="8382000" cy="4648200"/>
          </a:xfrm>
        </p:spPr>
        <p:txBody>
          <a:bodyPr rIns="91440"/>
          <a:lstStyle/>
          <a:p>
            <a:pPr eaLnBrk="1" hangingPunct="1"/>
            <a:r>
              <a:rPr lang="en-US" sz="2400" dirty="0"/>
              <a:t>Agrarian Patterns in Latin America: Progress and Remaining Poverty Challenges</a:t>
            </a:r>
          </a:p>
          <a:p>
            <a:pPr lvl="1" eaLnBrk="1" hangingPunct="1"/>
            <a:r>
              <a:rPr lang="en-US" sz="2000" dirty="0"/>
              <a:t>Apart from latifundios (large holdings) and minifundios (small farms) much production occurs on family farms and medium sized farms.</a:t>
            </a:r>
          </a:p>
          <a:p>
            <a:pPr lvl="1" eaLnBrk="1" hangingPunct="1"/>
            <a:r>
              <a:rPr lang="en-US" sz="2000" dirty="0"/>
              <a:t>Latifundios (traditional ones, especially) are relatively inefficient; landlords/owners are sometimes less focused on the business of farming; and large farms typically entail higher transaction costs</a:t>
            </a:r>
          </a:p>
          <a:p>
            <a:pPr lvl="1" eaLnBrk="1" hangingPunct="1"/>
            <a:r>
              <a:rPr lang="en-US" sz="2000" dirty="0"/>
              <a:t>Overall the agricultural sector seems to be doing well in many Latin American countries. Two prominent examples: Chile (diversification), and Brazil (biofuels)</a:t>
            </a:r>
          </a:p>
          <a:p>
            <a:pPr lvl="1" eaLnBrk="1" hangingPunct="1"/>
            <a:r>
              <a:rPr lang="en-US" sz="2000" dirty="0"/>
              <a:t>Extreme rural inequalities still persist.</a:t>
            </a:r>
            <a:endParaRPr lang="en-GB" sz="20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a:xfrm>
            <a:off x="228600" y="0"/>
            <a:ext cx="8915400" cy="1143000"/>
          </a:xfrm>
        </p:spPr>
        <p:txBody>
          <a:bodyPr anchor="ctr"/>
          <a:lstStyle/>
          <a:p>
            <a:r>
              <a:rPr lang="en-US" sz="2800" b="0" dirty="0"/>
              <a:t>Expansion of Modern Inputs in the World’s Developing Regions</a:t>
            </a:r>
            <a:endParaRPr lang="en-GB" sz="2800" dirty="0"/>
          </a:p>
        </p:txBody>
      </p:sp>
      <p:pic>
        <p:nvPicPr>
          <p:cNvPr id="2" name="Picture 1" descr="fig09_05.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1143000"/>
            <a:ext cx="6172200" cy="51292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title" idx="4294967295"/>
          </p:nvPr>
        </p:nvSpPr>
        <p:spPr>
          <a:xfrm>
            <a:off x="76200" y="0"/>
            <a:ext cx="9067800" cy="1143000"/>
          </a:xfrm>
        </p:spPr>
        <p:txBody>
          <a:bodyPr anchor="ctr">
            <a:normAutofit/>
          </a:bodyPr>
          <a:lstStyle/>
          <a:p>
            <a:pPr eaLnBrk="1" hangingPunct="1"/>
            <a:r>
              <a:rPr lang="en-US" sz="3600" dirty="0"/>
              <a:t>The Important Role of Women</a:t>
            </a:r>
          </a:p>
        </p:txBody>
      </p:sp>
      <p:sp>
        <p:nvSpPr>
          <p:cNvPr id="31749" name="Rectangle 5"/>
          <p:cNvSpPr>
            <a:spLocks noGrp="1" noChangeArrowheads="1"/>
          </p:cNvSpPr>
          <p:nvPr>
            <p:ph type="body" idx="4294967295"/>
          </p:nvPr>
        </p:nvSpPr>
        <p:spPr>
          <a:xfrm>
            <a:off x="0" y="1447800"/>
            <a:ext cx="8382000" cy="4648200"/>
          </a:xfrm>
        </p:spPr>
        <p:txBody>
          <a:bodyPr rIns="91440">
            <a:normAutofit/>
          </a:bodyPr>
          <a:lstStyle/>
          <a:p>
            <a:pPr eaLnBrk="1" hangingPunct="1"/>
            <a:r>
              <a:rPr lang="en-US" sz="4000" dirty="0"/>
              <a:t>Women provide 60% to 80% of agricultural labor in Africa and Asia, and 40% in Latin America</a:t>
            </a:r>
          </a:p>
          <a:p>
            <a:pPr eaLnBrk="1" hangingPunct="1"/>
            <a:r>
              <a:rPr lang="en-US" sz="4000" dirty="0"/>
              <a:t>Women work longer hours than men</a:t>
            </a:r>
          </a:p>
          <a:p>
            <a:pPr eaLnBrk="1" hangingPunct="1"/>
            <a:r>
              <a:rPr lang="en-US" sz="4000" dirty="0"/>
              <a:t>Government assistance programs tend to reach men, not women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idx="4294967295"/>
          </p:nvPr>
        </p:nvSpPr>
        <p:spPr>
          <a:xfrm>
            <a:off x="152400" y="0"/>
            <a:ext cx="8991600" cy="1143000"/>
          </a:xfrm>
        </p:spPr>
        <p:txBody>
          <a:bodyPr anchor="ctr"/>
          <a:lstStyle/>
          <a:p>
            <a:pPr eaLnBrk="1" hangingPunct="1"/>
            <a:r>
              <a:rPr lang="en-US" sz="2400" b="1" dirty="0"/>
              <a:t>The Microeconomics of Farmer Behavior and Agricultural Development</a:t>
            </a:r>
          </a:p>
        </p:txBody>
      </p:sp>
      <p:sp>
        <p:nvSpPr>
          <p:cNvPr id="33797" name="Rectangle 5"/>
          <p:cNvSpPr>
            <a:spLocks noGrp="1" noChangeArrowheads="1"/>
          </p:cNvSpPr>
          <p:nvPr>
            <p:ph type="body" idx="4294967295"/>
          </p:nvPr>
        </p:nvSpPr>
        <p:spPr>
          <a:xfrm>
            <a:off x="152400" y="1143000"/>
            <a:ext cx="8229600" cy="4953000"/>
          </a:xfrm>
        </p:spPr>
        <p:txBody>
          <a:bodyPr rIns="91440">
            <a:normAutofit lnSpcReduction="10000"/>
          </a:bodyPr>
          <a:lstStyle/>
          <a:p>
            <a:pPr marL="0" indent="0" eaLnBrk="1" hangingPunct="1">
              <a:buNone/>
            </a:pPr>
            <a:r>
              <a:rPr lang="en-US" sz="2400" dirty="0"/>
              <a:t>The Transition from Traditional Subsistence to Specialized Commercial Farming: Three stages in the evolution of agricultural production. </a:t>
            </a:r>
          </a:p>
          <a:p>
            <a:pPr marL="0" indent="0" eaLnBrk="1" hangingPunct="1">
              <a:buNone/>
            </a:pPr>
            <a:endParaRPr lang="en-US" sz="2400" dirty="0"/>
          </a:p>
          <a:p>
            <a:pPr marL="0" indent="0" eaLnBrk="1" hangingPunct="1">
              <a:buNone/>
            </a:pPr>
            <a:r>
              <a:rPr lang="en-US" sz="2400" dirty="0"/>
              <a:t>Traditional(peasant) farm</a:t>
            </a:r>
          </a:p>
          <a:p>
            <a:pPr lvl="1"/>
            <a:r>
              <a:rPr lang="en-US" sz="2100" dirty="0"/>
              <a:t>Low productivity, subsistence-level traditional farm. </a:t>
            </a:r>
          </a:p>
          <a:p>
            <a:pPr lvl="1"/>
            <a:r>
              <a:rPr lang="en-US" sz="2100" dirty="0"/>
              <a:t>Still prevalent in Africa</a:t>
            </a:r>
          </a:p>
          <a:p>
            <a:pPr marL="0" indent="0" eaLnBrk="1" hangingPunct="1">
              <a:buNone/>
            </a:pPr>
            <a:r>
              <a:rPr lang="en-US" sz="2400" dirty="0"/>
              <a:t>Diversified or mixed family agriculture</a:t>
            </a:r>
          </a:p>
          <a:p>
            <a:pPr lvl="1"/>
            <a:r>
              <a:rPr lang="en-US" sz="2100" dirty="0"/>
              <a:t>A small part is grown for consumption and a significant part for sale to the commercial sector. </a:t>
            </a:r>
          </a:p>
          <a:p>
            <a:pPr lvl="1"/>
            <a:r>
              <a:rPr lang="en-US" sz="2100" dirty="0"/>
              <a:t>Prevalent in much of Asia</a:t>
            </a:r>
          </a:p>
          <a:p>
            <a:r>
              <a:rPr lang="en-US" sz="2400" dirty="0"/>
              <a:t>Modern Farm</a:t>
            </a:r>
          </a:p>
          <a:p>
            <a:pPr lvl="1"/>
            <a:r>
              <a:rPr lang="en-US" sz="2100" dirty="0"/>
              <a:t>High productivity, specialized agriculture geared to the commercial market. </a:t>
            </a:r>
          </a:p>
          <a:p>
            <a:pPr lvl="1"/>
            <a:r>
              <a:rPr lang="en-US" sz="2100" dirty="0"/>
              <a:t>Developed and highly urbanized developing countries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98CE047-296C-A44B-95DD-7BCF5403F7F4}"/>
            </a:ext>
          </a:extLst>
        </p:cNvPr>
        <p:cNvGrpSpPr/>
        <p:nvPr/>
      </p:nvGrpSpPr>
      <p:grpSpPr>
        <a:xfrm>
          <a:off x="0" y="0"/>
          <a:ext cx="0" cy="0"/>
          <a:chOff x="0" y="0"/>
          <a:chExt cx="0" cy="0"/>
        </a:xfrm>
      </p:grpSpPr>
      <p:sp>
        <p:nvSpPr>
          <p:cNvPr id="33796" name="Rectangle 4">
            <a:extLst>
              <a:ext uri="{FF2B5EF4-FFF2-40B4-BE49-F238E27FC236}">
                <a16:creationId xmlns:a16="http://schemas.microsoft.com/office/drawing/2014/main" id="{1EF053F8-473B-3599-1CFD-0D573D12F69E}"/>
              </a:ext>
            </a:extLst>
          </p:cNvPr>
          <p:cNvSpPr>
            <a:spLocks noGrp="1" noChangeArrowheads="1"/>
          </p:cNvSpPr>
          <p:nvPr>
            <p:ph type="title" idx="4294967295"/>
          </p:nvPr>
        </p:nvSpPr>
        <p:spPr>
          <a:xfrm>
            <a:off x="152400" y="0"/>
            <a:ext cx="8991600" cy="1143000"/>
          </a:xfrm>
        </p:spPr>
        <p:txBody>
          <a:bodyPr anchor="ctr"/>
          <a:lstStyle/>
          <a:p>
            <a:pPr eaLnBrk="1" hangingPunct="1"/>
            <a:r>
              <a:rPr lang="en-US" sz="2400" dirty="0"/>
              <a:t>The Microeconomics of Farmer Behavior and Agricultural Development</a:t>
            </a:r>
          </a:p>
        </p:txBody>
      </p:sp>
      <p:sp>
        <p:nvSpPr>
          <p:cNvPr id="33797" name="Rectangle 5">
            <a:extLst>
              <a:ext uri="{FF2B5EF4-FFF2-40B4-BE49-F238E27FC236}">
                <a16:creationId xmlns:a16="http://schemas.microsoft.com/office/drawing/2014/main" id="{A3976CC9-2798-A598-FC15-4EC42570F4D6}"/>
              </a:ext>
            </a:extLst>
          </p:cNvPr>
          <p:cNvSpPr>
            <a:spLocks noGrp="1" noChangeArrowheads="1"/>
          </p:cNvSpPr>
          <p:nvPr>
            <p:ph type="body" idx="4294967295"/>
          </p:nvPr>
        </p:nvSpPr>
        <p:spPr>
          <a:xfrm>
            <a:off x="0" y="1447800"/>
            <a:ext cx="8382000" cy="4648200"/>
          </a:xfrm>
        </p:spPr>
        <p:txBody>
          <a:bodyPr rIns="91440"/>
          <a:lstStyle/>
          <a:p>
            <a:pPr eaLnBrk="1" hangingPunct="1"/>
            <a:r>
              <a:rPr lang="en-US" sz="2400" dirty="0"/>
              <a:t>Subsistence farming: risk aversion, uncertainty, and survival</a:t>
            </a:r>
          </a:p>
          <a:p>
            <a:pPr lvl="1" eaLnBrk="1" hangingPunct="1"/>
            <a:r>
              <a:rPr lang="en-US" sz="2400" dirty="0"/>
              <a:t>Traditional neoclassical model of profit maximization with certainty is not adequate</a:t>
            </a:r>
          </a:p>
          <a:p>
            <a:pPr lvl="1" eaLnBrk="1" hangingPunct="1"/>
            <a:r>
              <a:rPr lang="en-US" sz="2400" dirty="0"/>
              <a:t>Price, weather, and other uncertainty, along with limited access to credit and insurance (and even savings vehicles), largely explains the extent of risk-averse behaviors observed</a:t>
            </a:r>
          </a:p>
          <a:p>
            <a:pPr lvl="1" eaLnBrk="1" hangingPunct="1"/>
            <a:r>
              <a:rPr lang="en-US" sz="2400" dirty="0">
                <a:solidFill>
                  <a:srgbClr val="FF0000"/>
                </a:solidFill>
              </a:rPr>
              <a:t>Risk-averse subsistence farmers often (not irrationally) can prefer technologies that combine low mean-per-hectare with low variance to alternative high yielding but higher risk technologies</a:t>
            </a:r>
          </a:p>
          <a:p>
            <a:pPr lvl="1" eaLnBrk="1" hangingPunct="1"/>
            <a:r>
              <a:rPr lang="en-US" sz="2400" dirty="0"/>
              <a:t>Efforts to minimize risk and remove commercial and institutional obstacles to small farmer innovation are necessary</a:t>
            </a:r>
          </a:p>
          <a:p>
            <a:pPr eaLnBrk="1" hangingPunct="1"/>
            <a:endParaRPr lang="en-US" sz="2000" dirty="0"/>
          </a:p>
        </p:txBody>
      </p:sp>
    </p:spTree>
    <p:extLst>
      <p:ext uri="{BB962C8B-B14F-4D97-AF65-F5344CB8AC3E}">
        <p14:creationId xmlns:p14="http://schemas.microsoft.com/office/powerpoint/2010/main" val="224975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Grp="1" noChangeArrowheads="1"/>
          </p:cNvSpPr>
          <p:nvPr>
            <p:ph type="title" idx="4294967295"/>
          </p:nvPr>
        </p:nvSpPr>
        <p:spPr>
          <a:xfrm>
            <a:off x="304800" y="0"/>
            <a:ext cx="8839200" cy="1143000"/>
          </a:xfrm>
        </p:spPr>
        <p:txBody>
          <a:bodyPr anchor="ctr"/>
          <a:lstStyle/>
          <a:p>
            <a:pPr eaLnBrk="1" hangingPunct="1"/>
            <a:r>
              <a:rPr lang="en-US" sz="2800" dirty="0"/>
              <a:t>The Imperative of Agricultural Progress and Rural Development</a:t>
            </a:r>
          </a:p>
        </p:txBody>
      </p:sp>
      <p:sp>
        <p:nvSpPr>
          <p:cNvPr id="15365" name="Rectangle 5"/>
          <p:cNvSpPr>
            <a:spLocks noGrp="1" noChangeArrowheads="1"/>
          </p:cNvSpPr>
          <p:nvPr>
            <p:ph type="body" idx="4294967295"/>
          </p:nvPr>
        </p:nvSpPr>
        <p:spPr>
          <a:xfrm>
            <a:off x="0" y="1447800"/>
            <a:ext cx="9067800" cy="4648200"/>
          </a:xfrm>
        </p:spPr>
        <p:txBody>
          <a:bodyPr rIns="91440"/>
          <a:lstStyle/>
          <a:p>
            <a:pPr eaLnBrk="1" hangingPunct="1"/>
            <a:r>
              <a:rPr lang="en-US" sz="2700" dirty="0"/>
              <a:t>The heavy emphasis in the past on rapid industrialization may have been misplaced</a:t>
            </a:r>
          </a:p>
          <a:p>
            <a:pPr eaLnBrk="1" hangingPunct="1"/>
            <a:r>
              <a:rPr lang="en-US" sz="2700" dirty="0"/>
              <a:t>Agricultural development is now seen as an important part of any development strategy</a:t>
            </a:r>
          </a:p>
          <a:p>
            <a:pPr eaLnBrk="1" hangingPunct="1"/>
            <a:r>
              <a:rPr lang="en-US" sz="2700" dirty="0"/>
              <a:t>Three complementary elements of an agriculture – and employment-based strategy</a:t>
            </a:r>
          </a:p>
          <a:p>
            <a:pPr lvl="1" eaLnBrk="1" hangingPunct="1"/>
            <a:r>
              <a:rPr lang="en-US" dirty="0"/>
              <a:t>Accelerated output growth</a:t>
            </a:r>
          </a:p>
          <a:p>
            <a:pPr lvl="1" eaLnBrk="1" hangingPunct="1"/>
            <a:r>
              <a:rPr lang="en-US" dirty="0"/>
              <a:t>Rising domestic demand for agricultural output</a:t>
            </a:r>
          </a:p>
          <a:p>
            <a:pPr lvl="1" eaLnBrk="1" hangingPunct="1"/>
            <a:r>
              <a:rPr lang="en-US" dirty="0"/>
              <a:t>Non-agricultural labor-intensive rural development activities that are supported by the farming community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a:xfrm>
            <a:off x="152400" y="0"/>
            <a:ext cx="8991600" cy="1143000"/>
          </a:xfrm>
        </p:spPr>
        <p:txBody>
          <a:bodyPr anchor="ctr"/>
          <a:lstStyle/>
          <a:p>
            <a:r>
              <a:rPr lang="en-US" sz="2400" b="0" dirty="0"/>
              <a:t>Small-Farmer Attitudes toward Risk: Why It Is Sometimes Rational to Resist Innovation and Change</a:t>
            </a:r>
            <a:endParaRPr lang="en-GB" sz="2400" dirty="0"/>
          </a:p>
        </p:txBody>
      </p:sp>
      <p:pic>
        <p:nvPicPr>
          <p:cNvPr id="2" name="Picture 1" descr="fig09_0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8153400" cy="41778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idx="4294967295"/>
          </p:nvPr>
        </p:nvSpPr>
        <p:spPr>
          <a:xfrm>
            <a:off x="304800" y="0"/>
            <a:ext cx="8839200" cy="1143000"/>
          </a:xfrm>
        </p:spPr>
        <p:txBody>
          <a:bodyPr anchor="ctr">
            <a:normAutofit/>
          </a:bodyPr>
          <a:lstStyle/>
          <a:p>
            <a:r>
              <a:rPr lang="en-US" sz="2800" b="0" dirty="0"/>
              <a:t>Crop Yield Probability Densities of Two Different Farming Techniques</a:t>
            </a:r>
            <a:endParaRPr lang="en-US" sz="2800" dirty="0"/>
          </a:p>
        </p:txBody>
      </p:sp>
      <p:pic>
        <p:nvPicPr>
          <p:cNvPr id="2" name="Picture 1" descr="fig09_07.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47800"/>
            <a:ext cx="6781800" cy="4521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a:xfrm>
            <a:off x="152400" y="0"/>
            <a:ext cx="8991600" cy="1143000"/>
          </a:xfrm>
        </p:spPr>
        <p:txBody>
          <a:bodyPr anchor="ctr">
            <a:normAutofit/>
          </a:bodyPr>
          <a:lstStyle/>
          <a:p>
            <a:pPr eaLnBrk="1" hangingPunct="1"/>
            <a:r>
              <a:rPr lang="en-US" sz="2800" dirty="0"/>
              <a:t>The Microeconomics of Farmer Behavior and Agricultural Development (cont</a:t>
            </a:r>
            <a:r>
              <a:rPr lang="ja-JP" altLang="en-US" sz="2800" dirty="0"/>
              <a:t>’</a:t>
            </a:r>
            <a:r>
              <a:rPr lang="en-US" sz="2800" dirty="0"/>
              <a:t>d)</a:t>
            </a:r>
            <a:endParaRPr lang="en-GB" sz="2800" dirty="0"/>
          </a:p>
        </p:txBody>
      </p:sp>
      <p:sp>
        <p:nvSpPr>
          <p:cNvPr id="37893" name="Rectangle 3"/>
          <p:cNvSpPr>
            <a:spLocks noGrp="1" noChangeArrowheads="1"/>
          </p:cNvSpPr>
          <p:nvPr>
            <p:ph type="body" idx="4294967295"/>
          </p:nvPr>
        </p:nvSpPr>
        <p:spPr>
          <a:xfrm>
            <a:off x="0" y="1447800"/>
            <a:ext cx="8382000" cy="4648200"/>
          </a:xfrm>
        </p:spPr>
        <p:txBody>
          <a:bodyPr rIns="91440"/>
          <a:lstStyle/>
          <a:p>
            <a:pPr eaLnBrk="1" hangingPunct="1"/>
            <a:r>
              <a:rPr lang="en-US" sz="2400" dirty="0"/>
              <a:t>Issues in sharecropping: a long debate</a:t>
            </a:r>
            <a:endParaRPr lang="en-US" sz="2000" dirty="0"/>
          </a:p>
          <a:p>
            <a:pPr lvl="1" eaLnBrk="1" hangingPunct="1"/>
            <a:r>
              <a:rPr lang="en-US" sz="2000" dirty="0">
                <a:solidFill>
                  <a:srgbClr val="FF0000"/>
                </a:solidFill>
              </a:rPr>
              <a:t>Intrinsically Inefficient due to poor incentives (Marshall</a:t>
            </a:r>
            <a:r>
              <a:rPr lang="en-US" sz="2000" dirty="0"/>
              <a:t>)</a:t>
            </a:r>
          </a:p>
          <a:p>
            <a:pPr lvl="1" eaLnBrk="1" hangingPunct="1"/>
            <a:r>
              <a:rPr lang="en-US" sz="2000" dirty="0">
                <a:solidFill>
                  <a:srgbClr val="FF0000"/>
                </a:solidFill>
              </a:rPr>
              <a:t>Monitoring approach </a:t>
            </a:r>
            <a:r>
              <a:rPr lang="en-US" sz="2000" dirty="0"/>
              <a:t>(Cheung)</a:t>
            </a:r>
          </a:p>
          <a:p>
            <a:pPr lvl="1" eaLnBrk="1" hangingPunct="1"/>
            <a:r>
              <a:rPr lang="en-US" sz="2000" dirty="0"/>
              <a:t>Compromise between two types of risk (Stiglitz, others)</a:t>
            </a:r>
          </a:p>
          <a:p>
            <a:pPr lvl="1" eaLnBrk="1" hangingPunct="1"/>
            <a:r>
              <a:rPr lang="en-US" sz="2000" dirty="0"/>
              <a:t>Screening argument (if high ability then take pure rental)</a:t>
            </a:r>
          </a:p>
          <a:p>
            <a:pPr lvl="1" eaLnBrk="1" hangingPunct="1"/>
            <a:r>
              <a:rPr lang="en-US" sz="2000" dirty="0"/>
              <a:t>Empirical evidence for inefficiency from Ali Shaban (comparing same farmer, controlling for soil)</a:t>
            </a:r>
          </a:p>
          <a:p>
            <a:pPr lvl="1" eaLnBrk="1" hangingPunct="1"/>
            <a:r>
              <a:rPr lang="en-US" sz="2000" dirty="0"/>
              <a:t>Giving sharecroppers a larger share of the produce and security of tenure on land can increase efficiency</a:t>
            </a:r>
          </a:p>
          <a:p>
            <a:pPr eaLnBrk="1" hangingPunct="1"/>
            <a:r>
              <a:rPr lang="en-US" sz="2400" dirty="0"/>
              <a:t>Issues in interlocking factor markets</a:t>
            </a:r>
          </a:p>
          <a:p>
            <a:pPr lvl="1" eaLnBrk="1" hangingPunct="1"/>
            <a:endParaRPr lang="en-US" sz="2000" dirty="0"/>
          </a:p>
          <a:p>
            <a:pPr lvl="1" eaLnBrk="1" hangingPunct="1"/>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34963" y="265113"/>
            <a:ext cx="84153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a:t>Ownership and Tenancy </a:t>
            </a:r>
          </a:p>
        </p:txBody>
      </p:sp>
      <p:pic>
        <p:nvPicPr>
          <p:cNvPr id="5123"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6850" y="963613"/>
            <a:ext cx="8710613"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78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34963" y="265113"/>
            <a:ext cx="84153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a:t>Ownership and Tenancy </a:t>
            </a:r>
          </a:p>
        </p:txBody>
      </p:sp>
      <p:pic>
        <p:nvPicPr>
          <p:cNvPr id="6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50900"/>
            <a:ext cx="85217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93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363538" y="141288"/>
            <a:ext cx="8121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The Agricultural Production Function</a:t>
            </a:r>
            <a:endParaRPr lang="en-US" altLang="en-US" sz="2400"/>
          </a:p>
          <a:p>
            <a:pPr>
              <a:lnSpc>
                <a:spcPct val="100000"/>
              </a:lnSpc>
              <a:spcBef>
                <a:spcPct val="0"/>
              </a:spcBef>
              <a:buFontTx/>
              <a:buNone/>
            </a:pPr>
            <a:r>
              <a:rPr lang="en-US" altLang="en-US" sz="2400"/>
              <a:t> </a:t>
            </a:r>
          </a:p>
        </p:txBody>
      </p:sp>
      <p:sp>
        <p:nvSpPr>
          <p:cNvPr id="3" name="TextBox 2"/>
          <p:cNvSpPr txBox="1"/>
          <p:nvPr/>
        </p:nvSpPr>
        <p:spPr>
          <a:xfrm>
            <a:off x="569913" y="1444625"/>
            <a:ext cx="8043862" cy="5110163"/>
          </a:xfrm>
          <a:prstGeom prst="rect">
            <a:avLst/>
          </a:prstGeom>
          <a:noFill/>
        </p:spPr>
        <p:txBody>
          <a:bodyPr>
            <a:spAutoFit/>
          </a:bodyPr>
          <a:lstStyle/>
          <a:p>
            <a:pPr marL="285750" indent="-285750">
              <a:buFont typeface="Wingdings" panose="05000000000000000000" pitchFamily="2" charset="2"/>
              <a:buChar char="q"/>
              <a:defRPr/>
            </a:pPr>
            <a:r>
              <a:rPr lang="en-US" sz="2800" dirty="0"/>
              <a:t>We assume two inputs, labor and land, produce an output, such as grain.</a:t>
            </a:r>
          </a:p>
          <a:p>
            <a:pPr marL="285750" indent="-285750">
              <a:buFont typeface="Wingdings" panose="05000000000000000000" pitchFamily="2" charset="2"/>
              <a:buChar char="q"/>
              <a:defRPr/>
            </a:pPr>
            <a:endParaRPr lang="en-US" sz="2800" dirty="0"/>
          </a:p>
          <a:p>
            <a:pPr marL="285750" indent="-285750">
              <a:buFont typeface="Wingdings" panose="05000000000000000000" pitchFamily="2" charset="2"/>
              <a:buChar char="q"/>
              <a:defRPr/>
            </a:pPr>
            <a:r>
              <a:rPr lang="en-US" sz="2800" dirty="0"/>
              <a:t>Instead of showing output as a function of capital per worker, agricultural output is shown as a function of labor per unit of land. </a:t>
            </a:r>
          </a:p>
          <a:p>
            <a:pPr>
              <a:defRPr/>
            </a:pPr>
            <a:endParaRPr lang="en-US" sz="2800" dirty="0"/>
          </a:p>
          <a:p>
            <a:pPr marL="285750" indent="-285750">
              <a:buFont typeface="Wingdings" panose="05000000000000000000" pitchFamily="2" charset="2"/>
              <a:buChar char="q"/>
              <a:defRPr/>
            </a:pPr>
            <a:r>
              <a:rPr lang="en-US" sz="2800" dirty="0"/>
              <a:t>Because any increase in labor must be combined with the existing stock of land (or perhaps new land of decreasing quality), the production function exhibits diminishing returns.</a:t>
            </a:r>
          </a:p>
          <a:p>
            <a:pPr>
              <a:defRPr/>
            </a:pPr>
            <a:endParaRPr lang="en-US" dirty="0"/>
          </a:p>
        </p:txBody>
      </p:sp>
    </p:spTree>
    <p:extLst>
      <p:ext uri="{BB962C8B-B14F-4D97-AF65-F5344CB8AC3E}">
        <p14:creationId xmlns:p14="http://schemas.microsoft.com/office/powerpoint/2010/main" val="15914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63538" y="141288"/>
            <a:ext cx="8121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The Agricultural Production Function</a:t>
            </a:r>
            <a:endParaRPr lang="en-US" altLang="en-US" sz="2400"/>
          </a:p>
          <a:p>
            <a:pPr>
              <a:lnSpc>
                <a:spcPct val="100000"/>
              </a:lnSpc>
              <a:spcBef>
                <a:spcPct val="0"/>
              </a:spcBef>
              <a:buFontTx/>
              <a:buNone/>
            </a:pPr>
            <a:r>
              <a:rPr lang="en-US" altLang="en-US" sz="2400"/>
              <a:t> </a:t>
            </a:r>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6462713"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p:cNvSpPr txBox="1">
            <a:spLocks noChangeArrowheads="1"/>
          </p:cNvSpPr>
          <p:nvPr/>
        </p:nvSpPr>
        <p:spPr bwMode="auto">
          <a:xfrm>
            <a:off x="6462713" y="1711325"/>
            <a:ext cx="257333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A rise in the labour force from a to b leads to an increase in output from d to e</a:t>
            </a:r>
          </a:p>
          <a:p>
            <a:pPr>
              <a:lnSpc>
                <a:spcPct val="100000"/>
              </a:lnSpc>
              <a:spcBef>
                <a:spcPct val="0"/>
              </a:spcBef>
              <a:buFontTx/>
              <a:buNone/>
            </a:pPr>
            <a:r>
              <a:rPr lang="en-US" altLang="en-US" sz="1800"/>
              <a:t>An equal increase in labour from b to c leads to a smaller increase in output.</a:t>
            </a:r>
          </a:p>
          <a:p>
            <a:pPr>
              <a:lnSpc>
                <a:spcPct val="100000"/>
              </a:lnSpc>
              <a:spcBef>
                <a:spcPct val="0"/>
              </a:spcBef>
              <a:buFontTx/>
              <a:buNone/>
            </a:pPr>
            <a:endParaRPr lang="en-US" altLang="en-US" sz="1800"/>
          </a:p>
          <a:p>
            <a:pPr>
              <a:lnSpc>
                <a:spcPct val="100000"/>
              </a:lnSpc>
              <a:spcBef>
                <a:spcPct val="0"/>
              </a:spcBef>
              <a:buFontTx/>
              <a:buNone/>
            </a:pPr>
            <a:r>
              <a:rPr lang="en-US" altLang="en-US" sz="1800"/>
              <a:t>At point g, however, further increases in the amount of labor used lead to no rise in output at all.</a:t>
            </a:r>
          </a:p>
          <a:p>
            <a:pPr>
              <a:lnSpc>
                <a:spcPct val="100000"/>
              </a:lnSpc>
              <a:spcBef>
                <a:spcPct val="0"/>
              </a:spcBef>
              <a:buFontTx/>
              <a:buNone/>
            </a:pPr>
            <a:endParaRPr lang="en-US" altLang="en-US" sz="1800"/>
          </a:p>
        </p:txBody>
      </p:sp>
    </p:spTree>
    <p:extLst>
      <p:ext uri="{BB962C8B-B14F-4D97-AF65-F5344CB8AC3E}">
        <p14:creationId xmlns:p14="http://schemas.microsoft.com/office/powerpoint/2010/main" val="2603141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63538" y="141288"/>
            <a:ext cx="8121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The Agricultural Production Function</a:t>
            </a:r>
            <a:endParaRPr lang="en-US" altLang="en-US" sz="2400"/>
          </a:p>
          <a:p>
            <a:pPr>
              <a:lnSpc>
                <a:spcPct val="100000"/>
              </a:lnSpc>
              <a:spcBef>
                <a:spcPct val="0"/>
              </a:spcBef>
              <a:buFontTx/>
              <a:buNone/>
            </a:pPr>
            <a:r>
              <a:rPr lang="en-US" altLang="en-US" sz="2400"/>
              <a:t> </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6462713"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p:cNvSpPr txBox="1">
            <a:spLocks noChangeArrowheads="1"/>
          </p:cNvSpPr>
          <p:nvPr/>
        </p:nvSpPr>
        <p:spPr bwMode="auto">
          <a:xfrm>
            <a:off x="6462713" y="1711325"/>
            <a:ext cx="257333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Beyond point g, the marginal product of labor (MPL) is zero or negative, so additional labor causes no increase or reduction in output.</a:t>
            </a:r>
          </a:p>
          <a:p>
            <a:pPr>
              <a:lnSpc>
                <a:spcPct val="100000"/>
              </a:lnSpc>
              <a:spcBef>
                <a:spcPct val="0"/>
              </a:spcBef>
              <a:buFontTx/>
              <a:buNone/>
            </a:pPr>
            <a:endParaRPr lang="en-US" altLang="en-US" sz="1800"/>
          </a:p>
          <a:p>
            <a:pPr>
              <a:lnSpc>
                <a:spcPct val="100000"/>
              </a:lnSpc>
              <a:spcBef>
                <a:spcPct val="0"/>
              </a:spcBef>
              <a:buFontTx/>
              <a:buNone/>
            </a:pPr>
            <a:r>
              <a:rPr lang="en-US" altLang="en-US" sz="1800"/>
              <a:t>This could happen if all arable land were fully used and so many workers were available already that adding new ones would not result in more grain being produced.</a:t>
            </a:r>
          </a:p>
        </p:txBody>
      </p:sp>
    </p:spTree>
    <p:extLst>
      <p:ext uri="{BB962C8B-B14F-4D97-AF65-F5344CB8AC3E}">
        <p14:creationId xmlns:p14="http://schemas.microsoft.com/office/powerpoint/2010/main" val="394126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63538" y="141288"/>
            <a:ext cx="8121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endParaRPr lang="en-US" altLang="en-US" sz="2400"/>
          </a:p>
          <a:p>
            <a:pPr>
              <a:lnSpc>
                <a:spcPct val="100000"/>
              </a:lnSpc>
              <a:spcBef>
                <a:spcPct val="0"/>
              </a:spcBef>
              <a:buFontTx/>
              <a:buNone/>
            </a:pPr>
            <a:r>
              <a:rPr lang="en-US" altLang="en-US" sz="2400"/>
              <a:t> </a:t>
            </a:r>
          </a:p>
        </p:txBody>
      </p:sp>
      <p:sp>
        <p:nvSpPr>
          <p:cNvPr id="2" name="TextBox 1"/>
          <p:cNvSpPr txBox="1"/>
          <p:nvPr/>
        </p:nvSpPr>
        <p:spPr>
          <a:xfrm>
            <a:off x="442913" y="1012825"/>
            <a:ext cx="8455025" cy="5632450"/>
          </a:xfrm>
          <a:prstGeom prst="rect">
            <a:avLst/>
          </a:prstGeom>
          <a:noFill/>
        </p:spPr>
        <p:txBody>
          <a:bodyPr>
            <a:spAutoFit/>
          </a:bodyPr>
          <a:lstStyle/>
          <a:p>
            <a:pPr>
              <a:defRPr/>
            </a:pPr>
            <a:r>
              <a:rPr lang="en-US" sz="2400" dirty="0"/>
              <a:t>Fixed-Rent Tenancy </a:t>
            </a:r>
          </a:p>
          <a:p>
            <a:pPr>
              <a:defRPr/>
            </a:pPr>
            <a:endParaRPr lang="en-US" dirty="0"/>
          </a:p>
          <a:p>
            <a:pPr marL="342900" indent="-342900">
              <a:buFont typeface="Arial" panose="020B0604020202020204" pitchFamily="34" charset="0"/>
              <a:buChar char="•"/>
              <a:defRPr/>
            </a:pPr>
            <a:r>
              <a:rPr lang="en-US" sz="2000" dirty="0"/>
              <a:t>The tenant pays a fixed amount of money to the landlord and gets the right to farm the land in return. The tenant retains 100% of output produced. </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a:t>The landlord is relieved of all risk: the fixed rent is to be paid whether the production does well or not.</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a:t>It is, therefore, necessary that the tenant is willing to take the risks of bad crops or crop failures.</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a:t>Since rich tenants engage in this form of tenancy, they have enough wealth to face such risks.</a:t>
            </a:r>
          </a:p>
          <a:p>
            <a:pPr marL="342900" indent="-342900">
              <a:buFont typeface="Arial" panose="020B0604020202020204" pitchFamily="34" charset="0"/>
              <a:buChar char="•"/>
              <a:defRPr/>
            </a:pPr>
            <a:endParaRPr lang="en-US" sz="2000" dirty="0"/>
          </a:p>
          <a:p>
            <a:pPr marL="342900" indent="-342900">
              <a:buFont typeface="Arial" panose="020B0604020202020204" pitchFamily="34" charset="0"/>
              <a:buChar char="•"/>
              <a:defRPr/>
            </a:pPr>
            <a:r>
              <a:rPr lang="en-US" sz="2000" dirty="0"/>
              <a:t>There is indirect evidence that Latin American tenancies are held by large farmers. Contrast this with Asia, where the bulk of tenancy is in the form of sharecropping</a:t>
            </a:r>
          </a:p>
          <a:p>
            <a:pPr>
              <a:defRPr/>
            </a:pPr>
            <a:endParaRPr lang="en-US" dirty="0"/>
          </a:p>
        </p:txBody>
      </p:sp>
    </p:spTree>
    <p:extLst>
      <p:ext uri="{BB962C8B-B14F-4D97-AF65-F5344CB8AC3E}">
        <p14:creationId xmlns:p14="http://schemas.microsoft.com/office/powerpoint/2010/main" val="2806530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363538" y="141288"/>
            <a:ext cx="8121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endParaRPr lang="en-US" altLang="en-US" sz="2400"/>
          </a:p>
          <a:p>
            <a:pPr>
              <a:lnSpc>
                <a:spcPct val="100000"/>
              </a:lnSpc>
              <a:spcBef>
                <a:spcPct val="0"/>
              </a:spcBef>
              <a:buFontTx/>
              <a:buNone/>
            </a:pPr>
            <a:r>
              <a:rPr lang="en-US" altLang="en-US" sz="2400"/>
              <a:t> </a:t>
            </a:r>
          </a:p>
        </p:txBody>
      </p:sp>
      <p:sp>
        <p:nvSpPr>
          <p:cNvPr id="2" name="TextBox 1"/>
          <p:cNvSpPr txBox="1"/>
          <p:nvPr/>
        </p:nvSpPr>
        <p:spPr>
          <a:xfrm>
            <a:off x="117475" y="1012825"/>
            <a:ext cx="8780463" cy="5970588"/>
          </a:xfrm>
          <a:prstGeom prst="rect">
            <a:avLst/>
          </a:prstGeom>
          <a:noFill/>
        </p:spPr>
        <p:txBody>
          <a:bodyPr>
            <a:spAutoFit/>
          </a:bodyPr>
          <a:lstStyle/>
          <a:p>
            <a:pPr>
              <a:defRPr/>
            </a:pPr>
            <a:r>
              <a:rPr lang="en-US" sz="2800" dirty="0"/>
              <a:t>Sharecropping</a:t>
            </a:r>
          </a:p>
          <a:p>
            <a:pPr marL="342900" indent="-342900">
              <a:buFont typeface="Wingdings" panose="05000000000000000000" pitchFamily="2" charset="2"/>
              <a:buChar char="q"/>
              <a:defRPr/>
            </a:pPr>
            <a:endParaRPr lang="en-US" sz="2400" dirty="0"/>
          </a:p>
          <a:p>
            <a:pPr marL="342900" indent="-342900">
              <a:buFont typeface="Wingdings" panose="05000000000000000000" pitchFamily="2" charset="2"/>
              <a:buChar char="q"/>
              <a:defRPr/>
            </a:pPr>
            <a:r>
              <a:rPr lang="en-US" sz="2400" dirty="0"/>
              <a:t>Sharecropping comes in many flavors, but all of them involve the sharing of the tenant’s output in some preassigned proportion between the landlord and the tenant.</a:t>
            </a:r>
          </a:p>
          <a:p>
            <a:pPr>
              <a:defRPr/>
            </a:pPr>
            <a:endParaRPr lang="en-US" sz="2400" dirty="0"/>
          </a:p>
          <a:p>
            <a:pPr marL="342900" indent="-342900">
              <a:buFont typeface="Wingdings" panose="05000000000000000000" pitchFamily="2" charset="2"/>
              <a:buChar char="q"/>
              <a:defRPr/>
            </a:pPr>
            <a:r>
              <a:rPr lang="en-US" sz="2400" dirty="0"/>
              <a:t>The proportions vary from country to country and across regions within a country, although a 50–50 division is commonly observed.</a:t>
            </a:r>
          </a:p>
          <a:p>
            <a:pPr marL="342900" indent="-342900">
              <a:buFont typeface="Wingdings" panose="05000000000000000000" pitchFamily="2" charset="2"/>
              <a:buChar char="q"/>
              <a:defRPr/>
            </a:pPr>
            <a:endParaRPr lang="en-US" sz="2400" dirty="0"/>
          </a:p>
          <a:p>
            <a:pPr marL="342900" indent="-342900">
              <a:buFont typeface="Wingdings" panose="05000000000000000000" pitchFamily="2" charset="2"/>
              <a:buChar char="q"/>
              <a:defRPr/>
            </a:pPr>
            <a:r>
              <a:rPr lang="en-US" sz="2400" dirty="0"/>
              <a:t>The importance of sharecropping is particularly realized when the tenants are small and risk-averse</a:t>
            </a:r>
          </a:p>
          <a:p>
            <a:pPr marL="342900" indent="-342900">
              <a:buFont typeface="Wingdings" panose="05000000000000000000" pitchFamily="2" charset="2"/>
              <a:buChar char="q"/>
              <a:defRPr/>
            </a:pPr>
            <a:endParaRPr lang="en-US" sz="2400" dirty="0"/>
          </a:p>
          <a:p>
            <a:pPr marL="342900" indent="-342900">
              <a:buFont typeface="Wingdings" panose="05000000000000000000" pitchFamily="2" charset="2"/>
              <a:buChar char="q"/>
              <a:defRPr/>
            </a:pPr>
            <a:r>
              <a:rPr lang="en-US" sz="2400" dirty="0"/>
              <a:t>In other words, part of the fluctuation or risk can be shared with the landlord.</a:t>
            </a:r>
          </a:p>
          <a:p>
            <a:pPr>
              <a:defRPr/>
            </a:pPr>
            <a:endParaRPr lang="en-US" sz="2400" dirty="0"/>
          </a:p>
          <a:p>
            <a:pPr>
              <a:defRPr/>
            </a:pPr>
            <a:endParaRPr lang="en-US" dirty="0"/>
          </a:p>
        </p:txBody>
      </p:sp>
    </p:spTree>
    <p:extLst>
      <p:ext uri="{BB962C8B-B14F-4D97-AF65-F5344CB8AC3E}">
        <p14:creationId xmlns:p14="http://schemas.microsoft.com/office/powerpoint/2010/main" val="161979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76200" y="0"/>
            <a:ext cx="9067800" cy="1143000"/>
          </a:xfrm>
        </p:spPr>
        <p:txBody>
          <a:bodyPr anchor="ctr"/>
          <a:lstStyle/>
          <a:p>
            <a:pPr eaLnBrk="1" hangingPunct="1"/>
            <a:r>
              <a:rPr lang="en-US" sz="2800" dirty="0"/>
              <a:t>Agricultural Growth:  Past Progress and Current Challenges </a:t>
            </a:r>
          </a:p>
        </p:txBody>
      </p:sp>
      <p:sp>
        <p:nvSpPr>
          <p:cNvPr id="16389" name="Rectangle 5"/>
          <p:cNvSpPr>
            <a:spLocks noGrp="1" noChangeArrowheads="1"/>
          </p:cNvSpPr>
          <p:nvPr>
            <p:ph type="body" idx="4294967295"/>
          </p:nvPr>
        </p:nvSpPr>
        <p:spPr>
          <a:xfrm>
            <a:off x="0" y="1447800"/>
            <a:ext cx="8382000" cy="4648200"/>
          </a:xfrm>
        </p:spPr>
        <p:txBody>
          <a:bodyPr rIns="91440"/>
          <a:lstStyle/>
          <a:p>
            <a:pPr eaLnBrk="1" hangingPunct="1"/>
            <a:r>
              <a:rPr lang="en-US" sz="3200" dirty="0"/>
              <a:t>Although agriculture employs the majority of the developing country labor force, it accounts for a much lower share of total output</a:t>
            </a:r>
          </a:p>
          <a:p>
            <a:pPr eaLnBrk="1" hangingPunct="1"/>
            <a:r>
              <a:rPr lang="en-US" sz="3200" dirty="0"/>
              <a:t>Agricultural production is rising but unevenly</a:t>
            </a:r>
          </a:p>
          <a:p>
            <a:pPr eaLnBrk="1" hangingPunct="1">
              <a:buFontTx/>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2291" name="TextBox 1"/>
          <p:cNvSpPr txBox="1">
            <a:spLocks noChangeArrowheads="1"/>
          </p:cNvSpPr>
          <p:nvPr/>
        </p:nvSpPr>
        <p:spPr bwMode="auto">
          <a:xfrm>
            <a:off x="117475" y="1012825"/>
            <a:ext cx="8780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t>Maximization of Economic Surplus</a:t>
            </a:r>
            <a:endParaRPr lang="en-US" altLang="en-US" sz="1800"/>
          </a:p>
        </p:txBody>
      </p:sp>
      <p:pic>
        <p:nvPicPr>
          <p:cNvPr id="12292"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12900"/>
            <a:ext cx="592931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p:cNvSpPr txBox="1">
            <a:spLocks noChangeArrowheads="1"/>
          </p:cNvSpPr>
          <p:nvPr/>
        </p:nvSpPr>
        <p:spPr bwMode="auto">
          <a:xfrm>
            <a:off x="6272213" y="1720850"/>
            <a:ext cx="27336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Assume that the tenant has just one variable input of production—labor.</a:t>
            </a:r>
          </a:p>
          <a:p>
            <a:pPr>
              <a:lnSpc>
                <a:spcPct val="100000"/>
              </a:lnSpc>
              <a:spcBef>
                <a:spcPct val="0"/>
              </a:spcBef>
              <a:buFontTx/>
              <a:buNone/>
            </a:pPr>
            <a:endParaRPr lang="en-US" altLang="en-US" sz="1800"/>
          </a:p>
          <a:p>
            <a:pPr>
              <a:lnSpc>
                <a:spcPct val="100000"/>
              </a:lnSpc>
              <a:spcBef>
                <a:spcPct val="0"/>
              </a:spcBef>
              <a:buFontTx/>
              <a:buNone/>
            </a:pPr>
            <a:r>
              <a:rPr lang="en-US" altLang="en-US" sz="1800"/>
              <a:t>Labor supply to the rented plot has a cost. This cost is depicted by the line OB.</a:t>
            </a:r>
          </a:p>
          <a:p>
            <a:pPr>
              <a:lnSpc>
                <a:spcPct val="100000"/>
              </a:lnSpc>
              <a:spcBef>
                <a:spcPct val="0"/>
              </a:spcBef>
              <a:buFontTx/>
              <a:buNone/>
            </a:pPr>
            <a:endParaRPr lang="en-US" altLang="en-US" sz="1800"/>
          </a:p>
          <a:p>
            <a:pPr>
              <a:lnSpc>
                <a:spcPct val="100000"/>
              </a:lnSpc>
              <a:spcBef>
                <a:spcPct val="0"/>
              </a:spcBef>
              <a:buFontTx/>
              <a:buNone/>
            </a:pPr>
            <a:r>
              <a:rPr lang="en-US" altLang="en-US" sz="1800"/>
              <a:t>This depiction makes it very clear just how much economic surplus is produced by the tenancy arrangement</a:t>
            </a:r>
          </a:p>
        </p:txBody>
      </p:sp>
    </p:spTree>
    <p:extLst>
      <p:ext uri="{BB962C8B-B14F-4D97-AF65-F5344CB8AC3E}">
        <p14:creationId xmlns:p14="http://schemas.microsoft.com/office/powerpoint/2010/main" val="2430198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3315" name="TextBox 1"/>
          <p:cNvSpPr txBox="1">
            <a:spLocks noChangeArrowheads="1"/>
          </p:cNvSpPr>
          <p:nvPr/>
        </p:nvSpPr>
        <p:spPr bwMode="auto">
          <a:xfrm>
            <a:off x="117475" y="1012825"/>
            <a:ext cx="8780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t>Maximization of Economic Surplus</a:t>
            </a:r>
            <a:endParaRPr lang="en-US" altLang="en-US" sz="1800"/>
          </a:p>
        </p:txBody>
      </p:sp>
      <p:pic>
        <p:nvPicPr>
          <p:cNvPr id="13316"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12900"/>
            <a:ext cx="592931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3"/>
          <p:cNvSpPr txBox="1">
            <a:spLocks noChangeArrowheads="1"/>
          </p:cNvSpPr>
          <p:nvPr/>
        </p:nvSpPr>
        <p:spPr bwMode="auto">
          <a:xfrm>
            <a:off x="6272213" y="1822450"/>
            <a:ext cx="27336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The surplus will vary, of course, with the amount of labor being applied.</a:t>
            </a:r>
          </a:p>
          <a:p>
            <a:pPr>
              <a:lnSpc>
                <a:spcPct val="100000"/>
              </a:lnSpc>
              <a:spcBef>
                <a:spcPct val="0"/>
              </a:spcBef>
              <a:buFontTx/>
              <a:buNone/>
            </a:pPr>
            <a:endParaRPr lang="en-US" altLang="en-US" sz="1800"/>
          </a:p>
          <a:p>
            <a:pPr>
              <a:lnSpc>
                <a:spcPct val="100000"/>
              </a:lnSpc>
              <a:spcBef>
                <a:spcPct val="0"/>
              </a:spcBef>
              <a:buFontTx/>
              <a:buNone/>
            </a:pPr>
            <a:r>
              <a:rPr lang="en-US" altLang="en-US" sz="1800"/>
              <a:t>We are interested in the labor input level that yields the maximum possible economic surplus.</a:t>
            </a:r>
          </a:p>
          <a:p>
            <a:pPr>
              <a:lnSpc>
                <a:spcPct val="100000"/>
              </a:lnSpc>
              <a:spcBef>
                <a:spcPct val="0"/>
              </a:spcBef>
              <a:buFontTx/>
              <a:buNone/>
            </a:pPr>
            <a:endParaRPr lang="en-US" altLang="en-US" sz="1800"/>
          </a:p>
          <a:p>
            <a:pPr>
              <a:lnSpc>
                <a:spcPct val="100000"/>
              </a:lnSpc>
              <a:spcBef>
                <a:spcPct val="0"/>
              </a:spcBef>
              <a:buFontTx/>
              <a:buNone/>
            </a:pPr>
            <a:r>
              <a:rPr lang="en-US" altLang="en-US" sz="1800"/>
              <a:t>This is the point where the vertical difference between the curves OA and OB is at a maximum.</a:t>
            </a:r>
          </a:p>
          <a:p>
            <a:pPr>
              <a:lnSpc>
                <a:spcPct val="100000"/>
              </a:lnSpc>
              <a:spcBef>
                <a:spcPct val="0"/>
              </a:spcBef>
              <a:buFontTx/>
              <a:buNone/>
            </a:pPr>
            <a:r>
              <a:rPr lang="en-US" altLang="en-US" sz="1800"/>
              <a:t>The surplus is given by the segment CD</a:t>
            </a:r>
          </a:p>
        </p:txBody>
      </p:sp>
    </p:spTree>
    <p:extLst>
      <p:ext uri="{BB962C8B-B14F-4D97-AF65-F5344CB8AC3E}">
        <p14:creationId xmlns:p14="http://schemas.microsoft.com/office/powerpoint/2010/main" val="394890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4339" name="TextBox 1"/>
          <p:cNvSpPr txBox="1">
            <a:spLocks noChangeArrowheads="1"/>
          </p:cNvSpPr>
          <p:nvPr/>
        </p:nvSpPr>
        <p:spPr bwMode="auto">
          <a:xfrm>
            <a:off x="117475" y="1012825"/>
            <a:ext cx="8780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t>Maximization of Economic Surplus</a:t>
            </a:r>
            <a:endParaRPr lang="en-US" altLang="en-US" sz="1800"/>
          </a:p>
        </p:txBody>
      </p:sp>
      <p:pic>
        <p:nvPicPr>
          <p:cNvPr id="14340"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612900"/>
            <a:ext cx="592931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3"/>
          <p:cNvSpPr txBox="1">
            <a:spLocks noChangeArrowheads="1"/>
          </p:cNvSpPr>
          <p:nvPr/>
        </p:nvSpPr>
        <p:spPr bwMode="auto">
          <a:xfrm>
            <a:off x="6272213" y="1822450"/>
            <a:ext cx="27336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More output per se is not necessarily better, because the cost of producing that higher output is higher as well.</a:t>
            </a:r>
          </a:p>
          <a:p>
            <a:pPr>
              <a:lnSpc>
                <a:spcPct val="100000"/>
              </a:lnSpc>
              <a:spcBef>
                <a:spcPct val="0"/>
              </a:spcBef>
              <a:buFontTx/>
              <a:buNone/>
            </a:pPr>
            <a:endParaRPr lang="en-US" altLang="en-US" sz="1800"/>
          </a:p>
          <a:p>
            <a:pPr>
              <a:lnSpc>
                <a:spcPct val="100000"/>
              </a:lnSpc>
              <a:spcBef>
                <a:spcPct val="0"/>
              </a:spcBef>
              <a:buFontTx/>
              <a:buNone/>
            </a:pPr>
            <a:r>
              <a:rPr lang="en-US" altLang="en-US" sz="1800"/>
              <a:t>Economic surplus is thus maximized at some intermediate point, as shown in Figure 12.2.</a:t>
            </a:r>
          </a:p>
        </p:txBody>
      </p:sp>
    </p:spTree>
    <p:extLst>
      <p:ext uri="{BB962C8B-B14F-4D97-AF65-F5344CB8AC3E}">
        <p14:creationId xmlns:p14="http://schemas.microsoft.com/office/powerpoint/2010/main" val="4294400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5363" name="TextBox 1"/>
          <p:cNvSpPr txBox="1">
            <a:spLocks noChangeArrowheads="1"/>
          </p:cNvSpPr>
          <p:nvPr/>
        </p:nvSpPr>
        <p:spPr bwMode="auto">
          <a:xfrm>
            <a:off x="363538" y="750888"/>
            <a:ext cx="8269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a:t>Sharecropping and inefficiency </a:t>
            </a:r>
            <a:endParaRPr lang="en-US" altLang="en-US" sz="1800" dirty="0"/>
          </a:p>
        </p:txBody>
      </p:sp>
      <p:pic>
        <p:nvPicPr>
          <p:cNvPr id="153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536700"/>
            <a:ext cx="781685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98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6387" name="TextBox 1"/>
          <p:cNvSpPr txBox="1">
            <a:spLocks noChangeArrowheads="1"/>
          </p:cNvSpPr>
          <p:nvPr/>
        </p:nvSpPr>
        <p:spPr bwMode="auto">
          <a:xfrm>
            <a:off x="471488" y="750888"/>
            <a:ext cx="8161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t>Sharecropping and inefficiency </a:t>
            </a:r>
            <a:endParaRPr lang="en-US" altLang="en-US" sz="1800"/>
          </a:p>
        </p:txBody>
      </p:sp>
      <p:pic>
        <p:nvPicPr>
          <p:cNvPr id="16388"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638" y="1425575"/>
            <a:ext cx="4867275"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5505450" y="1274763"/>
            <a:ext cx="33924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Under sharecropping, the tenant cedes a share of the output to the landlord.</a:t>
            </a:r>
          </a:p>
          <a:p>
            <a:endParaRPr lang="en-US" altLang="en-US" dirty="0"/>
          </a:p>
          <a:p>
            <a:r>
              <a:rPr lang="en-US" altLang="en-US" dirty="0"/>
              <a:t>Because the tenant receives only some fraction of the output, the effective return to the tenant is the line OE.</a:t>
            </a:r>
          </a:p>
          <a:p>
            <a:r>
              <a:rPr lang="en-US" altLang="en-US" dirty="0"/>
              <a:t>OE is simply the OA multiplied by a fraction ( the tenant’s output share) </a:t>
            </a:r>
          </a:p>
          <a:p>
            <a:endParaRPr lang="en-US" altLang="en-US" dirty="0"/>
          </a:p>
          <a:p>
            <a:r>
              <a:rPr lang="en-US" altLang="en-US" dirty="0"/>
              <a:t>The tenant wants to maximize the difference between OE and OB</a:t>
            </a:r>
          </a:p>
        </p:txBody>
      </p:sp>
    </p:spTree>
    <p:extLst>
      <p:ext uri="{BB962C8B-B14F-4D97-AF65-F5344CB8AC3E}">
        <p14:creationId xmlns:p14="http://schemas.microsoft.com/office/powerpoint/2010/main" val="2037106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7411" name="TextBox 1"/>
          <p:cNvSpPr txBox="1">
            <a:spLocks noChangeArrowheads="1"/>
          </p:cNvSpPr>
          <p:nvPr/>
        </p:nvSpPr>
        <p:spPr bwMode="auto">
          <a:xfrm>
            <a:off x="471488" y="750888"/>
            <a:ext cx="8161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t>Sharecropping and inefficiency </a:t>
            </a:r>
            <a:endParaRPr lang="en-US" altLang="en-US" sz="1800"/>
          </a:p>
        </p:txBody>
      </p:sp>
      <p:pic>
        <p:nvPicPr>
          <p:cNvPr id="17412"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638" y="1425575"/>
            <a:ext cx="4867275"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2"/>
          <p:cNvSpPr txBox="1">
            <a:spLocks noChangeArrowheads="1"/>
          </p:cNvSpPr>
          <p:nvPr/>
        </p:nvSpPr>
        <p:spPr bwMode="auto">
          <a:xfrm>
            <a:off x="5387975" y="601663"/>
            <a:ext cx="3244850"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solidFill>
                  <a:srgbClr val="000000"/>
                </a:solidFill>
              </a:rPr>
              <a:t>The tenant wants to maximize the difference between OE and OB.</a:t>
            </a:r>
          </a:p>
          <a:p>
            <a:r>
              <a:rPr lang="en-US" altLang="en-US" dirty="0"/>
              <a:t>Is this the same as maximizing economic surplus as defined earlier? The answer is no.</a:t>
            </a:r>
          </a:p>
          <a:p>
            <a:endParaRPr lang="en-US" altLang="en-US" dirty="0"/>
          </a:p>
          <a:p>
            <a:r>
              <a:rPr lang="en-US" altLang="en-US" dirty="0"/>
              <a:t>Because OE is not just shifted-down but a flattening of OA.</a:t>
            </a:r>
          </a:p>
          <a:p>
            <a:endParaRPr lang="en-US" altLang="en-US" dirty="0"/>
          </a:p>
          <a:p>
            <a:r>
              <a:rPr lang="en-US" altLang="en-US" dirty="0"/>
              <a:t>Thus when the tenant maximizes his effective return (net of cost), he generally does so at a labor input that is smaller than L*.</a:t>
            </a:r>
          </a:p>
          <a:p>
            <a:endParaRPr lang="en-US" altLang="en-US" dirty="0"/>
          </a:p>
          <a:p>
            <a:r>
              <a:rPr lang="en-US" altLang="en-US" dirty="0"/>
              <a:t>Marginal return is smaller than the actual value of marginal product. </a:t>
            </a:r>
          </a:p>
          <a:p>
            <a:endParaRPr lang="en-US" altLang="en-US" dirty="0"/>
          </a:p>
          <a:p>
            <a:r>
              <a:rPr lang="en-US" altLang="en-US" dirty="0"/>
              <a:t>The tenant will thus desist from applying more labor</a:t>
            </a:r>
          </a:p>
          <a:p>
            <a:endParaRPr lang="en-US" altLang="en-US" dirty="0"/>
          </a:p>
          <a:p>
            <a:endParaRPr lang="en-US" altLang="en-US" dirty="0">
              <a:solidFill>
                <a:srgbClr val="000000"/>
              </a:solidFill>
            </a:endParaRPr>
          </a:p>
        </p:txBody>
      </p:sp>
    </p:spTree>
    <p:extLst>
      <p:ext uri="{BB962C8B-B14F-4D97-AF65-F5344CB8AC3E}">
        <p14:creationId xmlns:p14="http://schemas.microsoft.com/office/powerpoint/2010/main" val="3344371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8435" name="TextBox 1"/>
          <p:cNvSpPr txBox="1">
            <a:spLocks noChangeArrowheads="1"/>
          </p:cNvSpPr>
          <p:nvPr/>
        </p:nvSpPr>
        <p:spPr bwMode="auto">
          <a:xfrm>
            <a:off x="363538" y="750888"/>
            <a:ext cx="8269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t>The effects of a fixed rent contract</a:t>
            </a:r>
            <a:endParaRPr lang="en-US" altLang="en-US" sz="1800"/>
          </a:p>
        </p:txBody>
      </p:sp>
      <p:pic>
        <p:nvPicPr>
          <p:cNvPr id="18436"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1488" y="1368425"/>
            <a:ext cx="50149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3"/>
          <p:cNvSpPr txBox="1">
            <a:spLocks noChangeArrowheads="1"/>
          </p:cNvSpPr>
          <p:nvPr/>
        </p:nvSpPr>
        <p:spPr bwMode="auto">
          <a:xfrm>
            <a:off x="5643563" y="911225"/>
            <a:ext cx="3235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The tenant’s return can be depicted in this case simply by a parallel downward shift of the production function that is obtained by subtracting the fixed rent at every point. </a:t>
            </a:r>
          </a:p>
          <a:p>
            <a:endParaRPr lang="en-US" altLang="en-US" dirty="0"/>
          </a:p>
          <a:p>
            <a:r>
              <a:rPr lang="en-US" altLang="en-US" dirty="0"/>
              <a:t>The result is the line O′E, which is just the old production function OA minus whatever the fixed rent is.</a:t>
            </a:r>
          </a:p>
          <a:p>
            <a:endParaRPr lang="en-US" altLang="en-US" dirty="0"/>
          </a:p>
          <a:p>
            <a:r>
              <a:rPr lang="en-US" altLang="en-US" dirty="0"/>
              <a:t>The difference between this effective return and the tenant’s cost, OB, is what the tenant seeks to maximize through his choice of labor input.</a:t>
            </a:r>
          </a:p>
        </p:txBody>
      </p:sp>
    </p:spTree>
    <p:extLst>
      <p:ext uri="{BB962C8B-B14F-4D97-AF65-F5344CB8AC3E}">
        <p14:creationId xmlns:p14="http://schemas.microsoft.com/office/powerpoint/2010/main" val="128089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63538" y="141288"/>
            <a:ext cx="8121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a:t>Contracts and Incentives</a:t>
            </a:r>
            <a:r>
              <a:rPr lang="en-US" altLang="en-US" sz="2400"/>
              <a:t> </a:t>
            </a:r>
          </a:p>
        </p:txBody>
      </p:sp>
      <p:sp>
        <p:nvSpPr>
          <p:cNvPr id="19459" name="TextBox 1"/>
          <p:cNvSpPr txBox="1">
            <a:spLocks noChangeArrowheads="1"/>
          </p:cNvSpPr>
          <p:nvPr/>
        </p:nvSpPr>
        <p:spPr bwMode="auto">
          <a:xfrm>
            <a:off x="471488" y="750888"/>
            <a:ext cx="8161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t>The effects of a fixed rent contract</a:t>
            </a:r>
            <a:endParaRPr lang="en-US" altLang="en-US" sz="1800"/>
          </a:p>
        </p:txBody>
      </p:sp>
      <p:pic>
        <p:nvPicPr>
          <p:cNvPr id="19460"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1488" y="1368425"/>
            <a:ext cx="50149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3"/>
          <p:cNvSpPr txBox="1">
            <a:spLocks noChangeArrowheads="1"/>
          </p:cNvSpPr>
          <p:nvPr/>
        </p:nvSpPr>
        <p:spPr bwMode="auto">
          <a:xfrm>
            <a:off x="5643563" y="911225"/>
            <a:ext cx="3235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t>The key observation is that this exercise is essentially identical to the maximization of economic surplus.</a:t>
            </a:r>
          </a:p>
          <a:p>
            <a:endParaRPr lang="en-US" altLang="en-US"/>
          </a:p>
          <a:p>
            <a:r>
              <a:rPr lang="en-US" altLang="en-US"/>
              <a:t>The imposition of a fixed rent has no effect at all on tenant incentives at the margin, although, of course, if the fixed rent is too high he may not accept the tenancy in the first place.</a:t>
            </a:r>
          </a:p>
          <a:p>
            <a:endParaRPr lang="en-US" altLang="en-US"/>
          </a:p>
          <a:p>
            <a:r>
              <a:rPr lang="en-US" altLang="en-US"/>
              <a:t>The difference between O’E and OB, and OA and OB is maximized at the same level of labor input L*</a:t>
            </a:r>
          </a:p>
        </p:txBody>
      </p:sp>
    </p:spTree>
    <p:extLst>
      <p:ext uri="{BB962C8B-B14F-4D97-AF65-F5344CB8AC3E}">
        <p14:creationId xmlns:p14="http://schemas.microsoft.com/office/powerpoint/2010/main" val="3207211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4"/>
          <p:cNvSpPr>
            <a:spLocks noGrp="1" noChangeArrowheads="1"/>
          </p:cNvSpPr>
          <p:nvPr>
            <p:ph type="title" idx="4294967295"/>
          </p:nvPr>
        </p:nvSpPr>
        <p:spPr>
          <a:xfrm>
            <a:off x="152400" y="76200"/>
            <a:ext cx="8686800" cy="1143000"/>
          </a:xfrm>
        </p:spPr>
        <p:txBody>
          <a:bodyPr anchor="ctr">
            <a:normAutofit/>
          </a:bodyPr>
          <a:lstStyle/>
          <a:p>
            <a:pPr eaLnBrk="1" hangingPunct="1"/>
            <a:r>
              <a:rPr lang="en-US" sz="3200" dirty="0"/>
              <a:t>Core Requirements of a Strategy of Agricultural and Rural Development</a:t>
            </a:r>
          </a:p>
        </p:txBody>
      </p:sp>
      <p:sp>
        <p:nvSpPr>
          <p:cNvPr id="39941" name="Rectangle 5"/>
          <p:cNvSpPr>
            <a:spLocks noGrp="1" noChangeArrowheads="1"/>
          </p:cNvSpPr>
          <p:nvPr>
            <p:ph type="body" idx="4294967295"/>
          </p:nvPr>
        </p:nvSpPr>
        <p:spPr>
          <a:xfrm>
            <a:off x="0" y="1447800"/>
            <a:ext cx="8382000" cy="4648200"/>
          </a:xfrm>
        </p:spPr>
        <p:txBody>
          <a:bodyPr rIns="91440"/>
          <a:lstStyle/>
          <a:p>
            <a:pPr eaLnBrk="1" hangingPunct="1">
              <a:lnSpc>
                <a:spcPct val="90000"/>
              </a:lnSpc>
            </a:pPr>
            <a:r>
              <a:rPr lang="en-US" sz="2800" dirty="0"/>
              <a:t>Improving Small-Scale Agriculture</a:t>
            </a:r>
          </a:p>
          <a:p>
            <a:pPr lvl="1" eaLnBrk="1" hangingPunct="1">
              <a:lnSpc>
                <a:spcPct val="90000"/>
              </a:lnSpc>
            </a:pPr>
            <a:r>
              <a:rPr lang="en-US" sz="2800" dirty="0"/>
              <a:t>Technology and innovation</a:t>
            </a:r>
          </a:p>
          <a:p>
            <a:pPr lvl="1" eaLnBrk="1" hangingPunct="1">
              <a:lnSpc>
                <a:spcPct val="90000"/>
              </a:lnSpc>
            </a:pPr>
            <a:r>
              <a:rPr lang="en-US" sz="2800" dirty="0"/>
              <a:t>Institutional and pricing policies:  Providing necessary economic incentives</a:t>
            </a:r>
          </a:p>
          <a:p>
            <a:pPr lvl="1" eaLnBrk="1" hangingPunct="1">
              <a:lnSpc>
                <a:spcPct val="90000"/>
              </a:lnSpc>
            </a:pPr>
            <a:r>
              <a:rPr lang="en-US" sz="2800" dirty="0"/>
              <a:t>Adapting to new opportunities and new constraints</a:t>
            </a:r>
          </a:p>
          <a:p>
            <a:pPr eaLnBrk="1" hangingPunct="1">
              <a:lnSpc>
                <a:spcPct val="90000"/>
              </a:lnSpc>
            </a:pPr>
            <a:r>
              <a:rPr lang="en-US" sz="2800" dirty="0"/>
              <a:t>Conditions for Rural Development</a:t>
            </a:r>
          </a:p>
          <a:p>
            <a:pPr lvl="1" eaLnBrk="1" hangingPunct="1">
              <a:lnSpc>
                <a:spcPct val="90000"/>
              </a:lnSpc>
            </a:pPr>
            <a:r>
              <a:rPr lang="en-US" sz="2800" dirty="0"/>
              <a:t>Land reform</a:t>
            </a:r>
          </a:p>
          <a:p>
            <a:pPr lvl="1" eaLnBrk="1" hangingPunct="1">
              <a:lnSpc>
                <a:spcPct val="90000"/>
              </a:lnSpc>
            </a:pPr>
            <a:r>
              <a:rPr lang="en-US" sz="2800" dirty="0"/>
              <a:t>Supportive polices</a:t>
            </a:r>
          </a:p>
          <a:p>
            <a:pPr lvl="1" eaLnBrk="1" hangingPunct="1">
              <a:lnSpc>
                <a:spcPct val="90000"/>
              </a:lnSpc>
            </a:pPr>
            <a:r>
              <a:rPr lang="en-US" sz="2800" dirty="0"/>
              <a:t>Integrated development objectives</a:t>
            </a:r>
          </a:p>
          <a:p>
            <a:pPr lvl="1" eaLnBrk="1" hangingPunct="1">
              <a:lnSpc>
                <a:spcPct val="90000"/>
              </a:lnSpc>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79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9.1 </a:t>
            </a:r>
            <a:r>
              <a:rPr lang="en-US" b="0" dirty="0"/>
              <a:t>Average Annual Growth Rates of Agriculture, by Region (%)</a:t>
            </a:r>
            <a:endParaRPr lang="en-US" dirty="0"/>
          </a:p>
        </p:txBody>
      </p:sp>
      <p:pic>
        <p:nvPicPr>
          <p:cNvPr id="4" name="Picture 3" descr="tbl09_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8422201" cy="3630094"/>
          </a:xfrm>
          <a:prstGeom prst="rect">
            <a:avLst/>
          </a:prstGeom>
        </p:spPr>
      </p:pic>
    </p:spTree>
    <p:extLst>
      <p:ext uri="{BB962C8B-B14F-4D97-AF65-F5344CB8AC3E}">
        <p14:creationId xmlns:p14="http://schemas.microsoft.com/office/powerpoint/2010/main" val="94755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1600200" y="0"/>
            <a:ext cx="7543800" cy="1143000"/>
          </a:xfrm>
        </p:spPr>
        <p:txBody>
          <a:bodyPr anchor="ctr"/>
          <a:lstStyle/>
          <a:p>
            <a:pPr eaLnBrk="1" hangingPunct="1"/>
            <a:r>
              <a:rPr lang="en-US" sz="2400" b="0" dirty="0"/>
              <a:t>As Countries Develop, the Shares of GDP and Labor in Agriculture Tend to Decline, but with Many Idiosyncrasies</a:t>
            </a:r>
            <a:endParaRPr lang="en-US" sz="2400" dirty="0"/>
          </a:p>
        </p:txBody>
      </p:sp>
      <p:pic>
        <p:nvPicPr>
          <p:cNvPr id="2" name="Picture 1" descr="fig09_01.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4400" y="1371600"/>
            <a:ext cx="7666114" cy="4876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a:xfrm>
            <a:off x="228600" y="0"/>
            <a:ext cx="8915400" cy="1143000"/>
          </a:xfrm>
        </p:spPr>
        <p:txBody>
          <a:bodyPr anchor="ctr">
            <a:normAutofit/>
          </a:bodyPr>
          <a:lstStyle/>
          <a:p>
            <a:pPr eaLnBrk="1" hangingPunct="1"/>
            <a:r>
              <a:rPr lang="en-US" sz="2800" b="0" dirty="0"/>
              <a:t>Cereal Yields by World Region, 1960-2005</a:t>
            </a:r>
            <a:endParaRPr lang="en-GB" sz="2800" dirty="0"/>
          </a:p>
        </p:txBody>
      </p:sp>
      <p:pic>
        <p:nvPicPr>
          <p:cNvPr id="2" name="Picture 1" descr="fig09_0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47800"/>
            <a:ext cx="7390746" cy="472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152400" y="0"/>
            <a:ext cx="8991600" cy="1143000"/>
          </a:xfrm>
        </p:spPr>
        <p:txBody>
          <a:bodyPr anchor="ctr"/>
          <a:lstStyle/>
          <a:p>
            <a:pPr eaLnBrk="1" hangingPunct="1"/>
            <a:r>
              <a:rPr lang="en-US" sz="2400" dirty="0"/>
              <a:t>9.2 Agricultural Growth:  Past Progress and Current Challenges (cont</a:t>
            </a:r>
            <a:r>
              <a:rPr lang="ja-JP" altLang="en-US" sz="2400" dirty="0"/>
              <a:t>’</a:t>
            </a:r>
            <a:r>
              <a:rPr lang="en-US" sz="2400" dirty="0"/>
              <a:t>d)</a:t>
            </a:r>
            <a:endParaRPr lang="en-GB" sz="2400" dirty="0"/>
          </a:p>
        </p:txBody>
      </p:sp>
      <p:sp>
        <p:nvSpPr>
          <p:cNvPr id="19461" name="Rectangle 3"/>
          <p:cNvSpPr>
            <a:spLocks noGrp="1" noChangeArrowheads="1"/>
          </p:cNvSpPr>
          <p:nvPr>
            <p:ph type="body" idx="4294967295"/>
          </p:nvPr>
        </p:nvSpPr>
        <p:spPr>
          <a:xfrm>
            <a:off x="0" y="1447800"/>
            <a:ext cx="8382000" cy="4648200"/>
          </a:xfrm>
        </p:spPr>
        <p:txBody>
          <a:bodyPr rIns="91440"/>
          <a:lstStyle/>
          <a:p>
            <a:pPr eaLnBrk="1" hangingPunct="1"/>
            <a:r>
              <a:rPr lang="en-US" sz="2800" dirty="0"/>
              <a:t>Malnutrition and famine inspire calls for a new green revolution focused on Africa.</a:t>
            </a:r>
          </a:p>
          <a:p>
            <a:pPr eaLnBrk="1" hangingPunct="1"/>
            <a:r>
              <a:rPr lang="en-US" sz="2800" dirty="0"/>
              <a:t>Food price spike of 2007-2008 partly due to short term factors but long-term factors may herald return to persistently higher food prices in the years ahead. </a:t>
            </a:r>
          </a:p>
          <a:p>
            <a:pPr eaLnBrk="1" hangingPunct="1"/>
            <a:r>
              <a:rPr lang="en-US" sz="2800" dirty="0"/>
              <a:t>New upward spike of prices by early 2011</a:t>
            </a:r>
          </a:p>
          <a:p>
            <a:pPr eaLnBrk="1" hangingPunct="1"/>
            <a:r>
              <a:rPr lang="en-US" sz="2800" dirty="0"/>
              <a:t>The presence of market failures - and poverty alleviation goals – create need for constructive government role in agriculture</a:t>
            </a:r>
          </a:p>
          <a:p>
            <a:pPr eaLnBrk="1" hangingPunct="1"/>
            <a:endParaRPr lang="en-GB"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52400" y="0"/>
            <a:ext cx="8991600" cy="1143000"/>
          </a:xfrm>
        </p:spPr>
        <p:txBody>
          <a:bodyPr anchor="ctr"/>
          <a:lstStyle/>
          <a:p>
            <a:r>
              <a:rPr lang="en-US" dirty="0"/>
              <a:t>Roles for Government in Agricultural Development</a:t>
            </a:r>
          </a:p>
        </p:txBody>
      </p:sp>
      <p:sp>
        <p:nvSpPr>
          <p:cNvPr id="20483" name="Content Placeholder 2"/>
          <p:cNvSpPr>
            <a:spLocks noGrp="1"/>
          </p:cNvSpPr>
          <p:nvPr>
            <p:ph idx="4294967295"/>
          </p:nvPr>
        </p:nvSpPr>
        <p:spPr>
          <a:xfrm>
            <a:off x="0" y="1295400"/>
            <a:ext cx="8382000" cy="5181600"/>
          </a:xfrm>
        </p:spPr>
        <p:txBody>
          <a:bodyPr rIns="91440">
            <a:normAutofit/>
          </a:bodyPr>
          <a:lstStyle/>
          <a:p>
            <a:r>
              <a:rPr lang="en-US" sz="3200" dirty="0"/>
              <a:t>Environmental externalities</a:t>
            </a:r>
          </a:p>
          <a:p>
            <a:r>
              <a:rPr lang="en-US" sz="3200" dirty="0"/>
              <a:t>Agricultural research and extension services</a:t>
            </a:r>
          </a:p>
          <a:p>
            <a:r>
              <a:rPr lang="en-US" sz="3200" dirty="0"/>
              <a:t>Helping create markets where they are missing</a:t>
            </a:r>
          </a:p>
          <a:p>
            <a:r>
              <a:rPr lang="en-US" sz="3200" dirty="0"/>
              <a:t>Addressing monopoly power in input supply</a:t>
            </a:r>
          </a:p>
          <a:p>
            <a:r>
              <a:rPr lang="en-US" sz="3200" dirty="0"/>
              <a:t>Economies of scale in marketing</a:t>
            </a:r>
          </a:p>
          <a:p>
            <a:r>
              <a:rPr lang="en-US" sz="3200" dirty="0"/>
              <a:t>Informational asymmetries in product quality</a:t>
            </a:r>
          </a:p>
          <a:p>
            <a:r>
              <a:rPr lang="en-US" sz="3200" dirty="0"/>
              <a:t>Providing institutions and infrastructure</a:t>
            </a:r>
          </a:p>
          <a:p>
            <a:r>
              <a:rPr lang="en-US" sz="3200" dirty="0"/>
              <a:t>Addressing poverty traps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81000" y="0"/>
            <a:ext cx="8763000" cy="1143000"/>
          </a:xfrm>
        </p:spPr>
        <p:txBody>
          <a:bodyPr anchor="ctr">
            <a:normAutofit/>
          </a:bodyPr>
          <a:lstStyle/>
          <a:p>
            <a:r>
              <a:rPr lang="en-US" sz="2800" b="0" dirty="0"/>
              <a:t>World Prices for Agricultural Commodities, 1974–2012</a:t>
            </a:r>
            <a:endParaRPr lang="en-US" sz="2800" dirty="0"/>
          </a:p>
        </p:txBody>
      </p:sp>
      <p:pic>
        <p:nvPicPr>
          <p:cNvPr id="2" name="Picture 1" descr="fig09_03.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1371600"/>
            <a:ext cx="6781800" cy="480758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A1D1E3-8402-4160-BC39-40E39605C18C}">
  <ds:schemaRefs>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21513D7-000D-466D-9C49-4B573664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F0C7099-3CAD-46B1-BBA9-197AA91E25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314</TotalTime>
  <Words>1962</Words>
  <Application>Microsoft Office PowerPoint</Application>
  <PresentationFormat>On-screen Show (4:3)</PresentationFormat>
  <Paragraphs>197</Paragraphs>
  <Slides>39</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Adobe Jenson Italic</vt:lpstr>
      <vt:lpstr>Arial</vt:lpstr>
      <vt:lpstr>Calibri</vt:lpstr>
      <vt:lpstr>Calibri Light</vt:lpstr>
      <vt:lpstr>Times</vt:lpstr>
      <vt:lpstr>Times New Roman</vt:lpstr>
      <vt:lpstr>Verdana</vt:lpstr>
      <vt:lpstr>Wingdings</vt:lpstr>
      <vt:lpstr>Office Theme</vt:lpstr>
      <vt:lpstr>Chapter 8  Agricultural Transformation and Rural Development</vt:lpstr>
      <vt:lpstr>The Imperative of Agricultural Progress and Rural Development</vt:lpstr>
      <vt:lpstr>Agricultural Growth:  Past Progress and Current Challenges </vt:lpstr>
      <vt:lpstr>Table 9.1 Average Annual Growth Rates of Agriculture, by Region (%)</vt:lpstr>
      <vt:lpstr>As Countries Develop, the Shares of GDP and Labor in Agriculture Tend to Decline, but with Many Idiosyncrasies</vt:lpstr>
      <vt:lpstr>Cereal Yields by World Region, 1960-2005</vt:lpstr>
      <vt:lpstr>9.2 Agricultural Growth:  Past Progress and Current Challenges (cont’d)</vt:lpstr>
      <vt:lpstr>Roles for Government in Agricultural Development</vt:lpstr>
      <vt:lpstr>World Prices for Agricultural Commodities, 1974–2012</vt:lpstr>
      <vt:lpstr>The Structure of Agrarian Systems in the Developing World</vt:lpstr>
      <vt:lpstr>Agriculture’s Contribution to Growth and the Rural Share in Poverty in Three Types of Countries</vt:lpstr>
      <vt:lpstr>Labor and Land Productivity in Developed and Developing Countries</vt:lpstr>
      <vt:lpstr>Changes in Farm Size and Land Distribution</vt:lpstr>
      <vt:lpstr>The Structure of Agrarian Systems in the Developing World (cont’d)</vt:lpstr>
      <vt:lpstr>The Structure of Agrarian Systems in the Developing World (cont’d)</vt:lpstr>
      <vt:lpstr>Expansion of Modern Inputs in the World’s Developing Regions</vt:lpstr>
      <vt:lpstr>The Important Role of Women</vt:lpstr>
      <vt:lpstr>The Microeconomics of Farmer Behavior and Agricultural Development</vt:lpstr>
      <vt:lpstr>The Microeconomics of Farmer Behavior and Agricultural Development</vt:lpstr>
      <vt:lpstr>Small-Farmer Attitudes toward Risk: Why It Is Sometimes Rational to Resist Innovation and Change</vt:lpstr>
      <vt:lpstr>Crop Yield Probability Densities of Two Different Farming Techniques</vt:lpstr>
      <vt:lpstr>The Microeconomics of Farmer Behavior and Agricultural Development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Requirements of a Strategy of Agricultural and Rural Development</vt:lpstr>
      <vt:lpstr>PowerPoint Presentation</vt:lpstr>
    </vt:vector>
  </TitlesOfParts>
  <Manager/>
  <Company>Copyright ©2015 Pearson Education, Inc.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subject>Economic Development, 12e</dc:subject>
  <dc:creator>Todaro, Smith</dc:creator>
  <cp:keywords/>
  <dc:description/>
  <cp:lastModifiedBy>Rashid Sarker</cp:lastModifiedBy>
  <cp:revision>44</cp:revision>
  <dcterms:created xsi:type="dcterms:W3CDTF">2013-04-22T16:46:23Z</dcterms:created>
  <dcterms:modified xsi:type="dcterms:W3CDTF">2025-11-25T04:58:35Z</dcterms:modified>
  <cp:category/>
</cp:coreProperties>
</file>