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2" r:id="rId8"/>
    <p:sldId id="273" r:id="rId9"/>
    <p:sldId id="259" r:id="rId10"/>
    <p:sldId id="260" r:id="rId11"/>
    <p:sldId id="261" r:id="rId12"/>
    <p:sldId id="262" r:id="rId13"/>
    <p:sldId id="264" r:id="rId14"/>
    <p:sldId id="265" r:id="rId15"/>
    <p:sldId id="267" r:id="rId16"/>
    <p:sldId id="266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9" d="100"/>
          <a:sy n="99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B948-955E-4CE1-BD7D-27092F25E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17AB22-B415-4303-AAAA-FF7D8B43D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D5044-6CB3-4941-B653-66742058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983A0-E66C-48F3-9A50-6C8314B6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B97E1-9460-4422-BB3B-2D11D620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8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F634-7567-4A64-86AB-6F9581AFA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5E9F0F-A734-4A5F-8EA1-48EAD0D7F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6E9AE-132C-44FC-95BA-336BBB65A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73B72-FE5F-4DF5-B661-F7BE1685B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FBED-890C-41B4-AAA1-B4411014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8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218C32-EDA6-4980-9269-2C15C47F07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4A722-D1C5-4554-9157-96592ED00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2537-6751-40A6-8377-E2086A7C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84DFA-DBE6-4355-8A9B-E561A10A7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FF78C-FE33-4A50-828B-0BC5CC46D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6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CA882-4C7A-4656-A50C-65974678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DC5EF-D8AC-495F-9A72-183C3B3EF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C34B2-A76D-4DCB-B4AC-11CBADE9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4BD2A-063A-495B-84ED-C8F482A7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9D8B5-3685-49DB-BFB3-679EF8743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5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6108-DBCE-4438-BD52-82516F710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9CBCF-34DF-4A91-9F2F-ADBC40EBB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A6141-21E7-4641-B458-17294958A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B4506-097F-4EB9-A819-78B94D858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78140-6176-4281-B7F5-BC00C6B7C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0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5A2B-1E5C-41A4-AEB4-78EACA634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12AFC-5B40-44E0-8E05-5D6213670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5347B-D808-4CB1-BC21-4BF984766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71DE8-2DF6-4E82-9EAD-63F0B3EA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A551D-C146-4779-A429-9446281F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9B046-EC09-493F-9A19-6B5D32F7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3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F5741-F7B7-44DE-8CEF-8EF4AFD4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46A93-99BB-4A68-AC54-0F25E930E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3A166-F8AD-4237-A36B-7C8EABEE3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362C73-A9D6-46B0-922C-B092C762D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DE3A0B-2B82-4FAE-9317-CEBC9B3D9F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3CE419-92A3-4FF4-B3BE-AB4CAA70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94FF8-B370-493B-BB12-13D2152D4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91E8D-D4D7-436B-BD3D-2E36C8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7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EAC4-AB9E-46C6-84B6-1209DCEFD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788EC-35EF-4DC5-B2EE-F668CA05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EA81E7-A24D-4C98-9F14-15267FC60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D1C558-E93E-40D3-BDFF-B9D8D025B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EA7FFF-33CD-421A-81DE-66BA74ABC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1695E-755C-445B-8ED3-75C86C7D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BAD3F-29C7-43F6-84A6-0CEBE5674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0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9F18A-81EC-4A09-9535-0EC0499D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F8F06-DD61-4CD1-AF16-4C399DF6F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BC1E2-8D30-4E8E-9683-053A90E24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2061D-40C4-4494-9B8C-1B015CA7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F6FE1-55F2-4DF8-872A-D39E795E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E6EA5-B99A-46A5-B44B-89C3C371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3DDB-D60F-43B3-96DF-95520FE7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7334CB-A507-481A-933E-BD226D606A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9449-1BEE-4C3B-80C8-45C357CA4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8D1AF-1A45-4FCF-83E0-54B67961E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FE933-F943-4706-ACB0-FFFB37CB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B726F-AAC8-4B48-865B-209CEDF8F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4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8784C-0B15-40A8-9A4F-53A1AD588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C49E3-4B26-4DA1-8F7D-144EBEAE4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7F7AC-E62D-4F00-A898-1C02693EC5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D4C43-CC43-410F-B204-3742BD7E1DC0}" type="datetimeFigureOut">
              <a:rPr lang="en-US" smtClean="0"/>
              <a:t>09-Dec-24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6C967-9FBE-4E45-B389-8788747B7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59155-E885-4B3E-89E1-C4D5DC8657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9B731-6104-4ED3-9260-E6C463958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87E1-32A1-4B01-A0EC-D0FC2C271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37795"/>
          </a:xfrm>
        </p:spPr>
        <p:txBody>
          <a:bodyPr/>
          <a:lstStyle/>
          <a:p>
            <a:r>
              <a:rPr lang="en-US" dirty="0"/>
              <a:t>Rock dynamics and time dependency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206A0A-9B88-4606-92C6-12B472B1E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en-US" dirty="0"/>
              <a:t>Younus Ahmed Khan</a:t>
            </a:r>
          </a:p>
        </p:txBody>
      </p:sp>
    </p:spTree>
    <p:extLst>
      <p:ext uri="{BB962C8B-B14F-4D97-AF65-F5344CB8AC3E}">
        <p14:creationId xmlns:p14="http://schemas.microsoft.com/office/powerpoint/2010/main" val="2577562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D83AFA-CF9E-6D1D-6EE0-9C0B4C51C028}"/>
              </a:ext>
            </a:extLst>
          </p:cNvPr>
          <p:cNvSpPr txBox="1"/>
          <p:nvPr/>
        </p:nvSpPr>
        <p:spPr>
          <a:xfrm>
            <a:off x="727616" y="790604"/>
            <a:ext cx="1027863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When an elastic body is deformed</a:t>
            </a:r>
            <a:r>
              <a:rPr lang="en-US" sz="2400" dirty="0">
                <a:latin typeface="DanteMT-Regular"/>
              </a:rPr>
              <a:t>-</a:t>
            </a: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-the forces (body or surface) that cause the deformation do work on the body as they deform it. </a:t>
            </a:r>
          </a:p>
          <a:p>
            <a:pPr algn="l"/>
            <a:endParaRPr lang="en-US" sz="2400" b="0" i="0" u="none" strike="noStrike" baseline="0" dirty="0">
              <a:latin typeface="DanteMT-Regular"/>
            </a:endParaRP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In accordance with the principle of conservation of energy, this work is stored in the deformed body in the form of </a:t>
            </a:r>
            <a:r>
              <a:rPr lang="en-US" sz="2400" b="0" i="1" u="none" strike="noStrike" baseline="0" dirty="0">
                <a:latin typeface="DanteMT-Italic"/>
              </a:rPr>
              <a:t>elastic strain energy</a:t>
            </a:r>
            <a:r>
              <a:rPr lang="en-US" sz="2400" b="0" i="0" u="none" strike="noStrike" baseline="0" dirty="0">
                <a:latin typeface="DanteMT-Regular"/>
              </a:rPr>
              <a:t>. </a:t>
            </a:r>
          </a:p>
          <a:p>
            <a:pPr algn="l"/>
            <a:endParaRPr lang="en-US" sz="2400" dirty="0">
              <a:latin typeface="DanteMT-Regular"/>
            </a:endParaRP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Elastic strain energy plays an important role in rock mechanics. Physically, strain energy is important because it can potentially cause adverse phenomena such as rock bursts, borehole collapses, </a:t>
            </a:r>
            <a:r>
              <a:rPr lang="fr-FR" sz="2400" b="0" i="0" u="none" strike="noStrike" baseline="0" dirty="0">
                <a:latin typeface="DanteMT-Regular"/>
              </a:rPr>
              <a:t>etc. (Cook et al., 1966; Salamon, 1984).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3421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6FA00D-55FA-A42F-0153-37728F7E7BFE}"/>
              </a:ext>
            </a:extLst>
          </p:cNvPr>
          <p:cNvSpPr txBox="1"/>
          <p:nvPr/>
        </p:nvSpPr>
        <p:spPr>
          <a:xfrm>
            <a:off x="691376" y="367519"/>
            <a:ext cx="1063539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baseline="0" dirty="0">
                <a:latin typeface="DanteMT-Regular"/>
              </a:rPr>
              <a:t>Consider first a cube of rock, of length </a:t>
            </a:r>
            <a:r>
              <a:rPr lang="en-US" sz="2000" b="0" i="1" u="none" strike="noStrike" baseline="0" dirty="0">
                <a:latin typeface="DanteMT-Italic"/>
              </a:rPr>
              <a:t>a </a:t>
            </a:r>
            <a:r>
              <a:rPr lang="en-US" sz="2000" b="0" i="0" u="none" strike="noStrike" baseline="0" dirty="0">
                <a:latin typeface="DanteMT-Regular"/>
              </a:rPr>
              <a:t>on each side</a:t>
            </a:r>
            <a:r>
              <a:rPr lang="en-US" sz="2000" dirty="0">
                <a:latin typeface="DanteMT-Regular"/>
              </a:rPr>
              <a:t>-</a:t>
            </a:r>
          </a:p>
          <a:p>
            <a:pPr algn="l"/>
            <a:r>
              <a:rPr lang="en-US" sz="2000" b="0" i="0" u="none" strike="noStrike" baseline="0" dirty="0">
                <a:latin typeface="DanteMT-Regular"/>
              </a:rPr>
              <a:t>-that is subjected to a uniaxial stress </a:t>
            </a:r>
            <a:r>
              <a:rPr lang="en-US" sz="2000" b="0" i="1" u="none" strike="noStrike" baseline="0" dirty="0">
                <a:latin typeface="MTMI"/>
              </a:rPr>
              <a:t>σ</a:t>
            </a:r>
            <a:r>
              <a:rPr lang="en-US" sz="1600" baseline="-25000" dirty="0">
                <a:latin typeface="DanteMT-Regular"/>
              </a:rPr>
              <a:t>1</a:t>
            </a:r>
            <a:r>
              <a:rPr lang="en-US" sz="1600" b="0" i="0" u="none" strike="noStrike" baseline="0" dirty="0">
                <a:latin typeface="DanteMT-Regular"/>
              </a:rPr>
              <a:t> </a:t>
            </a:r>
            <a:r>
              <a:rPr lang="en-US" sz="2000" b="0" i="0" u="none" strike="noStrike" baseline="0" dirty="0">
                <a:latin typeface="DanteMT-Regular"/>
              </a:rPr>
              <a:t>in one direction. </a:t>
            </a:r>
          </a:p>
          <a:p>
            <a:pPr algn="l"/>
            <a:endParaRPr lang="en-US" sz="2000" dirty="0">
              <a:latin typeface="DanteMT-Regular"/>
            </a:endParaRPr>
          </a:p>
          <a:p>
            <a:pPr algn="l"/>
            <a:r>
              <a:rPr lang="en-US" sz="2000" b="0" i="0" u="none" strike="noStrike" baseline="0" dirty="0">
                <a:latin typeface="DanteMT-Regular"/>
              </a:rPr>
              <a:t>Imagine that this stress is applied slowly, so that it increases from 0 to </a:t>
            </a:r>
            <a:r>
              <a:rPr lang="en-US" sz="2000" b="0" i="1" u="none" strike="noStrike" baseline="0" dirty="0">
                <a:latin typeface="MTMI"/>
              </a:rPr>
              <a:t>σ</a:t>
            </a:r>
            <a:r>
              <a:rPr lang="en-US" sz="1600" b="0" i="0" u="none" strike="noStrike" baseline="0" dirty="0">
                <a:latin typeface="DanteMT-Regular"/>
              </a:rPr>
              <a:t>1 </a:t>
            </a:r>
            <a:r>
              <a:rPr lang="en-US" sz="2000" b="0" i="0" u="none" strike="noStrike" baseline="0" dirty="0">
                <a:latin typeface="DanteMT-Regular"/>
              </a:rPr>
              <a:t>in a quasi-static manner. This can be represented mathematically by taking the stress to be </a:t>
            </a:r>
            <a:r>
              <a:rPr lang="en-US" sz="2000" b="0" i="1" u="none" strike="noStrike" baseline="0" dirty="0">
                <a:latin typeface="DanteMT-Italic"/>
              </a:rPr>
              <a:t>k</a:t>
            </a:r>
            <a:r>
              <a:rPr lang="en-US" sz="2000" b="0" i="1" u="none" strike="noStrike" baseline="0" dirty="0">
                <a:latin typeface="MTMI"/>
              </a:rPr>
              <a:t>σ</a:t>
            </a:r>
            <a:r>
              <a:rPr lang="en-US" sz="1600" b="0" i="0" u="none" strike="noStrike" baseline="-25000" dirty="0">
                <a:latin typeface="DanteMT-Regular"/>
              </a:rPr>
              <a:t>1</a:t>
            </a:r>
            <a:r>
              <a:rPr lang="en-US" sz="2000" b="0" i="0" u="none" strike="noStrike" baseline="0" dirty="0">
                <a:latin typeface="DanteMT-Regular"/>
              </a:rPr>
              <a:t>, where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DanteMT-Regular"/>
              </a:rPr>
              <a:t>is a scalar parameter that increases from 0 to 1.</a:t>
            </a:r>
          </a:p>
          <a:p>
            <a:pPr algn="l"/>
            <a:endParaRPr lang="en-US" sz="2000" dirty="0">
              <a:latin typeface="DanteMT-Regular"/>
            </a:endParaRPr>
          </a:p>
          <a:p>
            <a:pPr algn="l"/>
            <a:r>
              <a:rPr lang="en-US" sz="2000" b="0" i="0" u="none" strike="noStrike" baseline="0" dirty="0">
                <a:latin typeface="DanteMT-Regular"/>
              </a:rPr>
              <a:t>If the rock is </a:t>
            </a:r>
            <a:r>
              <a:rPr lang="en-US" sz="2000" b="0" i="1" u="none" strike="noStrike" baseline="0" dirty="0">
                <a:latin typeface="DanteMT-Italic"/>
              </a:rPr>
              <a:t>linearly </a:t>
            </a:r>
            <a:r>
              <a:rPr lang="en-US" sz="2000" b="0" i="0" u="none" strike="noStrike" baseline="0" dirty="0">
                <a:latin typeface="DanteMT-Regular"/>
              </a:rPr>
              <a:t>elastic, the strain will increase at a rate proportional to the stress, from 0 to </a:t>
            </a:r>
            <a:r>
              <a:rPr lang="en-US" sz="2000" b="0" i="1" u="none" strike="noStrike" baseline="0" dirty="0">
                <a:latin typeface="DanteMT-Italic"/>
              </a:rPr>
              <a:t>k</a:t>
            </a:r>
            <a:r>
              <a:rPr lang="en-US" sz="2000" b="0" i="1" u="none" strike="noStrike" baseline="0" dirty="0">
                <a:latin typeface="MTMI"/>
              </a:rPr>
              <a:t>ε</a:t>
            </a:r>
            <a:r>
              <a:rPr lang="en-US" sz="1600" b="0" i="0" u="none" strike="noStrike" baseline="-25000" dirty="0">
                <a:latin typeface="DanteMT-Regular"/>
              </a:rPr>
              <a:t>1</a:t>
            </a:r>
            <a:r>
              <a:rPr lang="en-US" sz="2000" b="0" i="0" u="none" strike="noStrike" baseline="0" dirty="0">
                <a:latin typeface="DanteMT-Regular"/>
              </a:rPr>
              <a:t>. The stress acts over a face of area </a:t>
            </a:r>
            <a:r>
              <a:rPr lang="en-US" sz="2000" b="0" i="1" u="none" strike="noStrike" baseline="0" dirty="0">
                <a:latin typeface="DanteMT-Italic"/>
              </a:rPr>
              <a:t>a</a:t>
            </a:r>
            <a:r>
              <a:rPr lang="en-US" sz="1600" baseline="-25000" dirty="0">
                <a:latin typeface="DanteMT-Regular"/>
              </a:rPr>
              <a:t>2</a:t>
            </a:r>
            <a:r>
              <a:rPr lang="en-US" sz="2000" b="0" i="0" u="none" strike="noStrike" baseline="0" dirty="0">
                <a:latin typeface="DanteMT-Regular"/>
              </a:rPr>
              <a:t>, so its associated force is </a:t>
            </a:r>
            <a:r>
              <a:rPr lang="en-US" sz="2000" b="0" i="1" u="none" strike="noStrike" baseline="0" dirty="0">
                <a:latin typeface="DanteMT-Italic"/>
              </a:rPr>
              <a:t>k</a:t>
            </a:r>
            <a:r>
              <a:rPr lang="en-US" sz="2000" b="0" i="1" u="none" strike="noStrike" baseline="0" dirty="0">
                <a:latin typeface="MTMI"/>
              </a:rPr>
              <a:t>σ</a:t>
            </a:r>
            <a:r>
              <a:rPr lang="en-US" sz="1600" baseline="-25000" dirty="0">
                <a:latin typeface="DanteMT-Regular"/>
              </a:rPr>
              <a:t>1</a:t>
            </a:r>
            <a:r>
              <a:rPr lang="en-US" sz="2000" b="0" i="1" u="none" strike="noStrike" baseline="0" dirty="0">
                <a:latin typeface="DanteMT-Italic"/>
              </a:rPr>
              <a:t>a</a:t>
            </a:r>
            <a:r>
              <a:rPr lang="en-US" sz="1600" baseline="-25000" dirty="0">
                <a:latin typeface="DanteMT-Regular"/>
              </a:rPr>
              <a:t>2</a:t>
            </a:r>
            <a:r>
              <a:rPr lang="en-US" sz="2000" b="0" i="0" u="none" strike="noStrike" baseline="0" dirty="0">
                <a:latin typeface="DanteMT-Regular"/>
              </a:rPr>
              <a:t>. </a:t>
            </a:r>
          </a:p>
          <a:p>
            <a:pPr algn="l"/>
            <a:endParaRPr lang="en-US" sz="2000" dirty="0">
              <a:latin typeface="DanteMT-Regular"/>
            </a:endParaRPr>
          </a:p>
          <a:p>
            <a:pPr algn="l"/>
            <a:r>
              <a:rPr lang="en-US" sz="2000" b="0" i="0" u="none" strike="noStrike" baseline="0" dirty="0">
                <a:latin typeface="DanteMT-Regular"/>
              </a:rPr>
              <a:t>The final displacement of this face in the direction of the applied stress will be </a:t>
            </a:r>
            <a:r>
              <a:rPr lang="en-US" sz="2000" b="0" i="1" u="none" strike="noStrike" baseline="0" dirty="0">
                <a:latin typeface="DanteMT-Italic"/>
              </a:rPr>
              <a:t>a</a:t>
            </a:r>
            <a:r>
              <a:rPr lang="en-US" sz="2000" b="0" i="1" u="none" strike="noStrike" baseline="0" dirty="0">
                <a:latin typeface="MTMI"/>
              </a:rPr>
              <a:t>ε</a:t>
            </a:r>
            <a:r>
              <a:rPr lang="en-US" sz="1600" baseline="-25000" dirty="0">
                <a:latin typeface="DanteMT-Regular"/>
              </a:rPr>
              <a:t>1</a:t>
            </a:r>
            <a:r>
              <a:rPr lang="en-US" sz="2000" b="0" i="0" u="none" strike="noStrike" baseline="0" dirty="0">
                <a:latin typeface="DanteMT-Regular"/>
              </a:rPr>
              <a:t>, so that at any intermediate time during the deformation, the displacement is </a:t>
            </a:r>
            <a:r>
              <a:rPr lang="en-US" sz="2000" b="0" i="1" u="none" strike="noStrike" baseline="0" dirty="0">
                <a:latin typeface="DanteMT-Italic"/>
              </a:rPr>
              <a:t>ak</a:t>
            </a:r>
            <a:r>
              <a:rPr lang="en-US" sz="2000" b="0" i="1" u="none" strike="noStrike" baseline="0" dirty="0">
                <a:latin typeface="MTMI"/>
              </a:rPr>
              <a:t>ε</a:t>
            </a:r>
            <a:r>
              <a:rPr lang="en-US" sz="1600" baseline="-25000" dirty="0">
                <a:latin typeface="DanteMT-Regular"/>
              </a:rPr>
              <a:t>1</a:t>
            </a:r>
            <a:r>
              <a:rPr lang="en-US" sz="2000" b="0" i="0" u="none" strike="noStrike" baseline="0" dirty="0">
                <a:latin typeface="DanteMT-Regular"/>
              </a:rPr>
              <a:t>. The incremental work done by this force as the parameter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DanteMT-Regular"/>
              </a:rPr>
              <a:t>increases from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DanteMT-Regular"/>
              </a:rPr>
              <a:t>to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MTSYN"/>
              </a:rPr>
              <a:t>+ </a:t>
            </a:r>
            <a:r>
              <a:rPr lang="en-US" sz="2000" b="0" i="0" u="none" strike="noStrike" baseline="0" dirty="0">
                <a:latin typeface="DanteMT-Regular"/>
              </a:rPr>
              <a:t>d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DanteMT-Regular"/>
              </a:rPr>
              <a:t>is therefore given by,</a:t>
            </a:r>
          </a:p>
          <a:p>
            <a:pPr algn="l"/>
            <a:endParaRPr lang="en-US" sz="2000" dirty="0">
              <a:latin typeface="DanteMT-Regular"/>
            </a:endParaRPr>
          </a:p>
          <a:p>
            <a:pPr algn="l"/>
            <a:endParaRPr lang="en-US" sz="2000" b="0" i="0" u="none" strike="noStrike" baseline="0" dirty="0">
              <a:latin typeface="DanteMT-Regular"/>
            </a:endParaRPr>
          </a:p>
          <a:p>
            <a:pPr algn="l"/>
            <a:r>
              <a:rPr lang="en-US" sz="2000" b="0" i="0" u="none" strike="noStrike" baseline="0" dirty="0">
                <a:latin typeface="DanteMT-Regular"/>
              </a:rPr>
              <a:t>The total work done the force through the entire process of deformation is,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2035B5A9-B134-3AC6-186B-5806430059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65226" y="4348999"/>
            <a:ext cx="7185954" cy="562489"/>
            <a:chOff x="538" y="3079"/>
            <a:chExt cx="4548" cy="356"/>
          </a:xfrm>
        </p:grpSpPr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F822BED0-89B9-081A-513B-7BB2073468B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38" y="3079"/>
              <a:ext cx="4548" cy="356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46B83ED4-BEC7-A035-E71A-3DB1C7FEB3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" y="3079"/>
              <a:ext cx="4558" cy="36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CF84AAAC-171D-227B-CCDE-0BEBEEA325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405" y="5384277"/>
            <a:ext cx="4503893" cy="11062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4906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36B41E-6AC3-6B7A-D741-55A2780B9910}"/>
              </a:ext>
            </a:extLst>
          </p:cNvPr>
          <p:cNvSpPr txBox="1"/>
          <p:nvPr/>
        </p:nvSpPr>
        <p:spPr>
          <a:xfrm>
            <a:off x="839129" y="332503"/>
            <a:ext cx="1032324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This work is now stored in the body as elastic strain energy, , so that E</a:t>
            </a:r>
            <a:r>
              <a:rPr lang="en-US" b="0" i="0" u="none" strike="noStrike" baseline="0" dirty="0">
                <a:latin typeface="DanteMT-Regular"/>
              </a:rPr>
              <a:t>TOT </a:t>
            </a:r>
            <a:r>
              <a:rPr lang="en-US" sz="2400" b="0" i="0" u="none" strike="noStrike" baseline="0" dirty="0">
                <a:latin typeface="MTSYN"/>
              </a:rPr>
              <a:t>=</a:t>
            </a:r>
            <a:r>
              <a:rPr lang="en-US" sz="2400" b="0" i="1" u="none" strike="noStrike" baseline="0" dirty="0">
                <a:latin typeface="MTMI"/>
              </a:rPr>
              <a:t>σ</a:t>
            </a:r>
            <a:r>
              <a:rPr lang="en-US" b="0" i="0" u="none" strike="noStrike" baseline="-25000" dirty="0">
                <a:latin typeface="DanteMT-Regular"/>
              </a:rPr>
              <a:t>1</a:t>
            </a:r>
            <a:r>
              <a:rPr lang="en-US" sz="2400" b="0" i="1" u="none" strike="noStrike" baseline="0" dirty="0">
                <a:latin typeface="MTMI"/>
              </a:rPr>
              <a:t>ε</a:t>
            </a:r>
            <a:r>
              <a:rPr lang="en-US" baseline="-25000" dirty="0">
                <a:latin typeface="DanteMT-Regular"/>
              </a:rPr>
              <a:t>1</a:t>
            </a:r>
            <a:r>
              <a:rPr lang="en-US" sz="2400" b="0" i="1" u="none" strike="noStrike" baseline="0" dirty="0">
                <a:latin typeface="DanteMT-Italic"/>
              </a:rPr>
              <a:t>a</a:t>
            </a:r>
            <a:r>
              <a:rPr lang="en-US" baseline="-25000" dirty="0">
                <a:latin typeface="DanteMT-Regular"/>
              </a:rPr>
              <a:t>3</a:t>
            </a:r>
            <a:r>
              <a:rPr lang="en-US" sz="2400" b="0" i="1" u="none" strike="noStrike" baseline="0" dirty="0">
                <a:latin typeface="MTMI"/>
              </a:rPr>
              <a:t>/</a:t>
            </a:r>
            <a:r>
              <a:rPr lang="en-US" sz="2400" b="0" i="0" u="none" strike="noStrike" baseline="0" dirty="0">
                <a:latin typeface="DanteMT-Regular"/>
              </a:rPr>
              <a:t>2. </a:t>
            </a:r>
            <a:endParaRPr lang="en-US" sz="2400" dirty="0">
              <a:latin typeface="DanteMT-Regular"/>
            </a:endParaRP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The elastic strain energy per unit volume of rock, which will be referred to as-</a:t>
            </a:r>
            <a:endParaRPr lang="en-US" sz="2400" dirty="0">
              <a:latin typeface="DanteMT-Regular"/>
            </a:endParaRPr>
          </a:p>
          <a:p>
            <a:pPr algn="l"/>
            <a:r>
              <a:rPr lang="en-US" sz="2400" dirty="0">
                <a:latin typeface="DanteMT-Regular"/>
              </a:rPr>
              <a:t>-</a:t>
            </a:r>
            <a:r>
              <a:rPr lang="en-US" sz="2400" b="0" i="0" u="none" strike="noStrike" baseline="0" dirty="0">
                <a:latin typeface="DanteMT-Regular"/>
              </a:rPr>
              <a:t>the elastic strain energy </a:t>
            </a:r>
            <a:r>
              <a:rPr lang="en-US" sz="2400" b="0" i="1" u="none" strike="noStrike" baseline="0" dirty="0">
                <a:latin typeface="DanteMT-Italic"/>
              </a:rPr>
              <a:t>density</a:t>
            </a:r>
            <a:r>
              <a:rPr lang="en-US" sz="2400" b="0" i="0" u="none" strike="noStrike" baseline="0" dirty="0">
                <a:latin typeface="DanteMT-Regular"/>
              </a:rPr>
              <a:t>, is </a:t>
            </a:r>
            <a:r>
              <a:rPr lang="en-US" sz="2400" b="0" i="0" u="none" strike="noStrike" baseline="0" dirty="0">
                <a:latin typeface="MTSYN"/>
              </a:rPr>
              <a:t>= E</a:t>
            </a:r>
            <a:r>
              <a:rPr lang="en-US" b="0" i="0" u="none" strike="noStrike" baseline="0" dirty="0">
                <a:latin typeface="DanteMT-Regular"/>
              </a:rPr>
              <a:t>TOT</a:t>
            </a:r>
            <a:r>
              <a:rPr lang="en-US" sz="2400" b="0" i="1" u="none" strike="noStrike" baseline="0" dirty="0">
                <a:latin typeface="MTMI"/>
              </a:rPr>
              <a:t>/</a:t>
            </a:r>
            <a:r>
              <a:rPr lang="en-US" sz="2400" b="0" i="1" u="none" strike="noStrike" baseline="0" dirty="0">
                <a:latin typeface="DanteMT-Italic"/>
              </a:rPr>
              <a:t>a</a:t>
            </a:r>
            <a:r>
              <a:rPr lang="en-US" baseline="-25000" dirty="0">
                <a:latin typeface="DanteMT-Regular"/>
              </a:rPr>
              <a:t>3</a:t>
            </a:r>
            <a:r>
              <a:rPr lang="en-US" b="0" i="0" u="none" strike="noStrike" baseline="0" dirty="0">
                <a:latin typeface="DanteMT-Regular"/>
              </a:rPr>
              <a:t> </a:t>
            </a:r>
            <a:r>
              <a:rPr lang="en-US" sz="2400" b="0" i="0" u="none" strike="noStrike" baseline="0" dirty="0">
                <a:latin typeface="MTSYN"/>
              </a:rPr>
              <a:t>= </a:t>
            </a:r>
            <a:r>
              <a:rPr lang="en-US" sz="2400" b="0" i="1" u="none" strike="noStrike" baseline="0" dirty="0">
                <a:latin typeface="MTMI"/>
              </a:rPr>
              <a:t>σ</a:t>
            </a:r>
            <a:r>
              <a:rPr lang="en-US" baseline="-25000" dirty="0">
                <a:latin typeface="DanteMT-Regular"/>
              </a:rPr>
              <a:t>1</a:t>
            </a:r>
            <a:r>
              <a:rPr lang="en-US" sz="2400" b="0" i="1" u="none" strike="noStrike" baseline="0" dirty="0">
                <a:latin typeface="MTMI"/>
              </a:rPr>
              <a:t>ε</a:t>
            </a:r>
            <a:r>
              <a:rPr lang="en-US" baseline="-25000" dirty="0">
                <a:latin typeface="DanteMT-Regular"/>
              </a:rPr>
              <a:t>1</a:t>
            </a:r>
            <a:r>
              <a:rPr lang="en-US" sz="2400" b="0" i="1" u="none" strike="noStrike" baseline="0" dirty="0">
                <a:latin typeface="MTMI"/>
              </a:rPr>
              <a:t>/</a:t>
            </a:r>
            <a:r>
              <a:rPr lang="en-US" sz="2400" b="0" i="0" u="none" strike="noStrike" baseline="0" dirty="0">
                <a:latin typeface="DanteMT-Regular"/>
              </a:rPr>
              <a:t>2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1687C-CC05-2178-86E6-E1BBA48D3508}"/>
              </a:ext>
            </a:extLst>
          </p:cNvPr>
          <p:cNvSpPr txBox="1"/>
          <p:nvPr/>
        </p:nvSpPr>
        <p:spPr>
          <a:xfrm>
            <a:off x="889774" y="1902163"/>
            <a:ext cx="104124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T</a:t>
            </a:r>
            <a:r>
              <a:rPr lang="en-US" sz="2400" b="0" i="0" u="none" strike="noStrike" baseline="0" dirty="0">
                <a:latin typeface="DanteMT-Regular"/>
              </a:rPr>
              <a:t>he elastic strain energy stored in this cube of rock, per unit volume, will be given by,</a:t>
            </a:r>
          </a:p>
          <a:p>
            <a:pPr algn="l"/>
            <a:endParaRPr lang="en-US" sz="2400" dirty="0">
              <a:latin typeface="DanteMT-Regular"/>
            </a:endParaRPr>
          </a:p>
          <a:p>
            <a:pPr algn="l"/>
            <a:endParaRPr lang="en-US" sz="2400" b="0" i="0" u="none" strike="noStrike" baseline="0" dirty="0">
              <a:latin typeface="DanteMT-Regular"/>
            </a:endParaRP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In general,</a:t>
            </a:r>
          </a:p>
          <a:p>
            <a:pPr algn="l"/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883A67-F0E0-1340-2AD4-E2D935FF5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095" y="2457947"/>
            <a:ext cx="3495879" cy="787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1FF9F1-5FEB-7110-B412-60D3E2461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5133" y="3323353"/>
            <a:ext cx="7735911" cy="20528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D82C1F-C870-ECCF-8C2D-E1B273870720}"/>
              </a:ext>
            </a:extLst>
          </p:cNvPr>
          <p:cNvSpPr txBox="1"/>
          <p:nvPr/>
        </p:nvSpPr>
        <p:spPr>
          <a:xfrm>
            <a:off x="889774" y="5631677"/>
            <a:ext cx="103789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T</a:t>
            </a:r>
            <a:r>
              <a:rPr lang="en-US" sz="2400" b="0" i="0" u="none" strike="noStrike" baseline="0" dirty="0">
                <a:latin typeface="DanteMT-Regular"/>
              </a:rPr>
              <a:t>he principal directions of stress and strain are equal for isotropic case, which is not necessarily the case for anisotropic rocks.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44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D82C1F-C870-ECCF-8C2D-E1B273870720}"/>
              </a:ext>
            </a:extLst>
          </p:cNvPr>
          <p:cNvSpPr txBox="1"/>
          <p:nvPr/>
        </p:nvSpPr>
        <p:spPr>
          <a:xfrm>
            <a:off x="850281" y="803998"/>
            <a:ext cx="103789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For isotropic rocks, the stored strain energy density can be written in many</a:t>
            </a: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different forms:</a:t>
            </a:r>
          </a:p>
          <a:p>
            <a:pPr algn="l"/>
            <a:endParaRPr lang="en-US" sz="2400" dirty="0">
              <a:latin typeface="DanteMT-Regular"/>
            </a:endParaRPr>
          </a:p>
          <a:p>
            <a:pPr algn="l"/>
            <a:r>
              <a:rPr lang="en-US" sz="2400" dirty="0">
                <a:latin typeface="DanteMT-Regular"/>
              </a:rPr>
              <a:t>1.  In terms of normal and shear stresses,</a:t>
            </a: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B307B7-E137-80FA-4C11-5564CE4D3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595" y="2612407"/>
            <a:ext cx="7028509" cy="1413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E15618-168B-9F30-4425-A31FDE095287}"/>
              </a:ext>
            </a:extLst>
          </p:cNvPr>
          <p:cNvSpPr txBox="1"/>
          <p:nvPr/>
        </p:nvSpPr>
        <p:spPr>
          <a:xfrm>
            <a:off x="850281" y="4693993"/>
            <a:ext cx="60941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2.  In terms of principal stresses,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175B8E-3C7E-877D-B0EB-8E6AC67EF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473" y="5252224"/>
            <a:ext cx="6620249" cy="8017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1012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D82C1F-C870-ECCF-8C2D-E1B273870720}"/>
              </a:ext>
            </a:extLst>
          </p:cNvPr>
          <p:cNvSpPr txBox="1"/>
          <p:nvPr/>
        </p:nvSpPr>
        <p:spPr>
          <a:xfrm>
            <a:off x="850281" y="803998"/>
            <a:ext cx="103789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3.  E can be defined with strains, 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E15618-168B-9F30-4425-A31FDE095287}"/>
              </a:ext>
            </a:extLst>
          </p:cNvPr>
          <p:cNvSpPr txBox="1"/>
          <p:nvPr/>
        </p:nvSpPr>
        <p:spPr>
          <a:xfrm>
            <a:off x="950642" y="3776331"/>
            <a:ext cx="60941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4.  Again, using principal strains,</a:t>
            </a: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F99219-19AE-4F03-A4EC-04ACF07C5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473" y="1553001"/>
            <a:ext cx="6685079" cy="142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00BD64-14D1-7246-38EC-19E8FF3EEF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491" y="4501305"/>
            <a:ext cx="5794855" cy="803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5321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D82C1F-C870-ECCF-8C2D-E1B273870720}"/>
              </a:ext>
            </a:extLst>
          </p:cNvPr>
          <p:cNvSpPr txBox="1"/>
          <p:nvPr/>
        </p:nvSpPr>
        <p:spPr>
          <a:xfrm>
            <a:off x="850282" y="465477"/>
            <a:ext cx="88847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In this stage, the elastic strain energy can be split into two parts:</a:t>
            </a:r>
          </a:p>
          <a:p>
            <a:pPr algn="l"/>
            <a:r>
              <a:rPr lang="en-US" sz="2400" dirty="0">
                <a:latin typeface="DanteMT-Regular"/>
              </a:rPr>
              <a:t> </a:t>
            </a:r>
          </a:p>
          <a:p>
            <a:pPr algn="l"/>
            <a:r>
              <a:rPr lang="en-US" sz="2400" dirty="0" err="1">
                <a:latin typeface="DanteMT-Regular"/>
              </a:rPr>
              <a:t>i</a:t>
            </a:r>
            <a:r>
              <a:rPr lang="en-US" sz="2400" dirty="0">
                <a:latin typeface="DanteMT-Regular"/>
              </a:rPr>
              <a:t>) a term that depends on the volume change,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F0149D-088C-8F9E-F2EF-AF3C691C0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878" y="1782797"/>
            <a:ext cx="2977376" cy="9204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E2A0D2-796A-3D49-6E19-602BAE4DF97F}"/>
              </a:ext>
            </a:extLst>
          </p:cNvPr>
          <p:cNvSpPr txBox="1"/>
          <p:nvPr/>
        </p:nvSpPr>
        <p:spPr>
          <a:xfrm>
            <a:off x="850282" y="3216265"/>
            <a:ext cx="83160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ii) </a:t>
            </a:r>
            <a:r>
              <a:rPr lang="en-US" sz="2400" b="0" i="0" u="none" strike="noStrike" baseline="0" dirty="0">
                <a:latin typeface="DanteMT-Regular"/>
              </a:rPr>
              <a:t>a term that depends on the deviatoric stresses (or strains),</a:t>
            </a:r>
            <a:endParaRPr lang="en-US" sz="2400" dirty="0">
              <a:latin typeface="DanteMT-Regular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42F151-F9E0-B556-AFB8-BC3D4B791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878" y="3807776"/>
            <a:ext cx="5846468" cy="9204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FD49EB2-8141-F379-B13F-6A8EFA506B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937" y="5456331"/>
            <a:ext cx="3284989" cy="877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7B4BD73-3B85-D950-5884-274C349FCB44}"/>
              </a:ext>
            </a:extLst>
          </p:cNvPr>
          <p:cNvSpPr txBox="1"/>
          <p:nvPr/>
        </p:nvSpPr>
        <p:spPr>
          <a:xfrm>
            <a:off x="1170878" y="4890976"/>
            <a:ext cx="84438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This term is known as the </a:t>
            </a:r>
            <a:r>
              <a:rPr lang="en-US" sz="2400" b="0" i="1" u="none" strike="noStrike" baseline="0" dirty="0">
                <a:latin typeface="DanteMT-Italic"/>
              </a:rPr>
              <a:t>distortional strain energy</a:t>
            </a:r>
            <a:r>
              <a:rPr lang="en-US" sz="2400" b="0" i="0" u="none" strike="noStrike" baseline="0" dirty="0">
                <a:latin typeface="DanteMT-Regular"/>
              </a:rPr>
              <a:t>. It follows that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FE957D-FBA2-3752-11DD-6A3857F56EFF}"/>
              </a:ext>
            </a:extLst>
          </p:cNvPr>
          <p:cNvSpPr txBox="1"/>
          <p:nvPr/>
        </p:nvSpPr>
        <p:spPr>
          <a:xfrm>
            <a:off x="4533926" y="1875731"/>
            <a:ext cx="56136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baseline="0" dirty="0">
                <a:latin typeface="DanteMT-Regular"/>
              </a:rPr>
              <a:t>in order for the strain energy to be positive, the bulk modulus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0" u="none" strike="noStrike" baseline="0" dirty="0">
                <a:latin typeface="DanteMT-Regular"/>
              </a:rPr>
              <a:t>must satisfy </a:t>
            </a:r>
            <a:r>
              <a:rPr lang="en-US" sz="2000" b="0" i="1" u="none" strike="noStrike" baseline="0" dirty="0">
                <a:latin typeface="DanteMT-Italic"/>
              </a:rPr>
              <a:t>K </a:t>
            </a:r>
            <a:r>
              <a:rPr lang="en-US" sz="2000" b="0" i="1" u="none" strike="noStrike" baseline="0" dirty="0">
                <a:latin typeface="MTMI"/>
              </a:rPr>
              <a:t>&gt; </a:t>
            </a:r>
            <a:r>
              <a:rPr lang="en-US" sz="2000" b="0" i="0" u="none" strike="noStrike" baseline="0" dirty="0">
                <a:latin typeface="DanteMT-Regular"/>
              </a:rPr>
              <a:t>0</a:t>
            </a:r>
            <a:endParaRPr lang="en-US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6C22CD-6431-31E9-BD86-5223B33E79D0}"/>
              </a:ext>
            </a:extLst>
          </p:cNvPr>
          <p:cNvSpPr txBox="1"/>
          <p:nvPr/>
        </p:nvSpPr>
        <p:spPr>
          <a:xfrm>
            <a:off x="4837771" y="5456331"/>
            <a:ext cx="59677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baseline="0" dirty="0">
                <a:latin typeface="DanteMT-Regular"/>
              </a:rPr>
              <a:t>if the stress is purely deviatoric, positive-definiteness of the strain energy implies that </a:t>
            </a:r>
            <a:r>
              <a:rPr lang="en-US" sz="2000" b="0" i="1" u="none" strike="noStrike" baseline="0" dirty="0">
                <a:latin typeface="DanteMT-Italic"/>
              </a:rPr>
              <a:t>G </a:t>
            </a:r>
            <a:r>
              <a:rPr lang="en-US" sz="2000" b="0" i="1" u="none" strike="noStrike" baseline="0" dirty="0">
                <a:latin typeface="MTMI"/>
              </a:rPr>
              <a:t>&gt; </a:t>
            </a:r>
            <a:r>
              <a:rPr lang="en-US" sz="2000" b="0" i="0" u="none" strike="noStrike" baseline="0" dirty="0">
                <a:latin typeface="DanteMT-Regular"/>
              </a:rPr>
              <a:t>0.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7857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D82C1F-C870-ECCF-8C2D-E1B273870720}"/>
              </a:ext>
            </a:extLst>
          </p:cNvPr>
          <p:cNvSpPr txBox="1"/>
          <p:nvPr/>
        </p:nvSpPr>
        <p:spPr>
          <a:xfrm>
            <a:off x="850281" y="803998"/>
            <a:ext cx="103789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DanteMT-Regular"/>
              </a:rPr>
              <a:t>5.  Can be defined with deviatoric stress and deviatoric strains as well, 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E15618-168B-9F30-4425-A31FDE095287}"/>
              </a:ext>
            </a:extLst>
          </p:cNvPr>
          <p:cNvSpPr txBox="1"/>
          <p:nvPr/>
        </p:nvSpPr>
        <p:spPr>
          <a:xfrm>
            <a:off x="984096" y="4053330"/>
            <a:ext cx="93530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where </a:t>
            </a:r>
            <a:r>
              <a:rPr lang="en-US" sz="2400" b="0" i="0" u="none" strike="noStrike" baseline="0" dirty="0">
                <a:latin typeface="MTSYN"/>
              </a:rPr>
              <a:t>{</a:t>
            </a:r>
            <a:r>
              <a:rPr lang="en-US" sz="2400" b="0" i="1" u="none" strike="noStrike" baseline="0" dirty="0">
                <a:latin typeface="DanteMT-Italic"/>
              </a:rPr>
              <a:t>s</a:t>
            </a:r>
            <a:r>
              <a:rPr lang="en-US" sz="2400" b="0" i="0" u="none" strike="noStrike" baseline="-25000" dirty="0">
                <a:latin typeface="DanteMT-Regular"/>
              </a:rPr>
              <a:t>1</a:t>
            </a:r>
            <a:r>
              <a:rPr lang="en-US" sz="2400" b="0" i="0" u="none" strike="noStrike" baseline="0" dirty="0">
                <a:latin typeface="DanteMT-Regular"/>
              </a:rPr>
              <a:t>, </a:t>
            </a:r>
            <a:r>
              <a:rPr lang="en-US" sz="2400" b="0" i="1" u="none" strike="noStrike" baseline="0" dirty="0">
                <a:latin typeface="DanteMT-Italic"/>
              </a:rPr>
              <a:t>s</a:t>
            </a:r>
            <a:r>
              <a:rPr lang="en-US" sz="2400" baseline="-25000" dirty="0">
                <a:latin typeface="DanteMT-Regular"/>
              </a:rPr>
              <a:t>2</a:t>
            </a:r>
            <a:r>
              <a:rPr lang="en-US" sz="2400" b="0" i="0" u="none" strike="noStrike" baseline="0" dirty="0">
                <a:latin typeface="DanteMT-Regular"/>
              </a:rPr>
              <a:t>, </a:t>
            </a:r>
            <a:r>
              <a:rPr lang="en-US" sz="2400" b="0" i="1" u="none" strike="noStrike" baseline="0" dirty="0">
                <a:latin typeface="DanteMT-Italic"/>
              </a:rPr>
              <a:t>s</a:t>
            </a:r>
            <a:r>
              <a:rPr lang="en-US" sz="2400" baseline="-25000" dirty="0">
                <a:latin typeface="DanteMT-Regular"/>
              </a:rPr>
              <a:t>3</a:t>
            </a:r>
            <a:r>
              <a:rPr lang="en-US" sz="2400" b="0" i="0" u="none" strike="noStrike" baseline="0" dirty="0">
                <a:latin typeface="MTSYN"/>
              </a:rPr>
              <a:t>} </a:t>
            </a:r>
            <a:r>
              <a:rPr lang="en-US" sz="2400" b="0" i="0" u="none" strike="noStrike" baseline="0" dirty="0">
                <a:latin typeface="DanteMT-Regular"/>
              </a:rPr>
              <a:t>are the principal deviatoric stresses, </a:t>
            </a:r>
            <a:r>
              <a:rPr lang="en-US" sz="2400" b="0" i="0" u="none" strike="noStrike" baseline="0" dirty="0">
                <a:latin typeface="MTSYN"/>
              </a:rPr>
              <a:t>{</a:t>
            </a:r>
            <a:r>
              <a:rPr lang="en-US" sz="2400" b="0" i="1" u="none" strike="noStrike" baseline="0" dirty="0">
                <a:latin typeface="DanteMT-Italic"/>
              </a:rPr>
              <a:t>e</a:t>
            </a:r>
            <a:r>
              <a:rPr lang="en-US" sz="2400" baseline="-25000" dirty="0">
                <a:latin typeface="DanteMT-Regular"/>
              </a:rPr>
              <a:t>1</a:t>
            </a:r>
            <a:r>
              <a:rPr lang="en-US" sz="2400" b="0" i="0" u="none" strike="noStrike" baseline="0" dirty="0">
                <a:latin typeface="DanteMT-Regular"/>
              </a:rPr>
              <a:t>, </a:t>
            </a:r>
            <a:r>
              <a:rPr lang="en-US" sz="2400" b="0" i="1" u="none" strike="noStrike" baseline="0" dirty="0">
                <a:latin typeface="DanteMT-Italic"/>
              </a:rPr>
              <a:t>e</a:t>
            </a:r>
            <a:r>
              <a:rPr lang="en-US" sz="2400" baseline="-25000" dirty="0">
                <a:latin typeface="DanteMT-Regular"/>
              </a:rPr>
              <a:t>2</a:t>
            </a:r>
            <a:r>
              <a:rPr lang="en-US" sz="2400" b="0" i="0" u="none" strike="noStrike" baseline="0" dirty="0">
                <a:latin typeface="DanteMT-Regular"/>
              </a:rPr>
              <a:t>, </a:t>
            </a:r>
            <a:r>
              <a:rPr lang="en-US" sz="2400" b="0" i="1" u="none" strike="noStrike" baseline="0" dirty="0">
                <a:latin typeface="DanteMT-Italic"/>
              </a:rPr>
              <a:t>e</a:t>
            </a:r>
            <a:r>
              <a:rPr lang="en-US" sz="2400" baseline="-25000" dirty="0">
                <a:latin typeface="DanteMT-Regular"/>
              </a:rPr>
              <a:t>3</a:t>
            </a:r>
            <a:r>
              <a:rPr lang="en-US" sz="2400" b="0" i="0" u="none" strike="noStrike" baseline="0" dirty="0">
                <a:latin typeface="MTSYN"/>
              </a:rPr>
              <a:t>} </a:t>
            </a:r>
            <a:r>
              <a:rPr lang="en-US" sz="2400" b="0" i="0" u="none" strike="noStrike" baseline="0" dirty="0">
                <a:latin typeface="DanteMT-Regular"/>
              </a:rPr>
              <a:t>are the principal deviatoric strains, </a:t>
            </a:r>
            <a:r>
              <a:rPr lang="en-US" sz="2400" b="0" i="1" u="none" strike="noStrike" baseline="0" dirty="0" err="1">
                <a:latin typeface="MTMI"/>
              </a:rPr>
              <a:t>τ</a:t>
            </a:r>
            <a:r>
              <a:rPr lang="en-US" sz="2400" baseline="-25000" dirty="0" err="1">
                <a:latin typeface="DanteMT-Regular"/>
              </a:rPr>
              <a:t>m</a:t>
            </a:r>
            <a:r>
              <a:rPr lang="en-US" sz="2400" b="0" i="0" u="none" strike="noStrike" baseline="0" dirty="0">
                <a:latin typeface="DanteMT-Regular"/>
              </a:rPr>
              <a:t> is the mean normal stress, and </a:t>
            </a:r>
            <a:r>
              <a:rPr lang="en-US" sz="2400" b="0" i="1" u="none" strike="noStrike" baseline="0" dirty="0" err="1">
                <a:latin typeface="MTMI"/>
              </a:rPr>
              <a:t>ε</a:t>
            </a:r>
            <a:r>
              <a:rPr lang="en-US" sz="2400" baseline="-25000" dirty="0" err="1">
                <a:latin typeface="DanteMT-Regular"/>
              </a:rPr>
              <a:t>m</a:t>
            </a:r>
            <a:r>
              <a:rPr lang="en-US" sz="2400" b="0" i="0" u="none" strike="noStrike" baseline="0" dirty="0">
                <a:latin typeface="DanteMT-Regular"/>
              </a:rPr>
              <a:t> is the mean normal strain (which equals one-third of the volumetric strain, </a:t>
            </a:r>
            <a:r>
              <a:rPr lang="en-US" sz="2400" b="0" i="1" u="none" strike="noStrike" baseline="0" dirty="0" err="1">
                <a:latin typeface="MTMI"/>
              </a:rPr>
              <a:t>ε</a:t>
            </a:r>
            <a:r>
              <a:rPr lang="en-US" sz="2400" baseline="-25000" dirty="0" err="1">
                <a:latin typeface="DanteMT-Regular"/>
              </a:rPr>
              <a:t>v</a:t>
            </a:r>
            <a:r>
              <a:rPr lang="en-US" sz="2400" b="0" i="1" u="none" strike="noStrike" baseline="0" dirty="0">
                <a:latin typeface="MTMI"/>
              </a:rPr>
              <a:t>) </a:t>
            </a:r>
            <a:endParaRPr lang="en-US" sz="3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4DE7C2-5104-452D-32C6-DBEB3CEFC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374" y="1448065"/>
            <a:ext cx="4621255" cy="2328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7899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EE4FFA-69EF-BF0F-A097-47FCE7735755}"/>
              </a:ext>
            </a:extLst>
          </p:cNvPr>
          <p:cNvSpPr txBox="1"/>
          <p:nvPr/>
        </p:nvSpPr>
        <p:spPr>
          <a:xfrm>
            <a:off x="660709" y="526999"/>
            <a:ext cx="101782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The assumption is often made that the elastic strain energy should be zero if all</a:t>
            </a: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of the strain components are zero, but should be positive whenever at least one</a:t>
            </a:r>
          </a:p>
          <a:p>
            <a:pPr algn="l"/>
            <a:r>
              <a:rPr lang="en-US" sz="2400" b="0" i="0" u="none" strike="noStrike" baseline="0" dirty="0">
                <a:latin typeface="DanteMT-Regular"/>
              </a:rPr>
              <a:t>strain component is nonzero.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C088A7-992C-900F-C153-B125CC8E5E88}"/>
              </a:ext>
            </a:extLst>
          </p:cNvPr>
          <p:cNvSpPr txBox="1"/>
          <p:nvPr/>
        </p:nvSpPr>
        <p:spPr>
          <a:xfrm>
            <a:off x="660708" y="2142144"/>
            <a:ext cx="101782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DanteMT-Regular"/>
              </a:rPr>
              <a:t>The total elastic strain energy stored in a body can be found by integrating the elastic strain energy density over the entire body:</a:t>
            </a:r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29FA58-F848-4B54-19BD-63C748740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873" y="3144644"/>
            <a:ext cx="5020697" cy="95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2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72353-C7B6-4BCB-B502-FE0A325C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23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Strain rate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9A2FF2-D486-4126-8F54-0A238BE4193B}"/>
              </a:ext>
            </a:extLst>
          </p:cNvPr>
          <p:cNvSpPr/>
          <p:nvPr/>
        </p:nvSpPr>
        <p:spPr>
          <a:xfrm>
            <a:off x="1029586" y="1038508"/>
            <a:ext cx="10515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</a:rPr>
              <a:t>Rock </a:t>
            </a:r>
            <a:r>
              <a:rPr lang="en-US" sz="2400" dirty="0" err="1">
                <a:latin typeface="Times New Roman" panose="02020603050405020304" pitchFamily="18" charset="0"/>
              </a:rPr>
              <a:t>behaviour</a:t>
            </a:r>
            <a:r>
              <a:rPr lang="en-US" sz="2400" dirty="0">
                <a:latin typeface="Times New Roman" panose="02020603050405020304" pitchFamily="18" charset="0"/>
              </a:rPr>
              <a:t> mechanisms can occur at significantly different rates: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During the excavation of rock using explosives, rock failure occurs in milliseconds;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A rock block can slip out of a cavern roof in a second;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A shaft might take a day to fill up with water;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A chalk or mudstone face can deteriorate in a few days. 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It may take months or years for water to move through a granitic rock mass and,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During the 120 years design life of an unlined rock cavern for civil engineering purposes, creep processes could lead to roof collapse.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Some geological processes occur over millions of years.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45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72353-C7B6-4BCB-B502-FE0A325C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23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Strain rate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045FB0-61C2-469F-B085-7E34E9D34CD3}"/>
              </a:ext>
            </a:extLst>
          </p:cNvPr>
          <p:cNvSpPr/>
          <p:nvPr/>
        </p:nvSpPr>
        <p:spPr>
          <a:xfrm>
            <a:off x="988829" y="1276482"/>
            <a:ext cx="99733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In view of this time dependency over a wide time range, it is convenient to consider the rate at which such processes occur in terms of </a:t>
            </a:r>
            <a:r>
              <a:rPr lang="en-US" sz="2800" b="1" i="1" dirty="0">
                <a:latin typeface="Times New Roman" panose="02020603050405020304" pitchFamily="18" charset="0"/>
              </a:rPr>
              <a:t>strain rate</a:t>
            </a:r>
            <a:endParaRPr lang="en-US" sz="2800" b="1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231855-82DE-47AD-AA7F-AF605B984206}"/>
              </a:ext>
            </a:extLst>
          </p:cNvPr>
          <p:cNvSpPr/>
          <p:nvPr/>
        </p:nvSpPr>
        <p:spPr>
          <a:xfrm>
            <a:off x="1350335" y="2967335"/>
            <a:ext cx="92503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</a:rPr>
              <a:t>Consider a rock cylinder subjected to uniaxial compression along its axis and that the rock's compressive strength is reached at 0.5% strain, i.e. 0.005 or 5 </a:t>
            </a:r>
            <a:r>
              <a:rPr lang="en-US" sz="2000" dirty="0">
                <a:latin typeface="Times New Roman" panose="02020603050405020304" pitchFamily="18" charset="0"/>
              </a:rPr>
              <a:t>x l 0 </a:t>
            </a:r>
            <a:r>
              <a:rPr lang="en-US" sz="2000" baseline="30000" dirty="0">
                <a:latin typeface="Times New Roman" panose="02020603050405020304" pitchFamily="18" charset="0"/>
              </a:rPr>
              <a:t>-3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strain. At a strain rate of 1 </a:t>
            </a:r>
            <a:r>
              <a:rPr lang="en-US" sz="2000" dirty="0">
                <a:latin typeface="Times New Roman" panose="02020603050405020304" pitchFamily="18" charset="0"/>
              </a:rPr>
              <a:t>x l 0 </a:t>
            </a:r>
            <a:r>
              <a:rPr lang="en-US" sz="2000" baseline="30000" dirty="0">
                <a:latin typeface="Times New Roman" panose="02020603050405020304" pitchFamily="18" charset="0"/>
              </a:rPr>
              <a:t>-3</a:t>
            </a:r>
            <a:r>
              <a:rPr lang="en-US" sz="2000" dirty="0">
                <a:latin typeface="Times New Roman" panose="02020603050405020304" pitchFamily="18" charset="0"/>
              </a:rPr>
              <a:t> s </a:t>
            </a:r>
            <a:r>
              <a:rPr lang="en-US" sz="2000" baseline="30000" dirty="0">
                <a:latin typeface="Times New Roman" panose="02020603050405020304" pitchFamily="18" charset="0"/>
              </a:rPr>
              <a:t>- 1</a:t>
            </a:r>
            <a:r>
              <a:rPr lang="en-US" sz="2000" dirty="0">
                <a:latin typeface="Times New Roman" panose="02020603050405020304" pitchFamily="18" charset="0"/>
              </a:rPr>
              <a:t> , </a:t>
            </a:r>
            <a:r>
              <a:rPr lang="en-US" sz="2400" dirty="0">
                <a:latin typeface="Times New Roman" panose="02020603050405020304" pitchFamily="18" charset="0"/>
              </a:rPr>
              <a:t>the rock specimen will fail in 5 s.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At a strain rate of 1 x 10 </a:t>
            </a:r>
            <a:r>
              <a:rPr lang="en-US" sz="2400" baseline="30000" dirty="0">
                <a:latin typeface="Times New Roman" panose="02020603050405020304" pitchFamily="18" charset="0"/>
              </a:rPr>
              <a:t>-4</a:t>
            </a:r>
            <a:r>
              <a:rPr lang="en-US" sz="2400" dirty="0">
                <a:latin typeface="Times New Roman" panose="02020603050405020304" pitchFamily="18" charset="0"/>
              </a:rPr>
              <a:t> s </a:t>
            </a:r>
            <a:r>
              <a:rPr lang="en-US" sz="2400" baseline="30000" dirty="0">
                <a:latin typeface="Times New Roman" panose="02020603050405020304" pitchFamily="18" charset="0"/>
              </a:rPr>
              <a:t>-1</a:t>
            </a:r>
            <a:r>
              <a:rPr lang="en-US" sz="2400" dirty="0">
                <a:latin typeface="Times New Roman" panose="02020603050405020304" pitchFamily="18" charset="0"/>
              </a:rPr>
              <a:t>, the rock specimen will fail in 50 s. For explosive failure in 2 </a:t>
            </a:r>
            <a:r>
              <a:rPr lang="en-US" sz="2400" dirty="0" err="1">
                <a:latin typeface="Times New Roman" panose="02020603050405020304" pitchFamily="18" charset="0"/>
              </a:rPr>
              <a:t>ms</a:t>
            </a:r>
            <a:r>
              <a:rPr lang="en-US" sz="2400" dirty="0">
                <a:latin typeface="Times New Roman" panose="02020603050405020304" pitchFamily="18" charset="0"/>
              </a:rPr>
              <a:t>, the strain rate would be 5 x l0 </a:t>
            </a:r>
            <a:r>
              <a:rPr lang="en-US" sz="2400" baseline="30000" dirty="0">
                <a:latin typeface="Times New Roman" panose="02020603050405020304" pitchFamily="18" charset="0"/>
              </a:rPr>
              <a:t>-3</a:t>
            </a:r>
            <a:r>
              <a:rPr lang="en-US" sz="2400" dirty="0">
                <a:latin typeface="Times New Roman" panose="02020603050405020304" pitchFamily="18" charset="0"/>
              </a:rPr>
              <a:t>/2 x 10 </a:t>
            </a:r>
            <a:r>
              <a:rPr lang="en-US" sz="2400" baseline="30000" dirty="0">
                <a:latin typeface="Times New Roman" panose="02020603050405020304" pitchFamily="18" charset="0"/>
              </a:rPr>
              <a:t>-3</a:t>
            </a:r>
            <a:r>
              <a:rPr lang="en-US" sz="2400" dirty="0">
                <a:latin typeface="Times New Roman" panose="02020603050405020304" pitchFamily="18" charset="0"/>
              </a:rPr>
              <a:t> = 2.5 or 2.5 x 10 °</a:t>
            </a:r>
            <a:r>
              <a:rPr lang="en-US" sz="2400" baseline="300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s </a:t>
            </a:r>
            <a:r>
              <a:rPr lang="en-US" sz="2400" baseline="30000" dirty="0">
                <a:latin typeface="Times New Roman" panose="02020603050405020304" pitchFamily="18" charset="0"/>
              </a:rPr>
              <a:t>-1</a:t>
            </a:r>
            <a:r>
              <a:rPr lang="en-US" sz="2400" dirty="0">
                <a:latin typeface="Times New Roman" panose="02020603050405020304" pitchFamily="18" charset="0"/>
              </a:rPr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4850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85209-8B82-ECBB-02FB-9A02E616E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578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</a:rPr>
              <a:t>S</a:t>
            </a:r>
            <a:r>
              <a:rPr lang="en-US" sz="4400" b="0" i="0" u="none" strike="noStrike" baseline="0" dirty="0">
                <a:latin typeface="Times New Roman" panose="02020603050405020304" pitchFamily="18" charset="0"/>
              </a:rPr>
              <a:t>tress waves in elastic rocks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49EE90-1F70-113F-5B36-01D74453C7F3}"/>
              </a:ext>
            </a:extLst>
          </p:cNvPr>
          <p:cNvSpPr txBox="1"/>
          <p:nvPr/>
        </p:nvSpPr>
        <p:spPr>
          <a:xfrm>
            <a:off x="1046748" y="1938227"/>
            <a:ext cx="9829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</a:rPr>
              <a:t>F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or the high strain rates, we can discuss the velocities of propagation of stress waves in elastic rocks, which can be determined as a consequence of Hooke's Law and the equations of motion.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74A5B5-8546-DA46-EC47-6DB1277853A7}"/>
              </a:ext>
            </a:extLst>
          </p:cNvPr>
          <p:cNvSpPr txBox="1"/>
          <p:nvPr/>
        </p:nvSpPr>
        <p:spPr>
          <a:xfrm>
            <a:off x="1046748" y="3429000"/>
            <a:ext cx="9714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</a:rPr>
              <a:t>T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he sum of the rates of changes of the stress components in a given direction is zero when no force is applied, e.g.</a:t>
            </a:r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2358CF-7843-5E99-DA4E-986FEC392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494" y="4448469"/>
            <a:ext cx="3579107" cy="94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2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E3ED07-DF14-6788-787E-56AD667A6B4C}"/>
              </a:ext>
            </a:extLst>
          </p:cNvPr>
          <p:cNvSpPr txBox="1"/>
          <p:nvPr/>
        </p:nvSpPr>
        <p:spPr>
          <a:xfrm>
            <a:off x="854242" y="527951"/>
            <a:ext cx="96372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When the sum of these rates of change is not zero (meaning that a net force is applied), then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EBAC2-CA89-22F7-CEB6-BBA4A42E311E}"/>
              </a:ext>
            </a:extLst>
          </p:cNvPr>
          <p:cNvSpPr txBox="1"/>
          <p:nvPr/>
        </p:nvSpPr>
        <p:spPr>
          <a:xfrm>
            <a:off x="854242" y="1321687"/>
            <a:ext cx="46225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force = mass x acceleration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or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2FDF04-D4E4-87E8-4024-A649C5ADF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242" y="2268534"/>
            <a:ext cx="4180236" cy="8981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C4B7112-9902-6573-1CDB-EB048C5AFC38}"/>
              </a:ext>
            </a:extLst>
          </p:cNvPr>
          <p:cNvSpPr txBox="1"/>
          <p:nvPr/>
        </p:nvSpPr>
        <p:spPr>
          <a:xfrm>
            <a:off x="854241" y="3667226"/>
            <a:ext cx="99260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This is for equilibrium in the x-direction, where p (rho) is the rock density and u is displacement in the x-direction.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635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CD97B2-4C6C-72BB-C9D5-B990E73F7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79" y="696184"/>
            <a:ext cx="8465178" cy="24010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23D9A9-1F1D-3FF5-BFB4-84DBCED11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527" y="3075273"/>
            <a:ext cx="8377544" cy="271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8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EC64D2-8B79-D07D-7005-E265E88E423C}"/>
              </a:ext>
            </a:extLst>
          </p:cNvPr>
          <p:cNvSpPr txBox="1"/>
          <p:nvPr/>
        </p:nvSpPr>
        <p:spPr>
          <a:xfrm>
            <a:off x="1152624" y="694956"/>
            <a:ext cx="94351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The transverse stress wave, which has a different velocity from the</a:t>
            </a:r>
          </a:p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longitudinal stress wave, can also be referred to as a distortional, shear,</a:t>
            </a:r>
          </a:p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or secondary wave. There are also longitudinal surface (or Rayleigh)</a:t>
            </a:r>
          </a:p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waves, transverse surface (or Love) waves, and </a:t>
            </a:r>
            <a:r>
              <a:rPr lang="en-US" sz="2400" b="0" i="0" u="none" strike="noStrike" baseline="0" dirty="0" err="1">
                <a:latin typeface="Times New Roman" panose="02020603050405020304" pitchFamily="18" charset="0"/>
              </a:rPr>
              <a:t>Stoneley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 waves which</a:t>
            </a:r>
          </a:p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occur at the boundary of two connected elastic rock strata.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650A61-8579-A81D-FF91-27D102B0A623}"/>
              </a:ext>
            </a:extLst>
          </p:cNvPr>
          <p:cNvSpPr txBox="1"/>
          <p:nvPr/>
        </p:nvSpPr>
        <p:spPr>
          <a:xfrm>
            <a:off x="1152624" y="2794874"/>
            <a:ext cx="890577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There is a variety of time-dependent effects at lower strain rates. </a:t>
            </a:r>
          </a:p>
          <a:p>
            <a:pPr algn="l"/>
            <a:endParaRPr lang="en-US" sz="24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Creep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 occurs when the stress is held constant and the strain changes.</a:t>
            </a:r>
          </a:p>
          <a:p>
            <a:pPr algn="l"/>
            <a:endParaRPr lang="en-US" sz="2400" dirty="0">
              <a:latin typeface="Times New Roman" panose="02020603050405020304" pitchFamily="18" charset="0"/>
            </a:endParaRPr>
          </a:p>
          <a:p>
            <a:pPr algn="l"/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Relaxation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 occurs when the strain is held constant and the stress changes. </a:t>
            </a:r>
          </a:p>
          <a:p>
            <a:pPr algn="l"/>
            <a:endParaRPr lang="en-US" sz="2400" dirty="0">
              <a:latin typeface="Times New Roman" panose="02020603050405020304" pitchFamily="18" charset="0"/>
            </a:endParaRPr>
          </a:p>
          <a:p>
            <a:pPr algn="l"/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Fatigue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 occurs when there is increasing strain during stress cycling.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777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83BB4D-8DD4-2AD5-08A0-AB0DB5D48B61}"/>
              </a:ext>
            </a:extLst>
          </p:cNvPr>
          <p:cNvSpPr txBox="1"/>
          <p:nvPr/>
        </p:nvSpPr>
        <p:spPr>
          <a:xfrm>
            <a:off x="1123748" y="905099"/>
            <a:ext cx="893465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When the complete stress-strain curve is obtained in uniaxial compression at strain rates of, for example, 1 x </a:t>
            </a:r>
            <a:r>
              <a:rPr lang="en-US" sz="2400" dirty="0">
                <a:latin typeface="Times New Roman" panose="02020603050405020304" pitchFamily="18" charset="0"/>
              </a:rPr>
              <a:t>1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0</a:t>
            </a:r>
            <a:r>
              <a:rPr lang="en-US" sz="2400" b="0" i="0" u="none" strike="noStrike" baseline="30000" dirty="0">
                <a:latin typeface="Times New Roman" panose="02020603050405020304" pitchFamily="18" charset="0"/>
              </a:rPr>
              <a:t>-3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 s </a:t>
            </a:r>
            <a:r>
              <a:rPr lang="en-US" sz="2400" baseline="30000" dirty="0">
                <a:latin typeface="Times New Roman" panose="02020603050405020304" pitchFamily="18" charset="0"/>
              </a:rPr>
              <a:t>- 1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, 1 x </a:t>
            </a:r>
            <a:r>
              <a:rPr lang="en-US" sz="2400" dirty="0">
                <a:latin typeface="Times New Roman" panose="02020603050405020304" pitchFamily="18" charset="0"/>
              </a:rPr>
              <a:t>1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0</a:t>
            </a:r>
            <a:r>
              <a:rPr lang="en-US" sz="2400" baseline="30000" dirty="0">
                <a:latin typeface="Times New Roman" panose="02020603050405020304" pitchFamily="18" charset="0"/>
              </a:rPr>
              <a:t> -4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s </a:t>
            </a:r>
            <a:r>
              <a:rPr lang="en-US" sz="2400" baseline="30000" dirty="0">
                <a:latin typeface="Times New Roman" panose="02020603050405020304" pitchFamily="18" charset="0"/>
              </a:rPr>
              <a:t>- 1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, and 1 x 10</a:t>
            </a:r>
            <a:r>
              <a:rPr lang="en-US" sz="2400" baseline="30000" dirty="0">
                <a:latin typeface="Times New Roman" panose="02020603050405020304" pitchFamily="18" charset="0"/>
              </a:rPr>
              <a:t> -5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s </a:t>
            </a:r>
            <a:r>
              <a:rPr lang="en-US" sz="2400" baseline="30000" dirty="0">
                <a:latin typeface="Times New Roman" panose="02020603050405020304" pitchFamily="18" charset="0"/>
              </a:rPr>
              <a:t>-1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, the results will be strain rate-dependent: the compressive strength might be 20% higher at a strain rate of 1 x l 0 </a:t>
            </a:r>
            <a:r>
              <a:rPr lang="en-US" sz="2400" baseline="30000" dirty="0">
                <a:latin typeface="Times New Roman" panose="02020603050405020304" pitchFamily="18" charset="0"/>
              </a:rPr>
              <a:t>-3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s</a:t>
            </a:r>
            <a:r>
              <a:rPr lang="en-US" sz="2400" baseline="30000" dirty="0">
                <a:latin typeface="Times New Roman" panose="02020603050405020304" pitchFamily="18" charset="0"/>
              </a:rPr>
              <a:t>-1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compared to the compressive strength obtained at a strain rate of 1 x 10 </a:t>
            </a:r>
            <a:r>
              <a:rPr lang="en-US" sz="2400" baseline="30000" dirty="0">
                <a:latin typeface="Times New Roman" panose="02020603050405020304" pitchFamily="18" charset="0"/>
              </a:rPr>
              <a:t>-5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s</a:t>
            </a:r>
            <a:r>
              <a:rPr lang="en-US" sz="2400" baseline="30000" dirty="0">
                <a:latin typeface="Times New Roman" panose="02020603050405020304" pitchFamily="18" charset="0"/>
              </a:rPr>
              <a:t>-l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; and the shape of the post-peak curve will be influenced by time-dependent processes.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4597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DF3D3-0995-21AD-21C6-06EC6703F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Strain Energy, Rock deformation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FD97B-A903-4C2B-6C5D-CED51866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  <a:p>
            <a:r>
              <a:rPr lang="en-US" dirty="0"/>
              <a:t>Release principles</a:t>
            </a:r>
          </a:p>
          <a:p>
            <a:r>
              <a:rPr lang="en-US" dirty="0"/>
              <a:t>Energy density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69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1262</Words>
  <Application>Microsoft Office PowerPoint</Application>
  <PresentationFormat>Widescreen</PresentationFormat>
  <Paragraphs>91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DanteMT-Italic</vt:lpstr>
      <vt:lpstr>DanteMT-Regular</vt:lpstr>
      <vt:lpstr>MTMI</vt:lpstr>
      <vt:lpstr>MTSYN</vt:lpstr>
      <vt:lpstr>Times New Roman</vt:lpstr>
      <vt:lpstr>Office Theme</vt:lpstr>
      <vt:lpstr>Rock dynamics and time dependency </vt:lpstr>
      <vt:lpstr>Strain rate</vt:lpstr>
      <vt:lpstr>Strain rate</vt:lpstr>
      <vt:lpstr>Stress waves in elastic rocks</vt:lpstr>
      <vt:lpstr>PowerPoint Presentation</vt:lpstr>
      <vt:lpstr>PowerPoint Presentation</vt:lpstr>
      <vt:lpstr>PowerPoint Presentation</vt:lpstr>
      <vt:lpstr>PowerPoint Presentation</vt:lpstr>
      <vt:lpstr>Strain Energy, Rock deformation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dynamics and time dependency</dc:title>
  <dc:creator>Shopon .....</dc:creator>
  <cp:lastModifiedBy>Shopon .....</cp:lastModifiedBy>
  <cp:revision>24</cp:revision>
  <dcterms:created xsi:type="dcterms:W3CDTF">2019-11-18T05:39:13Z</dcterms:created>
  <dcterms:modified xsi:type="dcterms:W3CDTF">2024-12-09T03:19:39Z</dcterms:modified>
</cp:coreProperties>
</file>