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80" d="100"/>
          <a:sy n="80" d="100"/>
        </p:scale>
        <p:origin x="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7F978-A78A-597A-1BB3-ABD3A89A4C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744EAD-F096-073E-D50D-1153AC8907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0CA1A0-9312-A482-1123-E0852C2D0AB1}"/>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5" name="Footer Placeholder 4">
            <a:extLst>
              <a:ext uri="{FF2B5EF4-FFF2-40B4-BE49-F238E27FC236}">
                <a16:creationId xmlns:a16="http://schemas.microsoft.com/office/drawing/2014/main" id="{2205764A-0A42-69B5-704C-7C4A628988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B9E6FC-4201-9567-9E02-32584A2F451C}"/>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1484250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1997D-BA15-8C03-CEA6-1D7729F4F4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21E57A-FB8D-D7D2-35E4-2AA3C9FF6B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52E833-7786-FF82-293C-054F6A08EC00}"/>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5" name="Footer Placeholder 4">
            <a:extLst>
              <a:ext uri="{FF2B5EF4-FFF2-40B4-BE49-F238E27FC236}">
                <a16:creationId xmlns:a16="http://schemas.microsoft.com/office/drawing/2014/main" id="{C0EBA9EB-AA3B-8AAF-D55F-02C7815F24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985DF7-8476-527D-240E-2ED8A0837C56}"/>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2371671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624A4-DFD0-AD5D-46AA-6A323109FB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E0C6D8-DDD0-EBB7-6103-71B12D3C51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D78323-0BFE-B07C-DC55-49465A063102}"/>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5" name="Footer Placeholder 4">
            <a:extLst>
              <a:ext uri="{FF2B5EF4-FFF2-40B4-BE49-F238E27FC236}">
                <a16:creationId xmlns:a16="http://schemas.microsoft.com/office/drawing/2014/main" id="{03621F4C-BC84-8BF5-F123-79C55D73F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EA3FBD-C590-9DDD-9FA3-7276666782E1}"/>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3359325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0E460-F9DD-7C52-5840-8A5DEF8785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66A43-26C2-B643-5A71-28163C32AA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8D23E1-A232-58A8-9888-00D606A464A3}"/>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5" name="Footer Placeholder 4">
            <a:extLst>
              <a:ext uri="{FF2B5EF4-FFF2-40B4-BE49-F238E27FC236}">
                <a16:creationId xmlns:a16="http://schemas.microsoft.com/office/drawing/2014/main" id="{48BDA2D8-F4DD-DC9B-83FA-04A0BCBAB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727212-0C7E-0E7C-9AE5-D8048564B63D}"/>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423307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50346-3DE8-D5DB-B689-677CED4D32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9CEA95-EB29-F798-9DC7-E188D9F082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6E1103-19FD-8E2F-DC49-CE6E037B3F2F}"/>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5" name="Footer Placeholder 4">
            <a:extLst>
              <a:ext uri="{FF2B5EF4-FFF2-40B4-BE49-F238E27FC236}">
                <a16:creationId xmlns:a16="http://schemas.microsoft.com/office/drawing/2014/main" id="{0C700F76-EBD4-9A31-4846-DB221ACCA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1FDED-900B-70E5-ED9E-1C0D9070338B}"/>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3050636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E2AB4-3E94-7853-682A-319B215E5F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CAE023-BD50-AE70-82C1-465FE7A34D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0CFBB3-21D2-511A-1477-E2A82D3B11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1E4681-015F-CD32-9326-A28EAB6F0968}"/>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6" name="Footer Placeholder 5">
            <a:extLst>
              <a:ext uri="{FF2B5EF4-FFF2-40B4-BE49-F238E27FC236}">
                <a16:creationId xmlns:a16="http://schemas.microsoft.com/office/drawing/2014/main" id="{F6FA4718-D67C-C11E-CA03-A6FBA23B4C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DD57F7-FC85-16C8-5591-420BD7441000}"/>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402649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78ED4-23F8-81B0-F45D-3C1B3C9C18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3A8E41-C130-FEB6-8B3C-C35C810138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DA44D3-BBE1-AC8A-417B-EA98D66B0B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25AE79-8514-ACB2-4503-F260075B74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56A3C-5D55-EBB9-D352-BA63D3BC22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4BC531-56FD-A43E-EB0D-06E8958195DA}"/>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8" name="Footer Placeholder 7">
            <a:extLst>
              <a:ext uri="{FF2B5EF4-FFF2-40B4-BE49-F238E27FC236}">
                <a16:creationId xmlns:a16="http://schemas.microsoft.com/office/drawing/2014/main" id="{0E5FB12F-785F-C4DC-A0AB-2DA237E05F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AE4EDB-7403-FB73-FD80-92C54600A344}"/>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554472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24DED-2385-E63A-18D4-80CC99A55D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AF77F7-092D-3094-8148-3F92218845A6}"/>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4" name="Footer Placeholder 3">
            <a:extLst>
              <a:ext uri="{FF2B5EF4-FFF2-40B4-BE49-F238E27FC236}">
                <a16:creationId xmlns:a16="http://schemas.microsoft.com/office/drawing/2014/main" id="{B5D32FC3-027D-7C59-F6DD-251B20F6DD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082010-0497-5794-5EDF-1999972043C9}"/>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611740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8551F9-8710-F77C-6B5C-8F11FFE66079}"/>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3" name="Footer Placeholder 2">
            <a:extLst>
              <a:ext uri="{FF2B5EF4-FFF2-40B4-BE49-F238E27FC236}">
                <a16:creationId xmlns:a16="http://schemas.microsoft.com/office/drawing/2014/main" id="{2C2331E6-B383-4FC9-EA4A-EADCC9EBD3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5A6173-E568-A548-70B5-A0B2CA64D06F}"/>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723057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0C9C-2DBE-DCE8-DE12-5852C55C9F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EC7E0B-72D4-9E02-1319-8C64649954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7EA1EF-E30A-3B5E-BAE3-6CF7DC8601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16B3AA-2FED-0860-CD7B-6801221FBF7F}"/>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6" name="Footer Placeholder 5">
            <a:extLst>
              <a:ext uri="{FF2B5EF4-FFF2-40B4-BE49-F238E27FC236}">
                <a16:creationId xmlns:a16="http://schemas.microsoft.com/office/drawing/2014/main" id="{A0C43EAA-7909-512E-8A82-132F1A1F8F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9C6F69-8E1D-8C24-A87C-BDA5A0D16AA5}"/>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2485223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83665-C37A-75A7-6AB5-398FC0768A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8ADCCB-107C-910C-A284-7E72D03D4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2A42EE-D536-F545-DF00-B72E62F5B8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E96420-12B5-E82C-6000-849579C5BA37}"/>
              </a:ext>
            </a:extLst>
          </p:cNvPr>
          <p:cNvSpPr>
            <a:spLocks noGrp="1"/>
          </p:cNvSpPr>
          <p:nvPr>
            <p:ph type="dt" sz="half" idx="10"/>
          </p:nvPr>
        </p:nvSpPr>
        <p:spPr/>
        <p:txBody>
          <a:bodyPr/>
          <a:lstStyle/>
          <a:p>
            <a:fld id="{E7B12A79-62A3-4D91-8576-5B954CE2CF6C}" type="datetimeFigureOut">
              <a:rPr lang="en-US" smtClean="0"/>
              <a:t>02-Jan-26</a:t>
            </a:fld>
            <a:endParaRPr lang="en-US"/>
          </a:p>
        </p:txBody>
      </p:sp>
      <p:sp>
        <p:nvSpPr>
          <p:cNvPr id="6" name="Footer Placeholder 5">
            <a:extLst>
              <a:ext uri="{FF2B5EF4-FFF2-40B4-BE49-F238E27FC236}">
                <a16:creationId xmlns:a16="http://schemas.microsoft.com/office/drawing/2014/main" id="{488BA623-3504-A424-C18F-2CBD2F43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C706D-B534-B1D4-401F-BDEECE44BB1E}"/>
              </a:ext>
            </a:extLst>
          </p:cNvPr>
          <p:cNvSpPr>
            <a:spLocks noGrp="1"/>
          </p:cNvSpPr>
          <p:nvPr>
            <p:ph type="sldNum" sz="quarter" idx="12"/>
          </p:nvPr>
        </p:nvSpPr>
        <p:spPr/>
        <p:txBody>
          <a:bodyPr/>
          <a:lstStyle/>
          <a:p>
            <a:fld id="{AD1D2070-4315-4390-8C1C-336B5F224007}" type="slidenum">
              <a:rPr lang="en-US" smtClean="0"/>
              <a:t>‹#›</a:t>
            </a:fld>
            <a:endParaRPr lang="en-US"/>
          </a:p>
        </p:txBody>
      </p:sp>
    </p:spTree>
    <p:extLst>
      <p:ext uri="{BB962C8B-B14F-4D97-AF65-F5344CB8AC3E}">
        <p14:creationId xmlns:p14="http://schemas.microsoft.com/office/powerpoint/2010/main" val="26755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04E419-4FDC-CB63-BB12-25A081C2FB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931642-485C-219E-79F1-AD40D610DE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01561-AB8A-574F-8DAC-E12E4C14CD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12A79-62A3-4D91-8576-5B954CE2CF6C}" type="datetimeFigureOut">
              <a:rPr lang="en-US" smtClean="0"/>
              <a:t>02-Jan-26</a:t>
            </a:fld>
            <a:endParaRPr lang="en-US"/>
          </a:p>
        </p:txBody>
      </p:sp>
      <p:sp>
        <p:nvSpPr>
          <p:cNvPr id="5" name="Footer Placeholder 4">
            <a:extLst>
              <a:ext uri="{FF2B5EF4-FFF2-40B4-BE49-F238E27FC236}">
                <a16:creationId xmlns:a16="http://schemas.microsoft.com/office/drawing/2014/main" id="{D2B99948-C8BF-5279-0C11-F80D4D2B50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95FA-CF2B-AC45-508B-BCC0C9397E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1D2070-4315-4390-8C1C-336B5F224007}" type="slidenum">
              <a:rPr lang="en-US" smtClean="0"/>
              <a:t>‹#›</a:t>
            </a:fld>
            <a:endParaRPr lang="en-US"/>
          </a:p>
        </p:txBody>
      </p:sp>
    </p:spTree>
    <p:extLst>
      <p:ext uri="{BB962C8B-B14F-4D97-AF65-F5344CB8AC3E}">
        <p14:creationId xmlns:p14="http://schemas.microsoft.com/office/powerpoint/2010/main" val="1906837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085CE-B5BA-807A-3586-A3A993CB02ED}"/>
              </a:ext>
            </a:extLst>
          </p:cNvPr>
          <p:cNvSpPr>
            <a:spLocks noGrp="1"/>
          </p:cNvSpPr>
          <p:nvPr>
            <p:ph type="ctrTitle"/>
          </p:nvPr>
        </p:nvSpPr>
        <p:spPr/>
        <p:txBody>
          <a:bodyPr/>
          <a:lstStyle/>
          <a:p>
            <a:r>
              <a:rPr lang="en-US" dirty="0"/>
              <a:t>Surface Subsidence due to mining</a:t>
            </a:r>
          </a:p>
        </p:txBody>
      </p:sp>
      <p:sp>
        <p:nvSpPr>
          <p:cNvPr id="3" name="Subtitle 2">
            <a:extLst>
              <a:ext uri="{FF2B5EF4-FFF2-40B4-BE49-F238E27FC236}">
                <a16:creationId xmlns:a16="http://schemas.microsoft.com/office/drawing/2014/main" id="{F44AAAA4-7B72-466B-12C4-7EDDF6966EC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46532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A43714D-4BEE-6AA7-A7E0-5FA0849AFD77}"/>
              </a:ext>
            </a:extLst>
          </p:cNvPr>
          <p:cNvPicPr>
            <a:picLocks noChangeAspect="1"/>
          </p:cNvPicPr>
          <p:nvPr/>
        </p:nvPicPr>
        <p:blipFill>
          <a:blip r:embed="rId2"/>
          <a:stretch>
            <a:fillRect/>
          </a:stretch>
        </p:blipFill>
        <p:spPr>
          <a:xfrm>
            <a:off x="583094" y="251892"/>
            <a:ext cx="7417905" cy="6165487"/>
          </a:xfrm>
          <a:prstGeom prst="rect">
            <a:avLst/>
          </a:prstGeom>
        </p:spPr>
      </p:pic>
    </p:spTree>
    <p:extLst>
      <p:ext uri="{BB962C8B-B14F-4D97-AF65-F5344CB8AC3E}">
        <p14:creationId xmlns:p14="http://schemas.microsoft.com/office/powerpoint/2010/main" val="2586975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4003E81-D182-217D-FB1F-47F10BCB22DB}"/>
              </a:ext>
            </a:extLst>
          </p:cNvPr>
          <p:cNvPicPr>
            <a:picLocks noChangeAspect="1"/>
          </p:cNvPicPr>
          <p:nvPr/>
        </p:nvPicPr>
        <p:blipFill>
          <a:blip r:embed="rId2"/>
          <a:stretch>
            <a:fillRect/>
          </a:stretch>
        </p:blipFill>
        <p:spPr>
          <a:xfrm>
            <a:off x="507798" y="377913"/>
            <a:ext cx="8029053" cy="5337086"/>
          </a:xfrm>
          <a:prstGeom prst="rect">
            <a:avLst/>
          </a:prstGeom>
        </p:spPr>
      </p:pic>
      <p:pic>
        <p:nvPicPr>
          <p:cNvPr id="7" name="Picture 6">
            <a:extLst>
              <a:ext uri="{FF2B5EF4-FFF2-40B4-BE49-F238E27FC236}">
                <a16:creationId xmlns:a16="http://schemas.microsoft.com/office/drawing/2014/main" id="{85691917-6F21-145A-C859-A2F658DA5807}"/>
              </a:ext>
            </a:extLst>
          </p:cNvPr>
          <p:cNvPicPr>
            <a:picLocks noChangeAspect="1"/>
          </p:cNvPicPr>
          <p:nvPr/>
        </p:nvPicPr>
        <p:blipFill>
          <a:blip r:embed="rId3"/>
          <a:stretch>
            <a:fillRect/>
          </a:stretch>
        </p:blipFill>
        <p:spPr>
          <a:xfrm>
            <a:off x="4299075" y="4363278"/>
            <a:ext cx="4237776" cy="2201783"/>
          </a:xfrm>
          <a:prstGeom prst="rect">
            <a:avLst/>
          </a:prstGeom>
        </p:spPr>
      </p:pic>
    </p:spTree>
    <p:extLst>
      <p:ext uri="{BB962C8B-B14F-4D97-AF65-F5344CB8AC3E}">
        <p14:creationId xmlns:p14="http://schemas.microsoft.com/office/powerpoint/2010/main" val="287945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68C9F-27AE-E445-33A7-60D6C5071EEE}"/>
              </a:ext>
            </a:extLst>
          </p:cNvPr>
          <p:cNvSpPr>
            <a:spLocks noGrp="1"/>
          </p:cNvSpPr>
          <p:nvPr>
            <p:ph type="title"/>
          </p:nvPr>
        </p:nvSpPr>
        <p:spPr/>
        <p:txBody>
          <a:bodyPr/>
          <a:lstStyle/>
          <a:p>
            <a:endParaRPr lang="en-US"/>
          </a:p>
        </p:txBody>
      </p:sp>
      <p:pic>
        <p:nvPicPr>
          <p:cNvPr id="5" name="Picture 4">
            <a:extLst>
              <a:ext uri="{FF2B5EF4-FFF2-40B4-BE49-F238E27FC236}">
                <a16:creationId xmlns:a16="http://schemas.microsoft.com/office/drawing/2014/main" id="{AC0E0603-5913-8EE9-B56C-3FA860164625}"/>
              </a:ext>
            </a:extLst>
          </p:cNvPr>
          <p:cNvPicPr>
            <a:picLocks noChangeAspect="1"/>
          </p:cNvPicPr>
          <p:nvPr/>
        </p:nvPicPr>
        <p:blipFill>
          <a:blip r:embed="rId2"/>
          <a:stretch>
            <a:fillRect/>
          </a:stretch>
        </p:blipFill>
        <p:spPr>
          <a:xfrm>
            <a:off x="302008" y="-96401"/>
            <a:ext cx="5054096" cy="4351338"/>
          </a:xfrm>
          <a:prstGeom prst="rect">
            <a:avLst/>
          </a:prstGeom>
        </p:spPr>
      </p:pic>
      <p:sp>
        <p:nvSpPr>
          <p:cNvPr id="7" name="TextBox 6">
            <a:extLst>
              <a:ext uri="{FF2B5EF4-FFF2-40B4-BE49-F238E27FC236}">
                <a16:creationId xmlns:a16="http://schemas.microsoft.com/office/drawing/2014/main" id="{F0A34F5D-ADB7-7199-002A-814B0ED471D9}"/>
              </a:ext>
            </a:extLst>
          </p:cNvPr>
          <p:cNvSpPr txBox="1"/>
          <p:nvPr/>
        </p:nvSpPr>
        <p:spPr>
          <a:xfrm>
            <a:off x="-37848" y="3993118"/>
            <a:ext cx="5393952" cy="369332"/>
          </a:xfrm>
          <a:prstGeom prst="rect">
            <a:avLst/>
          </a:prstGeom>
          <a:noFill/>
        </p:spPr>
        <p:txBody>
          <a:bodyPr wrap="square">
            <a:spAutoFit/>
          </a:bodyPr>
          <a:lstStyle/>
          <a:p>
            <a:pPr algn="l"/>
            <a:r>
              <a:rPr lang="en-US" sz="1800" b="1" i="0" u="none" strike="noStrike" baseline="0" dirty="0">
                <a:latin typeface="Times-Bold"/>
              </a:rPr>
              <a:t>Figure 1 </a:t>
            </a:r>
            <a:r>
              <a:rPr lang="en-US" sz="1800" b="0" i="0" u="none" strike="noStrike" baseline="0" dirty="0">
                <a:latin typeface="Times-Roman"/>
              </a:rPr>
              <a:t>Trough subsidence over a longwall extraction</a:t>
            </a:r>
            <a:endParaRPr lang="en-US" dirty="0"/>
          </a:p>
        </p:txBody>
      </p:sp>
      <p:sp>
        <p:nvSpPr>
          <p:cNvPr id="9" name="TextBox 8">
            <a:extLst>
              <a:ext uri="{FF2B5EF4-FFF2-40B4-BE49-F238E27FC236}">
                <a16:creationId xmlns:a16="http://schemas.microsoft.com/office/drawing/2014/main" id="{1ECBC631-7CAA-2286-6D18-861CC312CE7D}"/>
              </a:ext>
            </a:extLst>
          </p:cNvPr>
          <p:cNvSpPr txBox="1"/>
          <p:nvPr/>
        </p:nvSpPr>
        <p:spPr>
          <a:xfrm>
            <a:off x="5422648" y="479544"/>
            <a:ext cx="5931152" cy="2585323"/>
          </a:xfrm>
          <a:prstGeom prst="rect">
            <a:avLst/>
          </a:prstGeom>
          <a:noFill/>
        </p:spPr>
        <p:txBody>
          <a:bodyPr wrap="square">
            <a:spAutoFit/>
          </a:bodyPr>
          <a:lstStyle/>
          <a:p>
            <a:pPr algn="l"/>
            <a:r>
              <a:rPr lang="en-US" dirty="0">
                <a:latin typeface="Times-Roman"/>
              </a:rPr>
              <a:t>S</a:t>
            </a:r>
            <a:r>
              <a:rPr lang="en-US" sz="1800" b="0" i="0" u="none" strike="noStrike" baseline="0" dirty="0">
                <a:latin typeface="Times-Roman"/>
              </a:rPr>
              <a:t>ubsidence is the lowering of the ground surface following</a:t>
            </a:r>
          </a:p>
          <a:p>
            <a:pPr algn="l"/>
            <a:r>
              <a:rPr lang="en-US" sz="1800" b="0" i="0" u="none" strike="noStrike" baseline="0" dirty="0">
                <a:latin typeface="Times-Roman"/>
              </a:rPr>
              <a:t>underground extraction of an orebody.</a:t>
            </a:r>
          </a:p>
          <a:p>
            <a:pPr algn="l"/>
            <a:endParaRPr lang="en-US" sz="1800" b="0" i="0" u="none" strike="noStrike" baseline="0" dirty="0">
              <a:latin typeface="Times-Roman"/>
            </a:endParaRPr>
          </a:p>
          <a:p>
            <a:pPr algn="l"/>
            <a:r>
              <a:rPr lang="en-US" sz="1800" b="0" i="0" u="none" strike="noStrike" baseline="0" dirty="0">
                <a:latin typeface="Times-Roman"/>
              </a:rPr>
              <a:t>Subsidence is produced, to a greater or a lesser degree, by almost all types of underground mining. </a:t>
            </a:r>
          </a:p>
          <a:p>
            <a:pPr algn="l"/>
            <a:endParaRPr lang="en-US" sz="1800" b="0" i="0" u="none" strike="noStrike" baseline="0" dirty="0">
              <a:latin typeface="Times-Roman"/>
            </a:endParaRPr>
          </a:p>
          <a:p>
            <a:pPr algn="l"/>
            <a:r>
              <a:rPr lang="en-US" sz="1800" b="0" i="0" u="none" strike="noStrike" baseline="0" dirty="0">
                <a:latin typeface="Times-Roman"/>
              </a:rPr>
              <a:t>Surface displacement may result from the redistribution of stresses associated with excavation or from mining-related activities such as de-watering</a:t>
            </a:r>
            <a:endParaRPr lang="en-US" dirty="0"/>
          </a:p>
        </p:txBody>
      </p:sp>
      <p:sp>
        <p:nvSpPr>
          <p:cNvPr id="11" name="TextBox 10">
            <a:extLst>
              <a:ext uri="{FF2B5EF4-FFF2-40B4-BE49-F238E27FC236}">
                <a16:creationId xmlns:a16="http://schemas.microsoft.com/office/drawing/2014/main" id="{2C4A98D3-B887-DBE7-C865-969F25FAE9CC}"/>
              </a:ext>
            </a:extLst>
          </p:cNvPr>
          <p:cNvSpPr txBox="1"/>
          <p:nvPr/>
        </p:nvSpPr>
        <p:spPr>
          <a:xfrm>
            <a:off x="5422648" y="3376939"/>
            <a:ext cx="6096000" cy="1200329"/>
          </a:xfrm>
          <a:prstGeom prst="rect">
            <a:avLst/>
          </a:prstGeom>
          <a:noFill/>
        </p:spPr>
        <p:txBody>
          <a:bodyPr wrap="square">
            <a:spAutoFit/>
          </a:bodyPr>
          <a:lstStyle/>
          <a:p>
            <a:pPr algn="l"/>
            <a:r>
              <a:rPr lang="en-US" sz="1800" b="0" i="0" u="none" strike="noStrike" baseline="0" dirty="0">
                <a:latin typeface="Times-Roman"/>
              </a:rPr>
              <a:t>Subsidence can be regarded as being of two types – continuous and discontinuous. </a:t>
            </a:r>
          </a:p>
          <a:p>
            <a:pPr algn="l"/>
            <a:r>
              <a:rPr lang="en-US" sz="1800" b="1" i="0" u="none" strike="noStrike" baseline="0" dirty="0">
                <a:latin typeface="Times-Bold"/>
              </a:rPr>
              <a:t>Continuous or trough subsidence </a:t>
            </a:r>
            <a:r>
              <a:rPr lang="en-US" sz="1800" b="0" i="0" u="none" strike="noStrike" baseline="0" dirty="0">
                <a:latin typeface="Times-Roman"/>
              </a:rPr>
              <a:t>involves the formation of a smooth surface subsidence profile that is free of step changes</a:t>
            </a:r>
            <a:endParaRPr lang="en-US" dirty="0"/>
          </a:p>
        </p:txBody>
      </p:sp>
      <p:sp>
        <p:nvSpPr>
          <p:cNvPr id="13" name="TextBox 12">
            <a:extLst>
              <a:ext uri="{FF2B5EF4-FFF2-40B4-BE49-F238E27FC236}">
                <a16:creationId xmlns:a16="http://schemas.microsoft.com/office/drawing/2014/main" id="{4DE35906-F3D6-5665-9283-A6732B7910F7}"/>
              </a:ext>
            </a:extLst>
          </p:cNvPr>
          <p:cNvSpPr txBox="1"/>
          <p:nvPr/>
        </p:nvSpPr>
        <p:spPr>
          <a:xfrm>
            <a:off x="614680" y="4818221"/>
            <a:ext cx="7188200" cy="923330"/>
          </a:xfrm>
          <a:prstGeom prst="rect">
            <a:avLst/>
          </a:prstGeom>
          <a:noFill/>
        </p:spPr>
        <p:txBody>
          <a:bodyPr wrap="square">
            <a:spAutoFit/>
          </a:bodyPr>
          <a:lstStyle/>
          <a:p>
            <a:pPr algn="l"/>
            <a:r>
              <a:rPr lang="en-US" sz="1800" b="1" i="0" u="none" strike="noStrike" baseline="0" dirty="0">
                <a:latin typeface="Times-Bold"/>
              </a:rPr>
              <a:t>Discontinuous subsidence </a:t>
            </a:r>
            <a:r>
              <a:rPr lang="en-US" sz="1800" b="0" i="0" u="none" strike="noStrike" baseline="0" dirty="0">
                <a:latin typeface="Times-Roman"/>
              </a:rPr>
              <a:t>is </a:t>
            </a:r>
            <a:r>
              <a:rPr lang="en-US" sz="1800" b="0" i="0" u="none" strike="noStrike" baseline="0" dirty="0" err="1">
                <a:latin typeface="Times-Roman"/>
              </a:rPr>
              <a:t>characterised</a:t>
            </a:r>
            <a:r>
              <a:rPr lang="en-US" sz="1800" b="0" i="0" u="none" strike="noStrike" baseline="0" dirty="0">
                <a:latin typeface="Times-Roman"/>
              </a:rPr>
              <a:t> by large surface displacements over limited surface areas and the formation of steps or discontinuities in the surface profile.</a:t>
            </a:r>
            <a:endParaRPr lang="en-US" dirty="0"/>
          </a:p>
        </p:txBody>
      </p:sp>
    </p:spTree>
    <p:extLst>
      <p:ext uri="{BB962C8B-B14F-4D97-AF65-F5344CB8AC3E}">
        <p14:creationId xmlns:p14="http://schemas.microsoft.com/office/powerpoint/2010/main" val="691098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A30B17-E2FF-2B76-F10F-6E453B8AC19F}"/>
              </a:ext>
            </a:extLst>
          </p:cNvPr>
          <p:cNvSpPr txBox="1"/>
          <p:nvPr/>
        </p:nvSpPr>
        <p:spPr>
          <a:xfrm>
            <a:off x="467360" y="330815"/>
            <a:ext cx="11419840" cy="369332"/>
          </a:xfrm>
          <a:prstGeom prst="rect">
            <a:avLst/>
          </a:prstGeom>
          <a:noFill/>
        </p:spPr>
        <p:txBody>
          <a:bodyPr wrap="square">
            <a:spAutoFit/>
          </a:bodyPr>
          <a:lstStyle/>
          <a:p>
            <a:pPr algn="l"/>
            <a:r>
              <a:rPr lang="en-US" sz="1800" b="1" i="0" u="none" strike="noStrike" baseline="0" dirty="0">
                <a:latin typeface="Times-Bold"/>
              </a:rPr>
              <a:t>Crown holes </a:t>
            </a:r>
            <a:r>
              <a:rPr lang="en-US" sz="1800" b="0" i="0" u="none" strike="noStrike" baseline="0" dirty="0">
                <a:latin typeface="Times-Roman"/>
              </a:rPr>
              <a:t>(Figure a) arise from the collapse of the roofs of generally abandoned, shallow open workings.</a:t>
            </a:r>
            <a:endParaRPr lang="en-US" dirty="0"/>
          </a:p>
        </p:txBody>
      </p:sp>
      <p:sp>
        <p:nvSpPr>
          <p:cNvPr id="7" name="TextBox 6">
            <a:extLst>
              <a:ext uri="{FF2B5EF4-FFF2-40B4-BE49-F238E27FC236}">
                <a16:creationId xmlns:a16="http://schemas.microsoft.com/office/drawing/2014/main" id="{22CF3ED4-8B38-E928-BA1D-16C7B49E35B0}"/>
              </a:ext>
            </a:extLst>
          </p:cNvPr>
          <p:cNvSpPr txBox="1"/>
          <p:nvPr/>
        </p:nvSpPr>
        <p:spPr>
          <a:xfrm>
            <a:off x="467360" y="990660"/>
            <a:ext cx="10891520" cy="1200329"/>
          </a:xfrm>
          <a:prstGeom prst="rect">
            <a:avLst/>
          </a:prstGeom>
          <a:noFill/>
        </p:spPr>
        <p:txBody>
          <a:bodyPr wrap="square">
            <a:spAutoFit/>
          </a:bodyPr>
          <a:lstStyle/>
          <a:p>
            <a:pPr algn="l"/>
            <a:r>
              <a:rPr lang="en-US" sz="1800" b="1" i="0" u="none" strike="noStrike" baseline="0" dirty="0">
                <a:latin typeface="Times-Bold"/>
              </a:rPr>
              <a:t>Pillar collapse </a:t>
            </a:r>
            <a:r>
              <a:rPr lang="en-US" sz="1800" b="0" i="0" u="none" strike="noStrike" baseline="0" dirty="0">
                <a:latin typeface="Times-Roman"/>
              </a:rPr>
              <a:t>in old, shallow workings may lead to similar surface expressions of discontinuous subsidence as does crown hole formation. Such collapses may occur as a result of a deterioration in pillar strength with time or the imposition of additional load on the pillar by surface construction. Large-scale pillar collapse in a working</a:t>
            </a:r>
          </a:p>
          <a:p>
            <a:pPr algn="l"/>
            <a:r>
              <a:rPr lang="en-US" sz="1800" b="0" i="0" u="none" strike="noStrike" baseline="0" dirty="0">
                <a:latin typeface="Times-Roman"/>
              </a:rPr>
              <a:t>mine can produce discontinuous subsidence over a larger area with more serious effects.</a:t>
            </a:r>
            <a:endParaRPr lang="en-US" dirty="0"/>
          </a:p>
        </p:txBody>
      </p:sp>
      <p:sp>
        <p:nvSpPr>
          <p:cNvPr id="9" name="TextBox 8">
            <a:extLst>
              <a:ext uri="{FF2B5EF4-FFF2-40B4-BE49-F238E27FC236}">
                <a16:creationId xmlns:a16="http://schemas.microsoft.com/office/drawing/2014/main" id="{1CBB96E9-0601-409A-7E2A-639DFADEA791}"/>
              </a:ext>
            </a:extLst>
          </p:cNvPr>
          <p:cNvSpPr txBox="1"/>
          <p:nvPr/>
        </p:nvSpPr>
        <p:spPr>
          <a:xfrm>
            <a:off x="467360" y="2481502"/>
            <a:ext cx="10891520" cy="646331"/>
          </a:xfrm>
          <a:prstGeom prst="rect">
            <a:avLst/>
          </a:prstGeom>
          <a:noFill/>
        </p:spPr>
        <p:txBody>
          <a:bodyPr wrap="square">
            <a:spAutoFit/>
          </a:bodyPr>
          <a:lstStyle/>
          <a:p>
            <a:pPr algn="l"/>
            <a:r>
              <a:rPr lang="en-US" sz="1800" b="1" i="0" u="none" strike="noStrike" baseline="0" dirty="0">
                <a:latin typeface="Times-Bold"/>
              </a:rPr>
              <a:t>Chimney caving, piping </a:t>
            </a:r>
            <a:r>
              <a:rPr lang="en-US" sz="1800" b="0" i="0" u="none" strike="noStrike" baseline="0" dirty="0">
                <a:latin typeface="Times-Roman"/>
              </a:rPr>
              <a:t>or </a:t>
            </a:r>
            <a:r>
              <a:rPr lang="en-US" sz="1800" b="1" i="0" u="none" strike="noStrike" baseline="0" dirty="0" err="1">
                <a:latin typeface="Times-Bold"/>
              </a:rPr>
              <a:t>funnelling</a:t>
            </a:r>
            <a:r>
              <a:rPr lang="en-US" sz="1800" b="1" i="0" u="none" strike="noStrike" baseline="0" dirty="0">
                <a:latin typeface="Times-Bold"/>
              </a:rPr>
              <a:t> </a:t>
            </a:r>
            <a:r>
              <a:rPr lang="en-US" sz="1800" b="0" i="0" u="none" strike="noStrike" baseline="0" dirty="0">
                <a:latin typeface="Times-Roman"/>
              </a:rPr>
              <a:t>(Figure b) involves the progressive migration of an unsupported mining cavity through the overlying material to the surface. Chimney caves are sometimes known as </a:t>
            </a:r>
            <a:r>
              <a:rPr lang="en-US" sz="1800" b="1" i="0" u="none" strike="noStrike" baseline="0" dirty="0">
                <a:latin typeface="Times-Bold"/>
              </a:rPr>
              <a:t>sinkholes</a:t>
            </a:r>
            <a:r>
              <a:rPr lang="en-US" sz="1800" b="0" i="0" u="none" strike="noStrike" baseline="0" dirty="0">
                <a:latin typeface="Times-Roman"/>
              </a:rPr>
              <a:t>.</a:t>
            </a:r>
            <a:endParaRPr lang="en-US" dirty="0"/>
          </a:p>
        </p:txBody>
      </p:sp>
      <p:pic>
        <p:nvPicPr>
          <p:cNvPr id="11" name="Picture 10">
            <a:extLst>
              <a:ext uri="{FF2B5EF4-FFF2-40B4-BE49-F238E27FC236}">
                <a16:creationId xmlns:a16="http://schemas.microsoft.com/office/drawing/2014/main" id="{4F202DE0-A2B0-F963-47E0-5B6ECB1B7B48}"/>
              </a:ext>
            </a:extLst>
          </p:cNvPr>
          <p:cNvPicPr>
            <a:picLocks noChangeAspect="1"/>
          </p:cNvPicPr>
          <p:nvPr/>
        </p:nvPicPr>
        <p:blipFill>
          <a:blip r:embed="rId2"/>
          <a:stretch>
            <a:fillRect/>
          </a:stretch>
        </p:blipFill>
        <p:spPr>
          <a:xfrm>
            <a:off x="720436" y="3429000"/>
            <a:ext cx="6655724" cy="3631082"/>
          </a:xfrm>
          <a:prstGeom prst="rect">
            <a:avLst/>
          </a:prstGeom>
        </p:spPr>
      </p:pic>
    </p:spTree>
    <p:extLst>
      <p:ext uri="{BB962C8B-B14F-4D97-AF65-F5344CB8AC3E}">
        <p14:creationId xmlns:p14="http://schemas.microsoft.com/office/powerpoint/2010/main" val="719938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339ACFA-B9CE-91EF-BDBB-9AAE7FF9D05C}"/>
              </a:ext>
            </a:extLst>
          </p:cNvPr>
          <p:cNvSpPr txBox="1"/>
          <p:nvPr/>
        </p:nvSpPr>
        <p:spPr>
          <a:xfrm>
            <a:off x="386080" y="290175"/>
            <a:ext cx="10891520" cy="646331"/>
          </a:xfrm>
          <a:prstGeom prst="rect">
            <a:avLst/>
          </a:prstGeom>
          <a:noFill/>
        </p:spPr>
        <p:txBody>
          <a:bodyPr wrap="square">
            <a:spAutoFit/>
          </a:bodyPr>
          <a:lstStyle/>
          <a:p>
            <a:pPr algn="l"/>
            <a:r>
              <a:rPr lang="en-US" sz="1800" b="0" i="0" u="none" strike="noStrike" baseline="0" dirty="0">
                <a:latin typeface="Times-Roman"/>
              </a:rPr>
              <a:t>If chimney formation is sudden rather than progressive, the phenomenon is sometimes known as </a:t>
            </a:r>
            <a:r>
              <a:rPr lang="en-US" sz="1800" b="1" i="0" u="none" strike="noStrike" baseline="0" dirty="0">
                <a:latin typeface="Times-Bold"/>
              </a:rPr>
              <a:t>plug subsidence </a:t>
            </a:r>
            <a:r>
              <a:rPr lang="en-US" sz="1800" b="0" i="0" u="none" strike="noStrike" baseline="0" dirty="0">
                <a:latin typeface="Times-Roman"/>
              </a:rPr>
              <a:t>(Figure c).</a:t>
            </a:r>
            <a:endParaRPr lang="en-US" dirty="0"/>
          </a:p>
        </p:txBody>
      </p:sp>
      <p:pic>
        <p:nvPicPr>
          <p:cNvPr id="7" name="Picture 6">
            <a:extLst>
              <a:ext uri="{FF2B5EF4-FFF2-40B4-BE49-F238E27FC236}">
                <a16:creationId xmlns:a16="http://schemas.microsoft.com/office/drawing/2014/main" id="{534E79D8-0AAD-BC77-A344-2DD2BB8DE88B}"/>
              </a:ext>
            </a:extLst>
          </p:cNvPr>
          <p:cNvPicPr>
            <a:picLocks noChangeAspect="1"/>
          </p:cNvPicPr>
          <p:nvPr/>
        </p:nvPicPr>
        <p:blipFill>
          <a:blip r:embed="rId2"/>
          <a:stretch>
            <a:fillRect/>
          </a:stretch>
        </p:blipFill>
        <p:spPr>
          <a:xfrm>
            <a:off x="632690" y="1097241"/>
            <a:ext cx="2232430" cy="3719522"/>
          </a:xfrm>
          <a:prstGeom prst="rect">
            <a:avLst/>
          </a:prstGeom>
        </p:spPr>
      </p:pic>
    </p:spTree>
    <p:extLst>
      <p:ext uri="{BB962C8B-B14F-4D97-AF65-F5344CB8AC3E}">
        <p14:creationId xmlns:p14="http://schemas.microsoft.com/office/powerpoint/2010/main" val="1519564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F4DE0D0-845E-E58B-F03E-DB22158C728D}"/>
              </a:ext>
            </a:extLst>
          </p:cNvPr>
          <p:cNvSpPr txBox="1"/>
          <p:nvPr/>
        </p:nvSpPr>
        <p:spPr>
          <a:xfrm>
            <a:off x="345440" y="334556"/>
            <a:ext cx="11399520" cy="923330"/>
          </a:xfrm>
          <a:prstGeom prst="rect">
            <a:avLst/>
          </a:prstGeom>
          <a:noFill/>
        </p:spPr>
        <p:txBody>
          <a:bodyPr wrap="square">
            <a:spAutoFit/>
          </a:bodyPr>
          <a:lstStyle/>
          <a:p>
            <a:pPr algn="l"/>
            <a:r>
              <a:rPr lang="en-US" sz="1800" b="1" i="1" u="none" strike="noStrike" baseline="0" dirty="0">
                <a:latin typeface="Optima-Oblique"/>
              </a:rPr>
              <a:t>Chimney caving mechanisms</a:t>
            </a:r>
          </a:p>
          <a:p>
            <a:pPr algn="l"/>
            <a:endParaRPr lang="en-US" sz="1800" b="1" i="1" u="none" strike="noStrike" baseline="0" dirty="0">
              <a:latin typeface="Optima-Oblique"/>
            </a:endParaRPr>
          </a:p>
          <a:p>
            <a:pPr algn="l"/>
            <a:r>
              <a:rPr lang="en-US" sz="1800" b="0" i="0" u="none" strike="noStrike" baseline="0" dirty="0">
                <a:latin typeface="Times-Roman"/>
              </a:rPr>
              <a:t>Three distinct chimney caving mechanisms may be identified, each associated with different geological environments</a:t>
            </a:r>
            <a:endParaRPr lang="en-US" dirty="0"/>
          </a:p>
        </p:txBody>
      </p:sp>
      <p:sp>
        <p:nvSpPr>
          <p:cNvPr id="7" name="TextBox 6">
            <a:extLst>
              <a:ext uri="{FF2B5EF4-FFF2-40B4-BE49-F238E27FC236}">
                <a16:creationId xmlns:a16="http://schemas.microsoft.com/office/drawing/2014/main" id="{9F492827-5515-06C5-7AF2-6F4DE1C33F71}"/>
              </a:ext>
            </a:extLst>
          </p:cNvPr>
          <p:cNvSpPr txBox="1"/>
          <p:nvPr/>
        </p:nvSpPr>
        <p:spPr>
          <a:xfrm>
            <a:off x="447040" y="1257886"/>
            <a:ext cx="6522720" cy="3416320"/>
          </a:xfrm>
          <a:prstGeom prst="rect">
            <a:avLst/>
          </a:prstGeom>
          <a:noFill/>
        </p:spPr>
        <p:txBody>
          <a:bodyPr wrap="square">
            <a:spAutoFit/>
          </a:bodyPr>
          <a:lstStyle/>
          <a:p>
            <a:pPr algn="l"/>
            <a:r>
              <a:rPr lang="en-US" sz="1800" b="0" i="0" u="none" strike="noStrike" baseline="0" dirty="0">
                <a:latin typeface="Times-Roman"/>
              </a:rPr>
              <a:t>The first mechanism occurs in weathered or weak rock, or in previously caved rock.</a:t>
            </a:r>
          </a:p>
          <a:p>
            <a:pPr algn="l"/>
            <a:r>
              <a:rPr lang="en-US" sz="1800" b="0" i="0" u="none" strike="noStrike" baseline="0" dirty="0">
                <a:latin typeface="Times-Roman"/>
              </a:rPr>
              <a:t>It is a progressive mechanism that starts with failure of the stope roof or hanging wall on inclined surfaces.</a:t>
            </a:r>
          </a:p>
          <a:p>
            <a:pPr algn="l"/>
            <a:r>
              <a:rPr lang="en-US" sz="1800" b="0" i="0" u="none" strike="noStrike" baseline="0" dirty="0">
                <a:latin typeface="Times-Roman"/>
              </a:rPr>
              <a:t>If a stable, self-supporting arch cannot be formed, the failure may progressively propagate towards the surface as shown in Figure 3.</a:t>
            </a:r>
          </a:p>
          <a:p>
            <a:pPr algn="l"/>
            <a:r>
              <a:rPr lang="en-US" sz="1800" b="0" i="0" u="none" strike="noStrike" baseline="0" dirty="0">
                <a:latin typeface="Times-Roman"/>
              </a:rPr>
              <a:t>As material falls from the roof or from the propagating cave, it will bulk and will tend to fill the stope void. </a:t>
            </a:r>
          </a:p>
          <a:p>
            <a:pPr algn="l"/>
            <a:r>
              <a:rPr lang="en-US" sz="1800" b="0" i="0" u="none" strike="noStrike" baseline="0" dirty="0">
                <a:latin typeface="Times-Roman"/>
              </a:rPr>
              <a:t>Unless the stope is initially large and open, or unless sufficient material is progressively drawn from it, the stope will eventually become filled with caved material which will provide support for the upper surface and so arrest the development of the cave.</a:t>
            </a:r>
            <a:endParaRPr lang="en-US" dirty="0"/>
          </a:p>
        </p:txBody>
      </p:sp>
      <p:pic>
        <p:nvPicPr>
          <p:cNvPr id="9" name="Picture 8">
            <a:extLst>
              <a:ext uri="{FF2B5EF4-FFF2-40B4-BE49-F238E27FC236}">
                <a16:creationId xmlns:a16="http://schemas.microsoft.com/office/drawing/2014/main" id="{4DF803AC-A792-CA31-6B69-CBAFBCE0E685}"/>
              </a:ext>
            </a:extLst>
          </p:cNvPr>
          <p:cNvPicPr>
            <a:picLocks noChangeAspect="1"/>
          </p:cNvPicPr>
          <p:nvPr/>
        </p:nvPicPr>
        <p:blipFill>
          <a:blip r:embed="rId2"/>
          <a:stretch>
            <a:fillRect/>
          </a:stretch>
        </p:blipFill>
        <p:spPr>
          <a:xfrm>
            <a:off x="8144871" y="1450126"/>
            <a:ext cx="2237726" cy="5073318"/>
          </a:xfrm>
          <a:prstGeom prst="rect">
            <a:avLst/>
          </a:prstGeom>
        </p:spPr>
      </p:pic>
      <p:sp>
        <p:nvSpPr>
          <p:cNvPr id="11" name="TextBox 10">
            <a:extLst>
              <a:ext uri="{FF2B5EF4-FFF2-40B4-BE49-F238E27FC236}">
                <a16:creationId xmlns:a16="http://schemas.microsoft.com/office/drawing/2014/main" id="{5D9729B7-F75B-9F02-4427-AC52AD038586}"/>
              </a:ext>
            </a:extLst>
          </p:cNvPr>
          <p:cNvSpPr txBox="1"/>
          <p:nvPr/>
        </p:nvSpPr>
        <p:spPr>
          <a:xfrm>
            <a:off x="4047130" y="5430948"/>
            <a:ext cx="4470400" cy="646331"/>
          </a:xfrm>
          <a:prstGeom prst="rect">
            <a:avLst/>
          </a:prstGeom>
          <a:noFill/>
        </p:spPr>
        <p:txBody>
          <a:bodyPr wrap="square">
            <a:spAutoFit/>
          </a:bodyPr>
          <a:lstStyle/>
          <a:p>
            <a:pPr algn="l"/>
            <a:r>
              <a:rPr lang="en-US" sz="1800" b="1" i="0" u="none" strike="noStrike" baseline="0" dirty="0">
                <a:latin typeface="Times-Bold"/>
              </a:rPr>
              <a:t>Figure 3 </a:t>
            </a:r>
            <a:r>
              <a:rPr lang="en-US" sz="1800" b="0" i="0" u="none" strike="noStrike" baseline="0" dirty="0">
                <a:latin typeface="Times-Roman"/>
              </a:rPr>
              <a:t>Progressive vertical chimney cave development in homogeneous material</a:t>
            </a:r>
            <a:endParaRPr lang="en-US" dirty="0"/>
          </a:p>
        </p:txBody>
      </p:sp>
    </p:spTree>
    <p:extLst>
      <p:ext uri="{BB962C8B-B14F-4D97-AF65-F5344CB8AC3E}">
        <p14:creationId xmlns:p14="http://schemas.microsoft.com/office/powerpoint/2010/main" val="473979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DF69F6-9E35-38FE-6B9B-715FBEAFE293}"/>
              </a:ext>
            </a:extLst>
          </p:cNvPr>
          <p:cNvSpPr txBox="1"/>
          <p:nvPr/>
        </p:nvSpPr>
        <p:spPr>
          <a:xfrm>
            <a:off x="548640" y="467698"/>
            <a:ext cx="10546080" cy="923330"/>
          </a:xfrm>
          <a:prstGeom prst="rect">
            <a:avLst/>
          </a:prstGeom>
          <a:noFill/>
        </p:spPr>
        <p:txBody>
          <a:bodyPr wrap="square">
            <a:spAutoFit/>
          </a:bodyPr>
          <a:lstStyle/>
          <a:p>
            <a:pPr algn="l"/>
            <a:r>
              <a:rPr lang="en-US" sz="1800" b="0" i="0" u="none" strike="noStrike" baseline="0" dirty="0">
                <a:latin typeface="Times-Roman"/>
              </a:rPr>
              <a:t>The second mechanism is also progressive, but occurs as a result of the unravelling of a discontinuous rock mass. The rock material itself may be quite strong and may not fail except in flexure. The mechanism is controlled by the regular discontinuities in the rock mass</a:t>
            </a:r>
            <a:endParaRPr lang="en-US" dirty="0"/>
          </a:p>
        </p:txBody>
      </p:sp>
      <p:sp>
        <p:nvSpPr>
          <p:cNvPr id="7" name="TextBox 6">
            <a:extLst>
              <a:ext uri="{FF2B5EF4-FFF2-40B4-BE49-F238E27FC236}">
                <a16:creationId xmlns:a16="http://schemas.microsoft.com/office/drawing/2014/main" id="{4C3113AA-F74D-54FC-C45F-8E98FAB8CEF9}"/>
              </a:ext>
            </a:extLst>
          </p:cNvPr>
          <p:cNvSpPr txBox="1"/>
          <p:nvPr/>
        </p:nvSpPr>
        <p:spPr>
          <a:xfrm>
            <a:off x="548640" y="1725920"/>
            <a:ext cx="10383520" cy="1477328"/>
          </a:xfrm>
          <a:prstGeom prst="rect">
            <a:avLst/>
          </a:prstGeom>
          <a:noFill/>
        </p:spPr>
        <p:txBody>
          <a:bodyPr wrap="square">
            <a:spAutoFit/>
          </a:bodyPr>
          <a:lstStyle/>
          <a:p>
            <a:pPr algn="l"/>
            <a:r>
              <a:rPr lang="en-US" sz="1800" b="0" i="0" u="none" strike="noStrike" baseline="0" dirty="0">
                <a:latin typeface="Times-Roman"/>
              </a:rPr>
              <a:t>The third mechanism, that of plug subsidence, differs from the other two in that it is controlled by one or more major structural features which provide low shear strength surfaces on which the plug of undercut rock may slide under the influence of gravity. In this case, the mass of rock will undergo essentially rigid-body displacement without breaking up or dilating. Thus, a vertical displacement at the stope boundary will result in a vertical displacement of similar magnitude at the surface.</a:t>
            </a:r>
            <a:endParaRPr lang="en-US" dirty="0"/>
          </a:p>
        </p:txBody>
      </p:sp>
    </p:spTree>
    <p:extLst>
      <p:ext uri="{BB962C8B-B14F-4D97-AF65-F5344CB8AC3E}">
        <p14:creationId xmlns:p14="http://schemas.microsoft.com/office/powerpoint/2010/main" val="391696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2A97A0-2762-29C0-728E-EF1D4EF03EE2}"/>
              </a:ext>
            </a:extLst>
          </p:cNvPr>
          <p:cNvSpPr txBox="1"/>
          <p:nvPr/>
        </p:nvSpPr>
        <p:spPr>
          <a:xfrm>
            <a:off x="886571" y="546462"/>
            <a:ext cx="10672638" cy="646331"/>
          </a:xfrm>
          <a:prstGeom prst="rect">
            <a:avLst/>
          </a:prstGeom>
          <a:noFill/>
        </p:spPr>
        <p:txBody>
          <a:bodyPr wrap="square">
            <a:spAutoFit/>
          </a:bodyPr>
          <a:lstStyle/>
          <a:p>
            <a:pPr algn="l"/>
            <a:r>
              <a:rPr lang="en-US" sz="1800" b="0" i="0" u="none" strike="noStrike" baseline="0" dirty="0">
                <a:latin typeface="TimesNewRomanPSMT"/>
              </a:rPr>
              <a:t>Caving is an often observed phenomenon associated with underground mining and begins with collapse of the back, roof, or hanging wall.</a:t>
            </a:r>
            <a:endParaRPr lang="en-US" dirty="0"/>
          </a:p>
        </p:txBody>
      </p:sp>
      <p:pic>
        <p:nvPicPr>
          <p:cNvPr id="6" name="Picture 5">
            <a:extLst>
              <a:ext uri="{FF2B5EF4-FFF2-40B4-BE49-F238E27FC236}">
                <a16:creationId xmlns:a16="http://schemas.microsoft.com/office/drawing/2014/main" id="{A545CAE7-F43D-A8A4-1571-91EFDC2D050C}"/>
              </a:ext>
            </a:extLst>
          </p:cNvPr>
          <p:cNvPicPr>
            <a:picLocks noChangeAspect="1"/>
          </p:cNvPicPr>
          <p:nvPr/>
        </p:nvPicPr>
        <p:blipFill>
          <a:blip r:embed="rId2"/>
          <a:stretch>
            <a:fillRect/>
          </a:stretch>
        </p:blipFill>
        <p:spPr>
          <a:xfrm>
            <a:off x="886571" y="1536200"/>
            <a:ext cx="7989072" cy="4606182"/>
          </a:xfrm>
          <a:prstGeom prst="rect">
            <a:avLst/>
          </a:prstGeom>
        </p:spPr>
      </p:pic>
      <p:pic>
        <p:nvPicPr>
          <p:cNvPr id="8" name="Picture 7">
            <a:extLst>
              <a:ext uri="{FF2B5EF4-FFF2-40B4-BE49-F238E27FC236}">
                <a16:creationId xmlns:a16="http://schemas.microsoft.com/office/drawing/2014/main" id="{A75705A3-722C-C8CA-51BC-CB5DEFC3C989}"/>
              </a:ext>
            </a:extLst>
          </p:cNvPr>
          <p:cNvPicPr>
            <a:picLocks noChangeAspect="1"/>
          </p:cNvPicPr>
          <p:nvPr/>
        </p:nvPicPr>
        <p:blipFill>
          <a:blip r:embed="rId3"/>
          <a:stretch>
            <a:fillRect/>
          </a:stretch>
        </p:blipFill>
        <p:spPr>
          <a:xfrm>
            <a:off x="8910430" y="904283"/>
            <a:ext cx="2683566" cy="2295472"/>
          </a:xfrm>
          <a:prstGeom prst="rect">
            <a:avLst/>
          </a:prstGeom>
        </p:spPr>
      </p:pic>
      <p:pic>
        <p:nvPicPr>
          <p:cNvPr id="10" name="Picture 9">
            <a:extLst>
              <a:ext uri="{FF2B5EF4-FFF2-40B4-BE49-F238E27FC236}">
                <a16:creationId xmlns:a16="http://schemas.microsoft.com/office/drawing/2014/main" id="{8246C13A-27AF-E22B-6916-9D10AEE035B8}"/>
              </a:ext>
            </a:extLst>
          </p:cNvPr>
          <p:cNvPicPr>
            <a:picLocks noChangeAspect="1"/>
          </p:cNvPicPr>
          <p:nvPr/>
        </p:nvPicPr>
        <p:blipFill>
          <a:blip r:embed="rId4"/>
          <a:stretch>
            <a:fillRect/>
          </a:stretch>
        </p:blipFill>
        <p:spPr>
          <a:xfrm>
            <a:off x="8970518" y="3257498"/>
            <a:ext cx="2902227" cy="400748"/>
          </a:xfrm>
          <a:prstGeom prst="rect">
            <a:avLst/>
          </a:prstGeom>
        </p:spPr>
      </p:pic>
      <p:pic>
        <p:nvPicPr>
          <p:cNvPr id="11" name="Picture 10">
            <a:extLst>
              <a:ext uri="{FF2B5EF4-FFF2-40B4-BE49-F238E27FC236}">
                <a16:creationId xmlns:a16="http://schemas.microsoft.com/office/drawing/2014/main" id="{2A8762A7-A4A9-7D3D-CD70-4694E41249ED}"/>
              </a:ext>
            </a:extLst>
          </p:cNvPr>
          <p:cNvPicPr>
            <a:picLocks noChangeAspect="1"/>
          </p:cNvPicPr>
          <p:nvPr/>
        </p:nvPicPr>
        <p:blipFill>
          <a:blip r:embed="rId5"/>
          <a:stretch>
            <a:fillRect/>
          </a:stretch>
        </p:blipFill>
        <p:spPr>
          <a:xfrm>
            <a:off x="9184963" y="3887793"/>
            <a:ext cx="2687782" cy="2254589"/>
          </a:xfrm>
          <a:prstGeom prst="rect">
            <a:avLst/>
          </a:prstGeom>
        </p:spPr>
      </p:pic>
      <p:pic>
        <p:nvPicPr>
          <p:cNvPr id="12" name="Picture 11">
            <a:extLst>
              <a:ext uri="{FF2B5EF4-FFF2-40B4-BE49-F238E27FC236}">
                <a16:creationId xmlns:a16="http://schemas.microsoft.com/office/drawing/2014/main" id="{7329E89B-73EC-639D-F321-9098B358E40F}"/>
              </a:ext>
            </a:extLst>
          </p:cNvPr>
          <p:cNvPicPr>
            <a:picLocks noChangeAspect="1"/>
          </p:cNvPicPr>
          <p:nvPr/>
        </p:nvPicPr>
        <p:blipFill>
          <a:blip r:embed="rId6"/>
          <a:stretch>
            <a:fillRect/>
          </a:stretch>
        </p:blipFill>
        <p:spPr>
          <a:xfrm>
            <a:off x="8689813" y="6371929"/>
            <a:ext cx="3463636" cy="287288"/>
          </a:xfrm>
          <a:prstGeom prst="rect">
            <a:avLst/>
          </a:prstGeom>
        </p:spPr>
      </p:pic>
    </p:spTree>
    <p:extLst>
      <p:ext uri="{BB962C8B-B14F-4D97-AF65-F5344CB8AC3E}">
        <p14:creationId xmlns:p14="http://schemas.microsoft.com/office/powerpoint/2010/main" val="2463530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E870DAD-D0B9-BE80-E2B5-D804AC163400}"/>
              </a:ext>
            </a:extLst>
          </p:cNvPr>
          <p:cNvPicPr>
            <a:picLocks noChangeAspect="1"/>
          </p:cNvPicPr>
          <p:nvPr/>
        </p:nvPicPr>
        <p:blipFill>
          <a:blip r:embed="rId2"/>
          <a:stretch>
            <a:fillRect/>
          </a:stretch>
        </p:blipFill>
        <p:spPr>
          <a:xfrm>
            <a:off x="120074" y="-7582"/>
            <a:ext cx="8872933" cy="3899652"/>
          </a:xfrm>
          <a:prstGeom prst="rect">
            <a:avLst/>
          </a:prstGeom>
        </p:spPr>
      </p:pic>
      <p:pic>
        <p:nvPicPr>
          <p:cNvPr id="11" name="Picture 10">
            <a:extLst>
              <a:ext uri="{FF2B5EF4-FFF2-40B4-BE49-F238E27FC236}">
                <a16:creationId xmlns:a16="http://schemas.microsoft.com/office/drawing/2014/main" id="{CA2CAE83-DC36-31AC-CE83-A55551D1043A}"/>
              </a:ext>
            </a:extLst>
          </p:cNvPr>
          <p:cNvPicPr>
            <a:picLocks noChangeAspect="1"/>
          </p:cNvPicPr>
          <p:nvPr/>
        </p:nvPicPr>
        <p:blipFill>
          <a:blip r:embed="rId3"/>
          <a:stretch>
            <a:fillRect/>
          </a:stretch>
        </p:blipFill>
        <p:spPr>
          <a:xfrm>
            <a:off x="628875" y="4022863"/>
            <a:ext cx="4758685" cy="2646293"/>
          </a:xfrm>
          <a:prstGeom prst="rect">
            <a:avLst/>
          </a:prstGeom>
        </p:spPr>
      </p:pic>
      <p:pic>
        <p:nvPicPr>
          <p:cNvPr id="13" name="Picture 12">
            <a:extLst>
              <a:ext uri="{FF2B5EF4-FFF2-40B4-BE49-F238E27FC236}">
                <a16:creationId xmlns:a16="http://schemas.microsoft.com/office/drawing/2014/main" id="{056DA57E-CA67-DA0D-9D5F-3554E6F0651C}"/>
              </a:ext>
            </a:extLst>
          </p:cNvPr>
          <p:cNvPicPr>
            <a:picLocks noChangeAspect="1"/>
          </p:cNvPicPr>
          <p:nvPr/>
        </p:nvPicPr>
        <p:blipFill>
          <a:blip r:embed="rId4"/>
          <a:stretch>
            <a:fillRect/>
          </a:stretch>
        </p:blipFill>
        <p:spPr>
          <a:xfrm>
            <a:off x="7067598" y="1852863"/>
            <a:ext cx="4495528" cy="4816293"/>
          </a:xfrm>
          <a:prstGeom prst="rect">
            <a:avLst/>
          </a:prstGeom>
        </p:spPr>
      </p:pic>
    </p:spTree>
    <p:extLst>
      <p:ext uri="{BB962C8B-B14F-4D97-AF65-F5344CB8AC3E}">
        <p14:creationId xmlns:p14="http://schemas.microsoft.com/office/powerpoint/2010/main" val="167165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C0C739C-DB74-9E26-7C33-77D4E7C57E39}"/>
              </a:ext>
            </a:extLst>
          </p:cNvPr>
          <p:cNvPicPr>
            <a:picLocks noChangeAspect="1"/>
          </p:cNvPicPr>
          <p:nvPr/>
        </p:nvPicPr>
        <p:blipFill>
          <a:blip r:embed="rId2"/>
          <a:stretch>
            <a:fillRect/>
          </a:stretch>
        </p:blipFill>
        <p:spPr>
          <a:xfrm>
            <a:off x="505691" y="345973"/>
            <a:ext cx="8499162" cy="1393356"/>
          </a:xfrm>
          <a:prstGeom prst="rect">
            <a:avLst/>
          </a:prstGeom>
        </p:spPr>
      </p:pic>
      <p:pic>
        <p:nvPicPr>
          <p:cNvPr id="7" name="Picture 6">
            <a:extLst>
              <a:ext uri="{FF2B5EF4-FFF2-40B4-BE49-F238E27FC236}">
                <a16:creationId xmlns:a16="http://schemas.microsoft.com/office/drawing/2014/main" id="{035183C5-4549-1EEA-0956-191A6C557164}"/>
              </a:ext>
            </a:extLst>
          </p:cNvPr>
          <p:cNvPicPr>
            <a:picLocks noChangeAspect="1"/>
          </p:cNvPicPr>
          <p:nvPr/>
        </p:nvPicPr>
        <p:blipFill>
          <a:blip r:embed="rId3"/>
          <a:stretch>
            <a:fillRect/>
          </a:stretch>
        </p:blipFill>
        <p:spPr>
          <a:xfrm>
            <a:off x="735493" y="1902229"/>
            <a:ext cx="4929809" cy="4786806"/>
          </a:xfrm>
          <a:prstGeom prst="rect">
            <a:avLst/>
          </a:prstGeom>
        </p:spPr>
      </p:pic>
    </p:spTree>
    <p:extLst>
      <p:ext uri="{BB962C8B-B14F-4D97-AF65-F5344CB8AC3E}">
        <p14:creationId xmlns:p14="http://schemas.microsoft.com/office/powerpoint/2010/main" val="963742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1530</TotalTime>
  <Words>589</Words>
  <Application>Microsoft Office PowerPoint</Application>
  <PresentationFormat>Widescreen</PresentationFormat>
  <Paragraphs>28</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Optima-Oblique</vt:lpstr>
      <vt:lpstr>Times-Bold</vt:lpstr>
      <vt:lpstr>TimesNewRomanPSMT</vt:lpstr>
      <vt:lpstr>Times-Roman</vt:lpstr>
      <vt:lpstr>Office Theme</vt:lpstr>
      <vt:lpstr>Surface Subsidence due to mining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Surface Subsidence due to mining</dc:title>
  <dc:creator>Shopon .....</dc:creator>
  <cp:lastModifiedBy>Shopon .....</cp:lastModifiedBy>
  <cp:revision>9</cp:revision>
  <dcterms:created xsi:type="dcterms:W3CDTF">2023-11-13T03:28:14Z</dcterms:created>
  <dcterms:modified xsi:type="dcterms:W3CDTF">2026-01-02T14:26:09Z</dcterms:modified>
</cp:coreProperties>
</file>