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31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A6D0648-06FF-4BA1-9865-1A9BB4EB8930}" type="datetimeFigureOut">
              <a:rPr lang="en-US" smtClean="0"/>
              <a:t>04-Nov-24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6D0648-06FF-4BA1-9865-1A9BB4EB8930}" type="datetimeFigureOut">
              <a:rPr lang="en-US" smtClean="0"/>
              <a:t>04-Nov-24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6D0648-06FF-4BA1-9865-1A9BB4EB8930}" type="datetimeFigureOut">
              <a:rPr lang="en-US" smtClean="0"/>
              <a:t>04-Nov-24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A6D0648-06FF-4BA1-9865-1A9BB4EB8930}" type="datetimeFigureOut">
              <a:rPr lang="en-US" smtClean="0"/>
              <a:t>04-Nov-24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A6D0648-06FF-4BA1-9865-1A9BB4EB8930}" type="datetimeFigureOut">
              <a:rPr lang="en-US" smtClean="0"/>
              <a:t>04-Nov-24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A6D0648-06FF-4BA1-9865-1A9BB4EB8930}" type="datetimeFigureOut">
              <a:rPr lang="en-US" smtClean="0"/>
              <a:t>04-Nov-24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A6D0648-06FF-4BA1-9865-1A9BB4EB8930}" type="datetimeFigureOut">
              <a:rPr lang="en-US" smtClean="0"/>
              <a:t>04-Nov-24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A6D0648-06FF-4BA1-9865-1A9BB4EB8930}" type="datetimeFigureOut">
              <a:rPr lang="en-US" smtClean="0"/>
              <a:t>04-Nov-24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6D0648-06FF-4BA1-9865-1A9BB4EB8930}" type="datetimeFigureOut">
              <a:rPr lang="en-US" smtClean="0"/>
              <a:t>04-Nov-24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6D0648-06FF-4BA1-9865-1A9BB4EB8930}" type="datetimeFigureOut">
              <a:rPr lang="en-US" smtClean="0"/>
              <a:t>04-Nov-24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A6D0648-06FF-4BA1-9865-1A9BB4EB8930}" type="datetimeFigureOut">
              <a:rPr lang="en-US" smtClean="0"/>
              <a:t>04-Nov-24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39584E-0ACF-40ED-834B-32B82FC4CA8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6D0648-06FF-4BA1-9865-1A9BB4EB8930}" type="datetimeFigureOut">
              <a:rPr lang="en-US" smtClean="0"/>
              <a:t>04-Nov-24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39584E-0ACF-40ED-834B-32B82FC4CA8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STRIP MINE </a:t>
            </a:r>
            <a:r>
              <a:rPr lang="en-US" dirty="0"/>
              <a:t>PLANNING AND DESIGNING</a:t>
            </a:r>
          </a:p>
        </p:txBody>
      </p:sp>
      <p:sp>
        <p:nvSpPr>
          <p:cNvPr id="5" name="Subtitle 2"/>
          <p:cNvSpPr txBox="1">
            <a:spLocks/>
          </p:cNvSpPr>
          <p:nvPr/>
        </p:nvSpPr>
        <p:spPr>
          <a:xfrm>
            <a:off x="1524000" y="4221088"/>
            <a:ext cx="6400800" cy="1752600"/>
          </a:xfrm>
          <a:prstGeom prst="rect">
            <a:avLst/>
          </a:prstGeom>
        </p:spPr>
        <p:txBody>
          <a:bodyPr vert="horz" lIns="91440" tIns="45720" rIns="91440" bIns="45720" rtlCol="0">
            <a:normAutofit fontScale="925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rPr>
              <a:t>Younus Ahmed Khan, </a:t>
            </a:r>
            <a:r>
              <a:rPr kumimoji="0" lang="en-US" sz="2000" b="0" i="1" u="none" strike="noStrike" kern="1200" cap="none" spc="0" normalizeH="0" baseline="0" noProof="0" dirty="0">
                <a:ln>
                  <a:noFill/>
                </a:ln>
                <a:solidFill>
                  <a:schemeClr val="tx1">
                    <a:tint val="75000"/>
                  </a:schemeClr>
                </a:solidFill>
                <a:effectLst/>
                <a:uLnTx/>
                <a:uFillTx/>
                <a:latin typeface="+mn-lt"/>
                <a:ea typeface="+mn-ea"/>
                <a:cs typeface="+mn-cs"/>
              </a:rPr>
              <a:t>PhD</a:t>
            </a:r>
            <a:endParaRPr kumimoji="0" lang="en-US" sz="3200" b="0" i="1"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rPr>
              <a:t>Professor, Dept. of Geology and Mining</a:t>
            </a: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3200" b="0" i="0" u="none" strike="noStrike" kern="1200" cap="none" spc="0" normalizeH="0" baseline="0" noProof="0" dirty="0">
                <a:ln>
                  <a:noFill/>
                </a:ln>
                <a:solidFill>
                  <a:schemeClr val="tx1">
                    <a:tint val="75000"/>
                  </a:schemeClr>
                </a:solidFill>
                <a:effectLst/>
                <a:uLnTx/>
                <a:uFillTx/>
                <a:latin typeface="+mn-lt"/>
                <a:ea typeface="+mn-ea"/>
                <a:cs typeface="+mn-cs"/>
              </a:rPr>
              <a:t>University of Rajshahi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2" cstate="print"/>
          <a:srcRect/>
          <a:stretch>
            <a:fillRect/>
          </a:stretch>
        </p:blipFill>
        <p:spPr bwMode="auto">
          <a:xfrm>
            <a:off x="226364" y="0"/>
            <a:ext cx="7616682" cy="65392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462162" y="332656"/>
            <a:ext cx="8124099" cy="612068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248" y="274638"/>
            <a:ext cx="6275040" cy="418058"/>
          </a:xfrm>
        </p:spPr>
        <p:txBody>
          <a:bodyPr>
            <a:normAutofit fontScale="90000"/>
          </a:bodyPr>
          <a:lstStyle/>
          <a:p>
            <a:r>
              <a:rPr lang="en-US" dirty="0"/>
              <a:t>Dragline Pit Design</a:t>
            </a:r>
          </a:p>
        </p:txBody>
      </p:sp>
      <p:sp>
        <p:nvSpPr>
          <p:cNvPr id="3" name="Content Placeholder 2"/>
          <p:cNvSpPr>
            <a:spLocks noGrp="1"/>
          </p:cNvSpPr>
          <p:nvPr>
            <p:ph idx="1"/>
          </p:nvPr>
        </p:nvSpPr>
        <p:spPr>
          <a:xfrm>
            <a:off x="457200" y="1052736"/>
            <a:ext cx="8229600" cy="5073427"/>
          </a:xfrm>
        </p:spPr>
        <p:txBody>
          <a:bodyPr>
            <a:normAutofit fontScale="70000" lnSpcReduction="20000"/>
          </a:bodyPr>
          <a:lstStyle/>
          <a:p>
            <a:r>
              <a:rPr lang="en-MY" dirty="0"/>
              <a:t>PIT LENGTH. The average length of pit (in the central United States) is approximately 5500 ft (1.67 km), and although specific data are not available for the western part of the country, lengths </a:t>
            </a:r>
            <a:r>
              <a:rPr lang="en-US" dirty="0"/>
              <a:t>are similar.</a:t>
            </a:r>
          </a:p>
          <a:p>
            <a:r>
              <a:rPr lang="en-US" dirty="0"/>
              <a:t>PIT WIDTH. Pit width in large </a:t>
            </a:r>
            <a:r>
              <a:rPr lang="en-US" dirty="0" err="1"/>
              <a:t>midwestern</a:t>
            </a:r>
            <a:r>
              <a:rPr lang="en-US" dirty="0"/>
              <a:t> mines ranges </a:t>
            </a:r>
            <a:r>
              <a:rPr lang="en-MY" dirty="0"/>
              <a:t>from 95 to 105 ft (29 to 32 m) and averages 120 ft (37 m) in western mines. In deep cover, widths range to 180 ft (55 m).</a:t>
            </a:r>
          </a:p>
          <a:p>
            <a:r>
              <a:rPr lang="en-MY" dirty="0"/>
              <a:t>PIT ORIENTATION. Selection of pit orientation and sequencing is critical to the mine plan, because it will determine equipment selection, operating costs relative to production life, coal quality relative to production life, and so forth.</a:t>
            </a:r>
          </a:p>
          <a:p>
            <a:r>
              <a:rPr lang="en-MY" dirty="0"/>
              <a:t>HAUL ROAD LAYOUT. The average strip mine haul distance in the central United States is approximately 5 miles (8 km) one way. Strip mine roads are usually spaced on 1500- to 1800-ft (450- to 540-m) </a:t>
            </a:r>
            <a:r>
              <a:rPr lang="en-MY" dirty="0" err="1"/>
              <a:t>centers</a:t>
            </a:r>
            <a:r>
              <a:rPr lang="en-MY" dirty="0"/>
              <a:t> through the spoil to facilitate one-way hauls if possible. In deeper overburden, fewer haul roads through the spoil may be used as a result of significant spoil volume losses.</a:t>
            </a:r>
          </a:p>
          <a:p>
            <a:endParaRPr lang="en-MY" dirty="0"/>
          </a:p>
          <a:p>
            <a:endParaRPr lang="en-MY" dirty="0"/>
          </a:p>
          <a:p>
            <a:endParaRPr lang="en-MY" dirty="0"/>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9288" y="274638"/>
            <a:ext cx="6491064" cy="490066"/>
          </a:xfrm>
        </p:spPr>
        <p:txBody>
          <a:bodyPr>
            <a:normAutofit fontScale="90000"/>
          </a:bodyPr>
          <a:lstStyle/>
          <a:p>
            <a:r>
              <a:rPr lang="en-US" dirty="0"/>
              <a:t>PIT DEVELOPMENT</a:t>
            </a:r>
          </a:p>
        </p:txBody>
      </p:sp>
      <p:sp>
        <p:nvSpPr>
          <p:cNvPr id="3" name="Content Placeholder 2"/>
          <p:cNvSpPr>
            <a:spLocks noGrp="1"/>
          </p:cNvSpPr>
          <p:nvPr>
            <p:ph idx="1"/>
          </p:nvPr>
        </p:nvSpPr>
        <p:spPr>
          <a:xfrm>
            <a:off x="395536" y="1124744"/>
            <a:ext cx="8229600" cy="5040560"/>
          </a:xfrm>
        </p:spPr>
        <p:txBody>
          <a:bodyPr>
            <a:normAutofit fontScale="70000" lnSpcReduction="20000"/>
          </a:bodyPr>
          <a:lstStyle/>
          <a:p>
            <a:pPr>
              <a:buNone/>
            </a:pPr>
            <a:r>
              <a:rPr lang="en-MY" dirty="0"/>
              <a:t>	CLEARING AND GRUBBING. This involves clearing the property of trees and shrubs and then removing the stumps and roots to insure a homogeneous topsoil. Grubbing is often done with rake-like grubbing attachments on agricultural tractors or </a:t>
            </a:r>
            <a:r>
              <a:rPr lang="en-US" dirty="0"/>
              <a:t>dozers.</a:t>
            </a:r>
          </a:p>
          <a:p>
            <a:pPr>
              <a:buNone/>
            </a:pPr>
            <a:endParaRPr lang="en-US" dirty="0"/>
          </a:p>
          <a:p>
            <a:pPr>
              <a:buNone/>
            </a:pPr>
            <a:r>
              <a:rPr lang="en-MY" dirty="0"/>
              <a:t>	TOPSOIL REMOVAL. Regulations dictate that the topsoil be removed and ultimately replaced upon graded spoils. Topsoil can either be stockpiled at the side of the pit area for later redistribution or hauled immediately to the graded area for redistribution. </a:t>
            </a:r>
          </a:p>
          <a:p>
            <a:pPr>
              <a:buNone/>
            </a:pPr>
            <a:r>
              <a:rPr lang="en-MY" dirty="0"/>
              <a:t>	In the latter case, the topsoil can either be hauled around the pit or across the pit on spoil bridges.</a:t>
            </a:r>
          </a:p>
          <a:p>
            <a:pPr>
              <a:buNone/>
            </a:pPr>
            <a:r>
              <a:rPr lang="en-MY" dirty="0"/>
              <a:t>	Topsoil thicknesses are usually determined by auger drilling, and the regulations dictate that a minimum of 6 in. (150 mm) of material be removed. In cases where multiple soil horizons (i.e., A, B, and C) exist, these layers must be removed separately</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32656"/>
            <a:ext cx="8147248" cy="5793507"/>
          </a:xfrm>
        </p:spPr>
        <p:txBody>
          <a:bodyPr>
            <a:normAutofit fontScale="70000" lnSpcReduction="20000"/>
          </a:bodyPr>
          <a:lstStyle/>
          <a:p>
            <a:pPr>
              <a:buNone/>
            </a:pPr>
            <a:r>
              <a:rPr lang="en-MY" dirty="0"/>
              <a:t>	MINE DRAINAGE AND EROSION AND SEDIMENT CONTROL</a:t>
            </a:r>
          </a:p>
          <a:p>
            <a:pPr>
              <a:buNone/>
            </a:pPr>
            <a:endParaRPr lang="en-MY" dirty="0"/>
          </a:p>
          <a:p>
            <a:pPr>
              <a:buNone/>
            </a:pPr>
            <a:r>
              <a:rPr lang="en-MY" dirty="0"/>
              <a:t>	For many years, it has been good operating practice to divert surface water from active pit areas to eliminate in-pit water problems. Diversion ditch systems were utilized to deflect the water and direct it into natural drainages. Under current regulations, this practice has been expanded </a:t>
            </a:r>
            <a:r>
              <a:rPr lang="en-US" dirty="0"/>
              <a:t>to include the following:</a:t>
            </a:r>
          </a:p>
          <a:p>
            <a:r>
              <a:rPr lang="en-MY" dirty="0"/>
              <a:t>1. Surface drainage from disturbed areas must pass through </a:t>
            </a:r>
            <a:r>
              <a:rPr lang="en-US" dirty="0"/>
              <a:t>a sediment pond.</a:t>
            </a:r>
          </a:p>
          <a:p>
            <a:r>
              <a:rPr lang="en-MY" dirty="0"/>
              <a:t>2. Effluent from the ponds must meet limitations of pH, </a:t>
            </a:r>
            <a:r>
              <a:rPr lang="en-US" dirty="0"/>
              <a:t>iron, manganese, total suspended solids, etc.</a:t>
            </a:r>
          </a:p>
          <a:p>
            <a:r>
              <a:rPr lang="en-MY" dirty="0"/>
              <a:t>3. Sedimentation ponds must be constructed to standards on capacity, detention time, dewatering, location, slopes, etc.; these standards, particularly the capacity standards, have been </a:t>
            </a:r>
            <a:r>
              <a:rPr lang="en-US" dirty="0"/>
              <a:t>contested by industry.</a:t>
            </a:r>
          </a:p>
          <a:p>
            <a:r>
              <a:rPr lang="en-MY" dirty="0"/>
              <a:t>4. Discharge compliance must meet 10-year, 24-hour precipitation </a:t>
            </a:r>
            <a:r>
              <a:rPr lang="en-US" dirty="0"/>
              <a:t>events.</a:t>
            </a:r>
          </a:p>
          <a:p>
            <a:r>
              <a:rPr lang="en-MY" dirty="0"/>
              <a:t>5. Treatment is required, if necessary to meet effluent standards.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476672"/>
            <a:ext cx="8291264" cy="5976663"/>
          </a:xfrm>
        </p:spPr>
        <p:txBody>
          <a:bodyPr>
            <a:normAutofit fontScale="77500" lnSpcReduction="20000"/>
          </a:bodyPr>
          <a:lstStyle/>
          <a:p>
            <a:pPr>
              <a:buNone/>
            </a:pPr>
            <a:r>
              <a:rPr lang="en-MY" dirty="0"/>
              <a:t>	REGRADING. </a:t>
            </a:r>
            <a:r>
              <a:rPr lang="en-MY" dirty="0" err="1"/>
              <a:t>Regrading</a:t>
            </a:r>
            <a:r>
              <a:rPr lang="en-MY" dirty="0"/>
              <a:t> or striking-off the spoil is usually accomplished with large-horsepower dozers, and final grading is done with large graders. Regulations provide a number of </a:t>
            </a:r>
            <a:r>
              <a:rPr lang="en-US" dirty="0"/>
              <a:t>general guidelines including:</a:t>
            </a:r>
          </a:p>
          <a:p>
            <a:pPr>
              <a:buNone/>
            </a:pPr>
            <a:r>
              <a:rPr lang="en-US" dirty="0"/>
              <a:t>	1. Restoration to approximate original contour.</a:t>
            </a:r>
          </a:p>
          <a:p>
            <a:pPr>
              <a:buNone/>
            </a:pPr>
            <a:r>
              <a:rPr lang="en-US" dirty="0"/>
              <a:t>	2. Elimination of </a:t>
            </a:r>
            <a:r>
              <a:rPr lang="en-US" dirty="0" err="1"/>
              <a:t>highwalls</a:t>
            </a:r>
            <a:r>
              <a:rPr lang="en-US" dirty="0"/>
              <a:t>.</a:t>
            </a:r>
          </a:p>
          <a:p>
            <a:pPr>
              <a:buNone/>
            </a:pPr>
            <a:r>
              <a:rPr lang="en-MY" dirty="0"/>
              <a:t>	3. Restoration of natural drainages to the extent possible.</a:t>
            </a:r>
          </a:p>
          <a:p>
            <a:pPr>
              <a:buNone/>
            </a:pPr>
            <a:r>
              <a:rPr lang="en-MY" dirty="0"/>
              <a:t>	4. Construction of final slopes not exceeding original slopes.</a:t>
            </a:r>
          </a:p>
          <a:p>
            <a:pPr>
              <a:buNone/>
            </a:pPr>
            <a:r>
              <a:rPr lang="en-MY" dirty="0"/>
              <a:t>	5. Productivity equal or greater than </a:t>
            </a:r>
            <a:r>
              <a:rPr lang="en-MY" dirty="0" err="1"/>
              <a:t>premining</a:t>
            </a:r>
            <a:r>
              <a:rPr lang="en-MY" dirty="0"/>
              <a:t> productivity.</a:t>
            </a:r>
          </a:p>
          <a:p>
            <a:endParaRPr lang="en-MY" dirty="0"/>
          </a:p>
          <a:p>
            <a:pPr>
              <a:buNone/>
            </a:pPr>
            <a:r>
              <a:rPr lang="en-MY" dirty="0"/>
              <a:t>	In addition, the </a:t>
            </a:r>
            <a:r>
              <a:rPr lang="en-MY" dirty="0" err="1"/>
              <a:t>regrading</a:t>
            </a:r>
            <a:r>
              <a:rPr lang="en-MY" dirty="0"/>
              <a:t> must be done within 180 days or with </a:t>
            </a:r>
            <a:r>
              <a:rPr lang="en-MY" dirty="0" err="1"/>
              <a:t>regrading</a:t>
            </a:r>
            <a:r>
              <a:rPr lang="en-MY" dirty="0"/>
              <a:t> kept within four spoil ridges of the active pit</a:t>
            </a:r>
          </a:p>
          <a:p>
            <a:pPr>
              <a:buNone/>
            </a:pPr>
            <a:endParaRPr lang="en-US" dirty="0"/>
          </a:p>
          <a:p>
            <a:pPr>
              <a:buNone/>
            </a:pPr>
            <a:r>
              <a:rPr lang="en-US" dirty="0"/>
              <a:t>	TOPSOIL REPLACEMENT OR REDISTRIBUTION</a:t>
            </a:r>
          </a:p>
          <a:p>
            <a:pPr>
              <a:buNone/>
            </a:pPr>
            <a:endParaRPr lang="en-US" dirty="0"/>
          </a:p>
          <a:p>
            <a:pPr>
              <a:buNone/>
            </a:pPr>
            <a:r>
              <a:rPr lang="en-US" dirty="0"/>
              <a:t>	 REVEGETATION.</a:t>
            </a:r>
          </a:p>
          <a:p>
            <a:pPr>
              <a:buNone/>
            </a:pPr>
            <a:endParaRPr lang="en-US" dirty="0"/>
          </a:p>
          <a:p>
            <a:pPr>
              <a:buNone/>
            </a:pPr>
            <a:endParaRPr lang="en-MY"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208" y="706686"/>
            <a:ext cx="7283152" cy="706090"/>
          </a:xfrm>
        </p:spPr>
        <p:txBody>
          <a:bodyPr>
            <a:normAutofit fontScale="90000"/>
          </a:bodyPr>
          <a:lstStyle/>
          <a:p>
            <a:r>
              <a:rPr lang="en-US" b="1" dirty="0"/>
              <a:t>3. CAST BLASTING OF DEEP OVERBURDEN</a:t>
            </a:r>
            <a:br>
              <a:rPr lang="en-US" b="1" dirty="0"/>
            </a:b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 PLANNING PROCEDURE AND RESERVE ESTIMATION</a:t>
            </a:r>
          </a:p>
        </p:txBody>
      </p:sp>
      <p:sp>
        <p:nvSpPr>
          <p:cNvPr id="3" name="Content Placeholder 2"/>
          <p:cNvSpPr>
            <a:spLocks noGrp="1"/>
          </p:cNvSpPr>
          <p:nvPr>
            <p:ph idx="1"/>
          </p:nvPr>
        </p:nvSpPr>
        <p:spPr/>
        <p:txBody>
          <a:bodyPr>
            <a:normAutofit fontScale="85000" lnSpcReduction="20000"/>
          </a:bodyPr>
          <a:lstStyle/>
          <a:p>
            <a:r>
              <a:rPr lang="en-MY" dirty="0"/>
              <a:t>Planning a surface mine using the strip (open cast) mining method requires consideration of many variables with complex </a:t>
            </a:r>
            <a:r>
              <a:rPr lang="en-US" dirty="0"/>
              <a:t>interrelationships</a:t>
            </a:r>
          </a:p>
          <a:p>
            <a:r>
              <a:rPr lang="en-MY" dirty="0"/>
              <a:t>Following a collection of general deposit and project-related information, a development and extraction plan is conceived. Project economics is determined, and an economic analysis is performed to determine project </a:t>
            </a:r>
            <a:r>
              <a:rPr lang="en-US" dirty="0"/>
              <a:t>viability.</a:t>
            </a:r>
          </a:p>
          <a:p>
            <a:r>
              <a:rPr lang="en-MY" dirty="0"/>
              <a:t>The planning and development process can take up to 10 years and require millions of dollars of expenditure exclusive of that for actual mine preparation and equipment purchase.</a:t>
            </a:r>
          </a:p>
          <a:p>
            <a:endParaRPr lang="en-US" dirty="0"/>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Reserve Estimation and Stripping Ratio</a:t>
            </a:r>
          </a:p>
        </p:txBody>
      </p:sp>
      <p:sp>
        <p:nvSpPr>
          <p:cNvPr id="3" name="Content Placeholder 2"/>
          <p:cNvSpPr>
            <a:spLocks noGrp="1"/>
          </p:cNvSpPr>
          <p:nvPr>
            <p:ph idx="1"/>
          </p:nvPr>
        </p:nvSpPr>
        <p:spPr/>
        <p:txBody>
          <a:bodyPr>
            <a:normAutofit fontScale="92500" lnSpcReduction="10000"/>
          </a:bodyPr>
          <a:lstStyle/>
          <a:p>
            <a:r>
              <a:rPr lang="en-MY" dirty="0"/>
              <a:t>SAMPLING METHODS. In most cases, a combination of rotary and diamond core drilling methods is used to obtain sample data from the deposit. Rotary drilling is used to determine overburden depth and coal thickness. A rotary rig is used to drill through the coal seam(s). Then a geophysical probe is lowered into the hole and a log of the hole is produced. Combinations of parameters such as gamma logs and density logs are used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7"/>
            <a:ext cx="8229600" cy="6336703"/>
          </a:xfrm>
        </p:spPr>
        <p:txBody>
          <a:bodyPr>
            <a:normAutofit fontScale="70000" lnSpcReduction="20000"/>
          </a:bodyPr>
          <a:lstStyle/>
          <a:p>
            <a:r>
              <a:rPr lang="en-US" dirty="0"/>
              <a:t>Calculation Methods</a:t>
            </a:r>
          </a:p>
          <a:p>
            <a:r>
              <a:rPr lang="en-MY" i="1" dirty="0"/>
              <a:t>Tons/Acre Method—The </a:t>
            </a:r>
            <a:r>
              <a:rPr lang="en-MY" b="1" i="1" dirty="0"/>
              <a:t>tons-per-acre approach</a:t>
            </a:r>
            <a:r>
              <a:rPr lang="en-MY" i="1" dirty="0"/>
              <a:t> is commonly </a:t>
            </a:r>
            <a:r>
              <a:rPr lang="en-MY" dirty="0"/>
              <a:t>employed where there is little seam variability or where a rapid approximation of reserves, overburden, and stripping </a:t>
            </a:r>
            <a:r>
              <a:rPr lang="en-US" dirty="0"/>
              <a:t>ratio is required.</a:t>
            </a:r>
          </a:p>
          <a:p>
            <a:r>
              <a:rPr lang="en-US" dirty="0"/>
              <a:t>The method involves </a:t>
            </a:r>
            <a:r>
              <a:rPr lang="en-MY" dirty="0"/>
              <a:t>calculating the tons of coal/acre-ft (tonnes/hectare-meter) and then multiplying this figure by the average thickness of the coal to determine the tons/acre (tonnes/hectare) of coal. The area of reserves in acres is then multiplied by the tons/acre (tonnes/hectare) of coal to arrive at the reserve. Two reserve figures are generally presented: (1) the in-place reserve and (2) the recoverable reserve, which includes allowances for mining and for preparation </a:t>
            </a:r>
            <a:r>
              <a:rPr lang="en-US" dirty="0"/>
              <a:t>plant recoveries.</a:t>
            </a:r>
          </a:p>
          <a:p>
            <a:endParaRPr lang="en-MY" dirty="0"/>
          </a:p>
          <a:p>
            <a:r>
              <a:rPr lang="en-MY" dirty="0"/>
              <a:t>Similarly, </a:t>
            </a:r>
            <a:r>
              <a:rPr lang="en-MY" b="1" dirty="0"/>
              <a:t>overburden/acre</a:t>
            </a:r>
            <a:r>
              <a:rPr lang="en-MY" dirty="0"/>
              <a:t> is calculated using the average overburden height, and the reserve area is multiplied by this figure to arrive at total overburden.</a:t>
            </a:r>
          </a:p>
          <a:p>
            <a:r>
              <a:rPr lang="en-MY" dirty="0"/>
              <a:t>The </a:t>
            </a:r>
            <a:r>
              <a:rPr lang="en-MY" b="1" dirty="0"/>
              <a:t>average stripping ratio</a:t>
            </a:r>
            <a:r>
              <a:rPr lang="en-MY" dirty="0"/>
              <a:t> (i.e., bank cubic yards of overburden/ton of coal, or cubic meters/tonne) is calculated by dividing total volume of overburden by total weight of coal, usually </a:t>
            </a:r>
            <a:r>
              <a:rPr lang="en-US" dirty="0"/>
              <a:t>on a recoverable basis.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fontScale="85000" lnSpcReduction="10000"/>
          </a:bodyPr>
          <a:lstStyle/>
          <a:p>
            <a:pPr>
              <a:buNone/>
            </a:pPr>
            <a:r>
              <a:rPr lang="en-MY" b="1" i="1" dirty="0" err="1"/>
              <a:t>Iso</a:t>
            </a:r>
            <a:r>
              <a:rPr lang="en-MY" b="1" i="1" dirty="0"/>
              <a:t>-Line Method</a:t>
            </a:r>
            <a:r>
              <a:rPr lang="en-MY" i="1" dirty="0"/>
              <a:t>—The </a:t>
            </a:r>
            <a:r>
              <a:rPr lang="en-MY" i="1" dirty="0" err="1"/>
              <a:t>iso</a:t>
            </a:r>
            <a:r>
              <a:rPr lang="en-MY" i="1" dirty="0"/>
              <a:t>-line method involves construction </a:t>
            </a:r>
            <a:r>
              <a:rPr lang="en-MY" dirty="0"/>
              <a:t>of lines of equal values for overburden thickness and coal thickness in an effort to present a model of these parameters representing </a:t>
            </a:r>
            <a:r>
              <a:rPr lang="en-US" dirty="0"/>
              <a:t>the deposit.</a:t>
            </a:r>
          </a:p>
          <a:p>
            <a:pPr>
              <a:buNone/>
            </a:pPr>
            <a:r>
              <a:rPr lang="en-MY" dirty="0"/>
              <a:t>	The </a:t>
            </a:r>
            <a:r>
              <a:rPr lang="en-MY" dirty="0" err="1"/>
              <a:t>iso</a:t>
            </a:r>
            <a:r>
              <a:rPr lang="en-MY" dirty="0"/>
              <a:t>-overburden map is generated from the surface topography map and a topographic map of the top of the coal seam.</a:t>
            </a:r>
          </a:p>
          <a:p>
            <a:endParaRPr lang="en-MY" i="1" dirty="0"/>
          </a:p>
          <a:p>
            <a:r>
              <a:rPr lang="en-MY" i="1" dirty="0"/>
              <a:t>Computer Models—Many operators utilize computer software </a:t>
            </a:r>
            <a:r>
              <a:rPr lang="en-MY" dirty="0"/>
              <a:t>to perform the previously described reserve calculations and to generate the associated graphics utilizing flat-bed plotters. A typical software system will have the following capabilities:</a:t>
            </a:r>
          </a:p>
          <a:p>
            <a:pPr>
              <a:buNone/>
            </a:pPr>
            <a:endParaRPr lang="en-MY" dirty="0"/>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76672"/>
            <a:ext cx="8229600" cy="6120680"/>
          </a:xfrm>
        </p:spPr>
        <p:txBody>
          <a:bodyPr>
            <a:normAutofit fontScale="55000" lnSpcReduction="20000"/>
          </a:bodyPr>
          <a:lstStyle/>
          <a:p>
            <a:pPr>
              <a:buNone/>
            </a:pPr>
            <a:endParaRPr lang="en-MY" dirty="0"/>
          </a:p>
          <a:p>
            <a:pPr>
              <a:buNone/>
            </a:pPr>
            <a:r>
              <a:rPr lang="en-MY" dirty="0"/>
              <a:t>1. </a:t>
            </a:r>
            <a:r>
              <a:rPr lang="en-MY" dirty="0" err="1"/>
              <a:t>Drillhole</a:t>
            </a:r>
            <a:r>
              <a:rPr lang="en-MY" dirty="0"/>
              <a:t> data loading and editing with data including </a:t>
            </a:r>
            <a:r>
              <a:rPr lang="en-MY" dirty="0" err="1"/>
              <a:t>drillhole</a:t>
            </a:r>
            <a:r>
              <a:rPr lang="en-MY" dirty="0"/>
              <a:t> identification, location, </a:t>
            </a:r>
            <a:r>
              <a:rPr lang="en-MY" dirty="0" err="1"/>
              <a:t>lithology</a:t>
            </a:r>
            <a:r>
              <a:rPr lang="en-MY" dirty="0"/>
              <a:t> on a from-to basis, </a:t>
            </a:r>
            <a:r>
              <a:rPr lang="en-US" dirty="0"/>
              <a:t>rock type, seam codes, coal seam analysis, etc.</a:t>
            </a:r>
          </a:p>
          <a:p>
            <a:pPr>
              <a:buNone/>
            </a:pPr>
            <a:r>
              <a:rPr lang="en-MY" dirty="0"/>
              <a:t>2. </a:t>
            </a:r>
            <a:r>
              <a:rPr lang="en-MY" dirty="0" err="1"/>
              <a:t>Drillhole</a:t>
            </a:r>
            <a:r>
              <a:rPr lang="en-MY" dirty="0"/>
              <a:t> data listing and abstracts.</a:t>
            </a:r>
          </a:p>
          <a:p>
            <a:pPr>
              <a:buNone/>
            </a:pPr>
            <a:r>
              <a:rPr lang="en-MY" dirty="0"/>
              <a:t>3. </a:t>
            </a:r>
            <a:r>
              <a:rPr lang="en-MY" dirty="0" err="1"/>
              <a:t>Drillhole</a:t>
            </a:r>
            <a:r>
              <a:rPr lang="en-MY" dirty="0"/>
              <a:t> data quality summaries by seam, list, and area with averages for specified parameters.</a:t>
            </a:r>
          </a:p>
          <a:p>
            <a:pPr>
              <a:buNone/>
            </a:pPr>
            <a:r>
              <a:rPr lang="en-MY" dirty="0"/>
              <a:t>4. Polygonal reserves with reserves by hole and seam with maps generated showing polygonal shapes.</a:t>
            </a:r>
          </a:p>
          <a:p>
            <a:pPr>
              <a:buNone/>
            </a:pPr>
            <a:r>
              <a:rPr lang="en-MY" dirty="0"/>
              <a:t>5. Topography loading by </a:t>
            </a:r>
            <a:r>
              <a:rPr lang="en-MY" dirty="0" err="1"/>
              <a:t>drillhole</a:t>
            </a:r>
            <a:r>
              <a:rPr lang="en-MY" dirty="0"/>
              <a:t> or by digitizing contour </a:t>
            </a:r>
            <a:r>
              <a:rPr lang="en-US" dirty="0"/>
              <a:t>maps.</a:t>
            </a:r>
          </a:p>
          <a:p>
            <a:pPr>
              <a:buNone/>
            </a:pPr>
            <a:r>
              <a:rPr lang="en-MY" dirty="0"/>
              <a:t>6. Vertical cross sections, to scale, showing overburden, coal, and other input data.</a:t>
            </a:r>
          </a:p>
          <a:p>
            <a:pPr>
              <a:buNone/>
            </a:pPr>
            <a:r>
              <a:rPr lang="en-MY" dirty="0"/>
              <a:t>7. Plan maps showing </a:t>
            </a:r>
            <a:r>
              <a:rPr lang="en-MY" dirty="0" err="1"/>
              <a:t>drillhole</a:t>
            </a:r>
            <a:r>
              <a:rPr lang="en-MY" dirty="0"/>
              <a:t> locations, crop lines, property </a:t>
            </a:r>
            <a:r>
              <a:rPr lang="en-US" dirty="0"/>
              <a:t>lines, etc.</a:t>
            </a:r>
          </a:p>
          <a:p>
            <a:pPr>
              <a:buNone/>
            </a:pPr>
            <a:r>
              <a:rPr lang="en-MY" dirty="0"/>
              <a:t>8. Interpolation of data to produce a gridded model of overburden thickness, coal thickness, top and bottom coal elevations, </a:t>
            </a:r>
            <a:r>
              <a:rPr lang="en-US" dirty="0"/>
              <a:t>etc.</a:t>
            </a:r>
          </a:p>
          <a:p>
            <a:pPr>
              <a:buNone/>
            </a:pPr>
            <a:r>
              <a:rPr lang="en-MY" dirty="0"/>
              <a:t>9. Seam reserves based on gridded data for any area or series of areas with ability to limit reserves based on numerous parameters or combinations of parameters (e.g., minimum coal thickness, maximum overburden thickness, maximum percent</a:t>
            </a:r>
          </a:p>
          <a:p>
            <a:pPr>
              <a:buNone/>
            </a:pPr>
            <a:r>
              <a:rPr lang="en-US" dirty="0"/>
              <a:t>	sulfur, etc.)</a:t>
            </a:r>
          </a:p>
          <a:p>
            <a:pPr>
              <a:buNone/>
            </a:pPr>
            <a:r>
              <a:rPr lang="en-MY" dirty="0"/>
              <a:t>10. Mining cut data generated on a cut-by-cut basis to allow simulation of alternative mine plans and comparison of coal and </a:t>
            </a:r>
            <a:r>
              <a:rPr lang="en-US" dirty="0"/>
              <a:t>overburden amounts, coal quality, etc. </a:t>
            </a:r>
          </a:p>
          <a:p>
            <a:pPr>
              <a:buNone/>
            </a:pPr>
            <a:endParaRPr lang="en-MY" dirty="0"/>
          </a:p>
          <a:p>
            <a:pPr>
              <a:buNone/>
            </a:pPr>
            <a:r>
              <a:rPr lang="en-MY" dirty="0"/>
              <a:t>Such software is available from numerous companies.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a:bodyPr>
          <a:lstStyle/>
          <a:p>
            <a:r>
              <a:rPr lang="en-MY" b="1" i="1" dirty="0"/>
              <a:t>Economic Stripping Ratio</a:t>
            </a:r>
            <a:r>
              <a:rPr lang="en-MY" i="1" dirty="0"/>
              <a:t>—</a:t>
            </a:r>
            <a:r>
              <a:rPr lang="en-MY" dirty="0"/>
              <a:t>The economics of stripping increasing amounts of overburden is a factor controllable by mine management. The basic premise involves setting a minimum acceptable profit/ton of coal recovered and then adjusting the amount of stripping to satisfy that profit constraint. Such an approach results in a maximum allowable stripping ratio and places a boundary on the area that can be mined economically.</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32656"/>
            <a:ext cx="8229600" cy="5793507"/>
          </a:xfrm>
        </p:spPr>
        <p:txBody>
          <a:bodyPr>
            <a:normAutofit fontScale="85000" lnSpcReduction="10000"/>
          </a:bodyPr>
          <a:lstStyle/>
          <a:p>
            <a:r>
              <a:rPr lang="en-MY" i="1" dirty="0"/>
              <a:t>Mining and Barrier Losses—Mining losses are those associated </a:t>
            </a:r>
            <a:r>
              <a:rPr lang="en-MY" dirty="0"/>
              <a:t>with the extraction process. These losses include the following:</a:t>
            </a:r>
          </a:p>
          <a:p>
            <a:r>
              <a:rPr lang="en-MY" dirty="0"/>
              <a:t>1. Top of coal: losses at upper coal contact with overburden as a result of cleaning coal after stripping.</a:t>
            </a:r>
          </a:p>
          <a:p>
            <a:r>
              <a:rPr lang="en-MY" dirty="0"/>
              <a:t>2. Bottom of coal: losses at lower coal contact with bottom as a result of loader losses; both top and bottom losses, as a percentage, are a function of seam thickness.</a:t>
            </a:r>
          </a:p>
          <a:p>
            <a:r>
              <a:rPr lang="en-MY" dirty="0"/>
              <a:t>3. Rib: losses at side of seam adjacent to spoil as a result of spoil piled on coal rib during stripping or slides of spoil on coal; </a:t>
            </a:r>
            <a:r>
              <a:rPr lang="en-US" dirty="0"/>
              <a:t>function of pit width.</a:t>
            </a:r>
          </a:p>
          <a:p>
            <a:r>
              <a:rPr lang="en-MY" dirty="0"/>
              <a:t>4. Other: includes fly rock (blasting) and transportation </a:t>
            </a:r>
            <a:r>
              <a:rPr lang="en-US" dirty="0"/>
              <a:t>losses (dust and spillage).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68760"/>
            <a:ext cx="8229600" cy="5112568"/>
          </a:xfrm>
        </p:spPr>
        <p:txBody>
          <a:bodyPr>
            <a:normAutofit fontScale="55000" lnSpcReduction="20000"/>
          </a:bodyPr>
          <a:lstStyle/>
          <a:p>
            <a:pPr>
              <a:buNone/>
            </a:pPr>
            <a:r>
              <a:rPr lang="en-US" b="1" dirty="0"/>
              <a:t>	Alternative Stripping Methods</a:t>
            </a:r>
          </a:p>
          <a:p>
            <a:pPr>
              <a:buNone/>
            </a:pPr>
            <a:r>
              <a:rPr lang="en-MY" dirty="0"/>
              <a:t>	Three alternative stripping procedures are described.</a:t>
            </a:r>
          </a:p>
          <a:p>
            <a:pPr>
              <a:buNone/>
            </a:pPr>
            <a:r>
              <a:rPr lang="en-MY" dirty="0"/>
              <a:t>	</a:t>
            </a:r>
          </a:p>
          <a:p>
            <a:pPr>
              <a:buNone/>
            </a:pPr>
            <a:r>
              <a:rPr lang="en-MY" dirty="0"/>
              <a:t>	AREA/DRAGLINE METHOD. The area/dragline method involves opening an initial box cut, removing the coal exposed in the box cut, and then placing the overburden from the next longitudinal cut into the mined-out, box-cut area.</a:t>
            </a:r>
          </a:p>
          <a:p>
            <a:pPr>
              <a:buNone/>
            </a:pPr>
            <a:r>
              <a:rPr lang="en-MY" dirty="0"/>
              <a:t>	The procedure is then repeated on a cut-by-cut basis. The method is generally employed in flat to moderately dipping coal seams with relatively constant overburden depths.</a:t>
            </a:r>
          </a:p>
          <a:p>
            <a:pPr>
              <a:buNone/>
            </a:pPr>
            <a:endParaRPr lang="en-MY" dirty="0"/>
          </a:p>
          <a:p>
            <a:pPr>
              <a:buNone/>
            </a:pPr>
            <a:r>
              <a:rPr lang="en-MY" dirty="0"/>
              <a:t>	MODIFIED OPEN PIT/SHOVEL-TRUCK METHOD. Modified open pit or terrace mining is generally used in thick-seam properties with low stripping ratios. In these applications, seams are generally flat-lying, gently dipping, or rolling.</a:t>
            </a:r>
          </a:p>
          <a:p>
            <a:pPr>
              <a:buNone/>
            </a:pPr>
            <a:endParaRPr lang="en-MY" dirty="0"/>
          </a:p>
          <a:p>
            <a:pPr>
              <a:buNone/>
            </a:pPr>
            <a:r>
              <a:rPr lang="en-MY" dirty="0"/>
              <a:t>	BLOCK AREA/DOZER-SCRAPER METHOD. The block area method, which utilized construction-type equipment, was first conceived in the mid- 1970s as an alternative to the area/dragline </a:t>
            </a:r>
            <a:r>
              <a:rPr lang="en-US" dirty="0"/>
              <a:t>method. </a:t>
            </a:r>
            <a:r>
              <a:rPr lang="en-MY" dirty="0"/>
              <a:t>This method takes advantage of the dozer’s ability to move material over short distances at low costs and the scraper’s ability to elevate material over steep grades for short distances at reasonable </a:t>
            </a:r>
            <a:r>
              <a:rPr lang="en-US" dirty="0"/>
              <a:t>costs.</a:t>
            </a:r>
            <a:endParaRPr lang="en-MY" dirty="0"/>
          </a:p>
          <a:p>
            <a:pPr>
              <a:buNone/>
            </a:pPr>
            <a:endParaRPr lang="en-MY" dirty="0"/>
          </a:p>
          <a:p>
            <a:endParaRPr lang="en-US" dirty="0"/>
          </a:p>
        </p:txBody>
      </p:sp>
      <p:sp>
        <p:nvSpPr>
          <p:cNvPr id="4" name="Title 1"/>
          <p:cNvSpPr>
            <a:spLocks noGrp="1"/>
          </p:cNvSpPr>
          <p:nvPr>
            <p:ph type="title"/>
          </p:nvPr>
        </p:nvSpPr>
        <p:spPr>
          <a:xfrm>
            <a:off x="457200" y="274638"/>
            <a:ext cx="8075240" cy="778098"/>
          </a:xfrm>
        </p:spPr>
        <p:txBody>
          <a:bodyPr>
            <a:normAutofit fontScale="90000"/>
          </a:bodyPr>
          <a:lstStyle/>
          <a:p>
            <a:r>
              <a:rPr lang="en-US" dirty="0"/>
              <a:t>2. STRIPPING AND PIT DEVELOPMENT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1793</Words>
  <Application>Microsoft Office PowerPoint</Application>
  <PresentationFormat>On-screen Show (4:3)</PresentationFormat>
  <Paragraphs>87</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STRIP MINE PLANNING AND DESIGNING</vt:lpstr>
      <vt:lpstr>1. PLANNING PROCEDURE AND RESERVE ESTIMATION</vt:lpstr>
      <vt:lpstr>Reserve Estimation and Stripping Ratio</vt:lpstr>
      <vt:lpstr>PowerPoint Presentation</vt:lpstr>
      <vt:lpstr>PowerPoint Presentation</vt:lpstr>
      <vt:lpstr>PowerPoint Presentation</vt:lpstr>
      <vt:lpstr>PowerPoint Presentation</vt:lpstr>
      <vt:lpstr>PowerPoint Presentation</vt:lpstr>
      <vt:lpstr>2. STRIPPING AND PIT DEVELOPMENT</vt:lpstr>
      <vt:lpstr>PowerPoint Presentation</vt:lpstr>
      <vt:lpstr>PowerPoint Presentation</vt:lpstr>
      <vt:lpstr>Dragline Pit Design</vt:lpstr>
      <vt:lpstr>PIT DEVELOPMENT</vt:lpstr>
      <vt:lpstr>PowerPoint Presentation</vt:lpstr>
      <vt:lpstr>PowerPoint Presentation</vt:lpstr>
      <vt:lpstr>3. CAST BLASTING OF DEEP OVERBURDEN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STRIP MINE PLANNING AND DESIGNING</dc:title>
  <dc:creator>Reviewer</dc:creator>
  <cp:lastModifiedBy>Shopon .....</cp:lastModifiedBy>
  <cp:revision>24</cp:revision>
  <dcterms:created xsi:type="dcterms:W3CDTF">2017-04-10T01:18:41Z</dcterms:created>
  <dcterms:modified xsi:type="dcterms:W3CDTF">2024-11-04T03:53:48Z</dcterms:modified>
</cp:coreProperties>
</file>