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62" r:id="rId2"/>
    <p:sldId id="256" r:id="rId3"/>
    <p:sldId id="257" r:id="rId4"/>
    <p:sldId id="258" r:id="rId5"/>
    <p:sldId id="259" r:id="rId6"/>
    <p:sldId id="261" r:id="rId7"/>
    <p:sldId id="260"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16-Sep-25</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16-Sep-25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16-Sep-25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16-Sep-25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16-Sep-25</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16-Sep-25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16-Sep-25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16-Sep-25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16-Sep-25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16-Sep-25</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16-Sep-25</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16-Sep-25</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1708" y="2091263"/>
            <a:ext cx="9068586" cy="1086046"/>
          </a:xfrm>
        </p:spPr>
        <p:txBody>
          <a:bodyPr/>
          <a:lstStyle/>
          <a:p>
            <a:r>
              <a:rPr lang="en-US" sz="4000" dirty="0" smtClean="0">
                <a:latin typeface="Stencil" panose="040409050D0802020404" pitchFamily="82" charset="0"/>
              </a:rPr>
              <a:t>Advanced physiology of exercise and metabolism</a:t>
            </a:r>
            <a:endParaRPr lang="en-US" sz="4000" dirty="0">
              <a:latin typeface="Stencil" panose="040409050D0802020404" pitchFamily="82" charset="0"/>
            </a:endParaRPr>
          </a:p>
        </p:txBody>
      </p:sp>
      <p:sp>
        <p:nvSpPr>
          <p:cNvPr id="3" name="Subtitle 2"/>
          <p:cNvSpPr>
            <a:spLocks noGrp="1"/>
          </p:cNvSpPr>
          <p:nvPr>
            <p:ph type="subTitle" idx="1"/>
          </p:nvPr>
        </p:nvSpPr>
        <p:spPr>
          <a:xfrm>
            <a:off x="1562100" y="3482108"/>
            <a:ext cx="9070848" cy="1657155"/>
          </a:xfrm>
        </p:spPr>
        <p:txBody>
          <a:bodyPr>
            <a:normAutofit/>
          </a:bodyPr>
          <a:lstStyle/>
          <a:p>
            <a:r>
              <a:rPr lang="en-US" sz="2000" dirty="0" smtClean="0">
                <a:solidFill>
                  <a:schemeClr val="tx2"/>
                </a:solidFill>
                <a:latin typeface="Stencil" panose="040409050D0802020404" pitchFamily="82" charset="0"/>
              </a:rPr>
              <a:t>Professor Dr. </a:t>
            </a:r>
            <a:r>
              <a:rPr lang="en-US" sz="2000" dirty="0" err="1" smtClean="0">
                <a:solidFill>
                  <a:schemeClr val="tx2"/>
                </a:solidFill>
                <a:latin typeface="Stencil" panose="040409050D0802020404" pitchFamily="82" charset="0"/>
              </a:rPr>
              <a:t>Md</a:t>
            </a:r>
            <a:r>
              <a:rPr lang="en-US" sz="2000" dirty="0" smtClean="0">
                <a:solidFill>
                  <a:schemeClr val="tx2"/>
                </a:solidFill>
                <a:latin typeface="Stencil" panose="040409050D0802020404" pitchFamily="82" charset="0"/>
              </a:rPr>
              <a:t> </a:t>
            </a:r>
            <a:r>
              <a:rPr lang="en-US" sz="2000" dirty="0" err="1" smtClean="0">
                <a:solidFill>
                  <a:schemeClr val="tx2"/>
                </a:solidFill>
                <a:latin typeface="Stencil" panose="040409050D0802020404" pitchFamily="82" charset="0"/>
              </a:rPr>
              <a:t>Rezaul</a:t>
            </a:r>
            <a:r>
              <a:rPr lang="en-US" sz="2000" dirty="0" smtClean="0">
                <a:solidFill>
                  <a:schemeClr val="tx2"/>
                </a:solidFill>
                <a:latin typeface="Stencil" panose="040409050D0802020404" pitchFamily="82" charset="0"/>
              </a:rPr>
              <a:t> Karim-2</a:t>
            </a:r>
          </a:p>
          <a:p>
            <a:r>
              <a:rPr lang="en-US" sz="2000" dirty="0" smtClean="0">
                <a:solidFill>
                  <a:schemeClr val="tx2"/>
                </a:solidFill>
                <a:latin typeface="Stencil" panose="040409050D0802020404" pitchFamily="82" charset="0"/>
              </a:rPr>
              <a:t>Department of Biochemistry and Molecular Biology</a:t>
            </a:r>
          </a:p>
          <a:p>
            <a:r>
              <a:rPr lang="en-US" sz="2000" dirty="0" smtClean="0">
                <a:solidFill>
                  <a:schemeClr val="tx2"/>
                </a:solidFill>
                <a:latin typeface="Stencil" panose="040409050D0802020404" pitchFamily="82" charset="0"/>
              </a:rPr>
              <a:t>University of Rajshahi</a:t>
            </a:r>
            <a:endParaRPr lang="en-US" sz="2000" dirty="0">
              <a:solidFill>
                <a:schemeClr val="tx2"/>
              </a:solidFill>
              <a:latin typeface="Stencil" panose="040409050D0802020404" pitchFamily="82" charset="0"/>
            </a:endParaRPr>
          </a:p>
        </p:txBody>
      </p:sp>
    </p:spTree>
    <p:extLst>
      <p:ext uri="{BB962C8B-B14F-4D97-AF65-F5344CB8AC3E}">
        <p14:creationId xmlns:p14="http://schemas.microsoft.com/office/powerpoint/2010/main" val="2844448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835224"/>
          </a:xfrm>
        </p:spPr>
        <p:txBody>
          <a:bodyPr>
            <a:normAutofit/>
          </a:bodyPr>
          <a:lstStyle/>
          <a:p>
            <a:r>
              <a:rPr lang="en-US" sz="3400" dirty="0" smtClean="0">
                <a:solidFill>
                  <a:srgbClr val="7030A0"/>
                </a:solidFill>
              </a:rPr>
              <a:t>Fatigue and Staleness: Symptoms and Causes</a:t>
            </a:r>
            <a:endParaRPr lang="en-US" sz="3400" dirty="0">
              <a:solidFill>
                <a:srgbClr val="7030A0"/>
              </a:solidFill>
            </a:endParaRPr>
          </a:p>
        </p:txBody>
      </p:sp>
      <p:sp>
        <p:nvSpPr>
          <p:cNvPr id="3" name="Content Placeholder 2"/>
          <p:cNvSpPr>
            <a:spLocks noGrp="1"/>
          </p:cNvSpPr>
          <p:nvPr>
            <p:ph idx="1"/>
          </p:nvPr>
        </p:nvSpPr>
        <p:spPr>
          <a:xfrm>
            <a:off x="1066800" y="1662543"/>
            <a:ext cx="10058400" cy="4535055"/>
          </a:xfrm>
        </p:spPr>
        <p:txBody>
          <a:bodyPr>
            <a:normAutofit/>
          </a:bodyPr>
          <a:lstStyle/>
          <a:p>
            <a:r>
              <a:rPr lang="en-US" dirty="0">
                <a:solidFill>
                  <a:srgbClr val="001D35"/>
                </a:solidFill>
                <a:latin typeface="Google Sans"/>
              </a:rPr>
              <a:t>Fatigue and staleness are related but distinct concepts, particularly in the context of athletic training. Fatigue is a general feeling of tiredness or lack of energy, while staleness, also known as overtraining syndrome, is a more severe, chronic condition characterized by both physical and psychological symptoms that can significantly impact performance. </a:t>
            </a:r>
            <a:endParaRPr lang="en-US" dirty="0" smtClean="0">
              <a:solidFill>
                <a:srgbClr val="001D35"/>
              </a:solidFill>
              <a:latin typeface="Google Sans"/>
            </a:endParaRPr>
          </a:p>
          <a:p>
            <a:pPr marL="0" indent="0">
              <a:buNone/>
            </a:pPr>
            <a:r>
              <a:rPr lang="en-US" dirty="0">
                <a:solidFill>
                  <a:srgbClr val="001D35"/>
                </a:solidFill>
                <a:latin typeface="Google Sans"/>
              </a:rPr>
              <a:t>Fatigue:</a:t>
            </a:r>
          </a:p>
          <a:p>
            <a:pPr>
              <a:buFont typeface="Arial" panose="020B0604020202020204" pitchFamily="34" charset="0"/>
              <a:buChar char="•"/>
            </a:pPr>
            <a:r>
              <a:rPr lang="en-US" b="1" dirty="0">
                <a:solidFill>
                  <a:srgbClr val="001D35"/>
                </a:solidFill>
                <a:latin typeface="Google Sans"/>
              </a:rPr>
              <a:t>Definition</a:t>
            </a:r>
            <a:r>
              <a:rPr lang="en-US" b="1" dirty="0" smtClean="0">
                <a:solidFill>
                  <a:srgbClr val="001D35"/>
                </a:solidFill>
                <a:latin typeface="Google Sans"/>
              </a:rPr>
              <a:t>: </a:t>
            </a:r>
            <a:r>
              <a:rPr lang="en-US" dirty="0" smtClean="0">
                <a:solidFill>
                  <a:srgbClr val="545D7E"/>
                </a:solidFill>
                <a:latin typeface="Google Sans"/>
              </a:rPr>
              <a:t>Fatigue </a:t>
            </a:r>
            <a:r>
              <a:rPr lang="en-US" dirty="0">
                <a:solidFill>
                  <a:srgbClr val="545D7E"/>
                </a:solidFill>
                <a:latin typeface="Google Sans"/>
              </a:rPr>
              <a:t>is a common experience of tiredness or reduced energy levels. It can be a normal response to exertion, stress, or lack of sleep.</a:t>
            </a:r>
          </a:p>
          <a:p>
            <a:pPr>
              <a:buFont typeface="Arial" panose="020B0604020202020204" pitchFamily="34" charset="0"/>
              <a:buChar char="•"/>
            </a:pPr>
            <a:r>
              <a:rPr lang="en-US" b="1" dirty="0">
                <a:solidFill>
                  <a:srgbClr val="001D35"/>
                </a:solidFill>
                <a:latin typeface="Google Sans"/>
              </a:rPr>
              <a:t>Causes</a:t>
            </a:r>
            <a:r>
              <a:rPr lang="en-US" b="1" dirty="0" smtClean="0">
                <a:solidFill>
                  <a:srgbClr val="001D35"/>
                </a:solidFill>
                <a:latin typeface="Google Sans"/>
              </a:rPr>
              <a:t>: </a:t>
            </a:r>
            <a:r>
              <a:rPr lang="en-US" dirty="0" smtClean="0">
                <a:solidFill>
                  <a:srgbClr val="545D7E"/>
                </a:solidFill>
                <a:latin typeface="Google Sans"/>
              </a:rPr>
              <a:t>Fatigue </a:t>
            </a:r>
            <a:r>
              <a:rPr lang="en-US" dirty="0">
                <a:solidFill>
                  <a:srgbClr val="545D7E"/>
                </a:solidFill>
                <a:latin typeface="Google Sans"/>
              </a:rPr>
              <a:t>can stem from various factors including insufficient sleep, poor nutrition, overexertion, stress, or underlying medical conditions.</a:t>
            </a:r>
          </a:p>
          <a:p>
            <a:pPr>
              <a:buFont typeface="Arial" panose="020B0604020202020204" pitchFamily="34" charset="0"/>
              <a:buChar char="•"/>
            </a:pPr>
            <a:r>
              <a:rPr lang="en-US" b="1" dirty="0">
                <a:solidFill>
                  <a:srgbClr val="001D35"/>
                </a:solidFill>
                <a:latin typeface="Google Sans"/>
              </a:rPr>
              <a:t>Symptoms</a:t>
            </a:r>
            <a:r>
              <a:rPr lang="en-US" b="1" dirty="0" smtClean="0">
                <a:solidFill>
                  <a:srgbClr val="001D35"/>
                </a:solidFill>
                <a:latin typeface="Google Sans"/>
              </a:rPr>
              <a:t>: </a:t>
            </a:r>
            <a:r>
              <a:rPr lang="en-US" dirty="0" smtClean="0">
                <a:solidFill>
                  <a:srgbClr val="545D7E"/>
                </a:solidFill>
                <a:latin typeface="Google Sans"/>
              </a:rPr>
              <a:t>Symptoms </a:t>
            </a:r>
            <a:r>
              <a:rPr lang="en-US" dirty="0">
                <a:solidFill>
                  <a:srgbClr val="545D7E"/>
                </a:solidFill>
                <a:latin typeface="Google Sans"/>
              </a:rPr>
              <a:t>can include tiredness, decreased energy, difficulty concentrating, and reduced motivation.</a:t>
            </a:r>
          </a:p>
          <a:p>
            <a:pPr>
              <a:buFont typeface="Arial" panose="020B0604020202020204" pitchFamily="34" charset="0"/>
              <a:buChar char="•"/>
            </a:pPr>
            <a:r>
              <a:rPr lang="en-US" b="1" dirty="0">
                <a:solidFill>
                  <a:srgbClr val="001D35"/>
                </a:solidFill>
                <a:latin typeface="Google Sans"/>
              </a:rPr>
              <a:t>Resolution</a:t>
            </a:r>
            <a:r>
              <a:rPr lang="en-US" b="1" dirty="0" smtClean="0">
                <a:solidFill>
                  <a:srgbClr val="001D35"/>
                </a:solidFill>
                <a:latin typeface="Google Sans"/>
              </a:rPr>
              <a:t>: </a:t>
            </a:r>
            <a:r>
              <a:rPr lang="en-US" dirty="0" smtClean="0">
                <a:solidFill>
                  <a:srgbClr val="545D7E"/>
                </a:solidFill>
                <a:latin typeface="Google Sans"/>
              </a:rPr>
              <a:t>Fatigue </a:t>
            </a:r>
            <a:r>
              <a:rPr lang="en-US" dirty="0">
                <a:solidFill>
                  <a:srgbClr val="545D7E"/>
                </a:solidFill>
                <a:latin typeface="Google Sans"/>
              </a:rPr>
              <a:t>is usually temporary and can be resolved with adequate rest, proper nutrition, and stress management. </a:t>
            </a:r>
          </a:p>
          <a:p>
            <a:endParaRPr lang="en-US" dirty="0"/>
          </a:p>
        </p:txBody>
      </p:sp>
    </p:spTree>
    <p:extLst>
      <p:ext uri="{BB962C8B-B14F-4D97-AF65-F5344CB8AC3E}">
        <p14:creationId xmlns:p14="http://schemas.microsoft.com/office/powerpoint/2010/main" val="3684878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11685"/>
            <a:ext cx="10058400" cy="789042"/>
          </a:xfrm>
        </p:spPr>
        <p:txBody>
          <a:bodyPr/>
          <a:lstStyle/>
          <a:p>
            <a:r>
              <a:rPr lang="en-US" sz="3400" dirty="0">
                <a:solidFill>
                  <a:srgbClr val="7030A0"/>
                </a:solidFill>
              </a:rPr>
              <a:t>Fatigue and Staleness: Symptoms and Causes</a:t>
            </a:r>
            <a:endParaRPr lang="en-US" dirty="0">
              <a:solidFill>
                <a:srgbClr val="7030A0"/>
              </a:solidFill>
            </a:endParaRPr>
          </a:p>
        </p:txBody>
      </p:sp>
      <p:sp>
        <p:nvSpPr>
          <p:cNvPr id="3" name="Content Placeholder 2"/>
          <p:cNvSpPr>
            <a:spLocks noGrp="1"/>
          </p:cNvSpPr>
          <p:nvPr>
            <p:ph idx="1"/>
          </p:nvPr>
        </p:nvSpPr>
        <p:spPr>
          <a:xfrm>
            <a:off x="1066800" y="1200727"/>
            <a:ext cx="10058400" cy="5163128"/>
          </a:xfrm>
        </p:spPr>
        <p:txBody>
          <a:bodyPr>
            <a:normAutofit fontScale="92500" lnSpcReduction="20000"/>
          </a:bodyPr>
          <a:lstStyle/>
          <a:p>
            <a:pPr marL="0" indent="0">
              <a:buNone/>
            </a:pPr>
            <a:r>
              <a:rPr lang="en-US" dirty="0">
                <a:solidFill>
                  <a:srgbClr val="001D35"/>
                </a:solidFill>
                <a:latin typeface="Google Sans"/>
              </a:rPr>
              <a:t>Staleness:</a:t>
            </a:r>
          </a:p>
          <a:p>
            <a:pPr>
              <a:buFont typeface="Arial" panose="020B0604020202020204" pitchFamily="34" charset="0"/>
              <a:buChar char="•"/>
            </a:pPr>
            <a:r>
              <a:rPr lang="en-US" b="1" dirty="0">
                <a:solidFill>
                  <a:srgbClr val="001D35"/>
                </a:solidFill>
                <a:latin typeface="Google Sans"/>
              </a:rPr>
              <a:t>Definition</a:t>
            </a:r>
            <a:r>
              <a:rPr lang="en-US" b="1" dirty="0" smtClean="0">
                <a:solidFill>
                  <a:srgbClr val="001D35"/>
                </a:solidFill>
                <a:latin typeface="Google Sans"/>
              </a:rPr>
              <a:t>: </a:t>
            </a:r>
            <a:r>
              <a:rPr lang="en-US" dirty="0" smtClean="0">
                <a:solidFill>
                  <a:srgbClr val="545D7E"/>
                </a:solidFill>
                <a:latin typeface="Google Sans"/>
              </a:rPr>
              <a:t>Staleness </a:t>
            </a:r>
            <a:r>
              <a:rPr lang="en-US" dirty="0">
                <a:solidFill>
                  <a:srgbClr val="545D7E"/>
                </a:solidFill>
                <a:latin typeface="Google Sans"/>
              </a:rPr>
              <a:t>is a more serious, chronic condition that can develop from prolonged overtraining or insufficient recovery, leading to a decline in performance and well-being. </a:t>
            </a:r>
            <a:endParaRPr lang="en-US" dirty="0">
              <a:solidFill>
                <a:srgbClr val="0B57D0"/>
              </a:solidFill>
              <a:latin typeface="Google Sans"/>
            </a:endParaRPr>
          </a:p>
          <a:p>
            <a:pPr>
              <a:buFont typeface="Arial" panose="020B0604020202020204" pitchFamily="34" charset="0"/>
              <a:buChar char="•"/>
            </a:pPr>
            <a:r>
              <a:rPr lang="en-US" b="1" dirty="0">
                <a:solidFill>
                  <a:srgbClr val="001D35"/>
                </a:solidFill>
                <a:latin typeface="Google Sans"/>
              </a:rPr>
              <a:t>Causes</a:t>
            </a:r>
            <a:r>
              <a:rPr lang="en-US" b="1" dirty="0" smtClean="0">
                <a:solidFill>
                  <a:srgbClr val="001D35"/>
                </a:solidFill>
                <a:latin typeface="Google Sans"/>
              </a:rPr>
              <a:t>: </a:t>
            </a:r>
            <a:r>
              <a:rPr lang="en-US" dirty="0" smtClean="0">
                <a:solidFill>
                  <a:srgbClr val="545D7E"/>
                </a:solidFill>
                <a:latin typeface="Google Sans"/>
              </a:rPr>
              <a:t>Staleness </a:t>
            </a:r>
            <a:r>
              <a:rPr lang="en-US" dirty="0">
                <a:solidFill>
                  <a:srgbClr val="545D7E"/>
                </a:solidFill>
                <a:latin typeface="Google Sans"/>
              </a:rPr>
              <a:t>is often associated with an imbalance between training and recovery, where the body is not given enough time to repair and rebuild after intense physical or mental stress. </a:t>
            </a:r>
            <a:endParaRPr lang="en-US" dirty="0">
              <a:solidFill>
                <a:srgbClr val="0B57D0"/>
              </a:solidFill>
              <a:latin typeface="Google Sans"/>
            </a:endParaRPr>
          </a:p>
          <a:p>
            <a:pPr>
              <a:buFont typeface="Arial" panose="020B0604020202020204" pitchFamily="34" charset="0"/>
              <a:buChar char="•"/>
            </a:pPr>
            <a:r>
              <a:rPr lang="en-US" b="1" dirty="0">
                <a:solidFill>
                  <a:srgbClr val="001D35"/>
                </a:solidFill>
                <a:latin typeface="Google Sans"/>
              </a:rPr>
              <a:t>Symptoms</a:t>
            </a:r>
            <a:r>
              <a:rPr lang="en-US" b="1" dirty="0" smtClean="0">
                <a:solidFill>
                  <a:srgbClr val="001D35"/>
                </a:solidFill>
                <a:latin typeface="Google Sans"/>
              </a:rPr>
              <a:t>: </a:t>
            </a:r>
            <a:r>
              <a:rPr lang="en-US" dirty="0" smtClean="0">
                <a:solidFill>
                  <a:srgbClr val="545D7E"/>
                </a:solidFill>
                <a:latin typeface="Google Sans"/>
              </a:rPr>
              <a:t>Symptoms </a:t>
            </a:r>
            <a:r>
              <a:rPr lang="en-US" dirty="0">
                <a:solidFill>
                  <a:srgbClr val="545D7E"/>
                </a:solidFill>
                <a:latin typeface="Google Sans"/>
              </a:rPr>
              <a:t>include decreased performance, increased fatigue, muscle soreness, mood disturbances, and decreased motivation. </a:t>
            </a:r>
            <a:endParaRPr lang="en-US" dirty="0">
              <a:solidFill>
                <a:srgbClr val="0B57D0"/>
              </a:solidFill>
              <a:latin typeface="Google Sans"/>
            </a:endParaRPr>
          </a:p>
          <a:p>
            <a:pPr>
              <a:buFont typeface="Arial" panose="020B0604020202020204" pitchFamily="34" charset="0"/>
              <a:buChar char="•"/>
            </a:pPr>
            <a:r>
              <a:rPr lang="en-US" b="1" dirty="0">
                <a:solidFill>
                  <a:srgbClr val="001D35"/>
                </a:solidFill>
                <a:latin typeface="Google Sans"/>
              </a:rPr>
              <a:t>Resolution</a:t>
            </a:r>
            <a:r>
              <a:rPr lang="en-US" b="1" dirty="0" smtClean="0">
                <a:solidFill>
                  <a:srgbClr val="001D35"/>
                </a:solidFill>
                <a:latin typeface="Google Sans"/>
              </a:rPr>
              <a:t>: </a:t>
            </a:r>
            <a:r>
              <a:rPr lang="en-US" dirty="0" smtClean="0">
                <a:solidFill>
                  <a:srgbClr val="545D7E"/>
                </a:solidFill>
                <a:latin typeface="Google Sans"/>
              </a:rPr>
              <a:t>Staleness </a:t>
            </a:r>
            <a:r>
              <a:rPr lang="en-US" dirty="0">
                <a:solidFill>
                  <a:srgbClr val="545D7E"/>
                </a:solidFill>
                <a:latin typeface="Google Sans"/>
              </a:rPr>
              <a:t>requires a more proactive approach to recovery, including reduced training intensity and duration, increased rest, and potentially professional intervention. </a:t>
            </a:r>
            <a:endParaRPr lang="en-US" dirty="0">
              <a:solidFill>
                <a:srgbClr val="0B57D0"/>
              </a:solidFill>
              <a:latin typeface="Google Sans"/>
            </a:endParaRPr>
          </a:p>
          <a:p>
            <a:pPr marL="0" indent="0">
              <a:buNone/>
            </a:pPr>
            <a:r>
              <a:rPr lang="en-US" dirty="0">
                <a:solidFill>
                  <a:srgbClr val="001D35"/>
                </a:solidFill>
                <a:latin typeface="Google Sans"/>
              </a:rPr>
              <a:t>Key Differences:</a:t>
            </a:r>
          </a:p>
          <a:p>
            <a:pPr>
              <a:buFont typeface="Arial" panose="020B0604020202020204" pitchFamily="34" charset="0"/>
              <a:buChar char="•"/>
            </a:pPr>
            <a:r>
              <a:rPr lang="en-US" b="1" dirty="0">
                <a:solidFill>
                  <a:srgbClr val="001D35"/>
                </a:solidFill>
                <a:latin typeface="Google Sans"/>
              </a:rPr>
              <a:t>Severity</a:t>
            </a:r>
            <a:r>
              <a:rPr lang="en-US" b="1" dirty="0" smtClean="0">
                <a:solidFill>
                  <a:srgbClr val="001D35"/>
                </a:solidFill>
                <a:latin typeface="Google Sans"/>
              </a:rPr>
              <a:t>: </a:t>
            </a:r>
            <a:r>
              <a:rPr lang="en-US" dirty="0" smtClean="0">
                <a:solidFill>
                  <a:srgbClr val="545D7E"/>
                </a:solidFill>
                <a:latin typeface="Google Sans"/>
              </a:rPr>
              <a:t>Fatigue </a:t>
            </a:r>
            <a:r>
              <a:rPr lang="en-US" dirty="0">
                <a:solidFill>
                  <a:srgbClr val="545D7E"/>
                </a:solidFill>
                <a:latin typeface="Google Sans"/>
              </a:rPr>
              <a:t>is a temporary condition, while staleness is a more chronic and severe state. </a:t>
            </a:r>
            <a:endParaRPr lang="en-US" dirty="0">
              <a:solidFill>
                <a:srgbClr val="0B57D0"/>
              </a:solidFill>
              <a:latin typeface="Google Sans"/>
            </a:endParaRPr>
          </a:p>
          <a:p>
            <a:pPr>
              <a:buFont typeface="Arial" panose="020B0604020202020204" pitchFamily="34" charset="0"/>
              <a:buChar char="•"/>
            </a:pPr>
            <a:r>
              <a:rPr lang="en-US" b="1" dirty="0">
                <a:solidFill>
                  <a:srgbClr val="001D35"/>
                </a:solidFill>
                <a:latin typeface="Google Sans"/>
              </a:rPr>
              <a:t>Motivation</a:t>
            </a:r>
            <a:r>
              <a:rPr lang="en-US" b="1" dirty="0" smtClean="0">
                <a:solidFill>
                  <a:srgbClr val="001D35"/>
                </a:solidFill>
                <a:latin typeface="Google Sans"/>
              </a:rPr>
              <a:t>: </a:t>
            </a:r>
            <a:r>
              <a:rPr lang="en-US" dirty="0" smtClean="0">
                <a:solidFill>
                  <a:srgbClr val="545D7E"/>
                </a:solidFill>
                <a:latin typeface="Google Sans"/>
              </a:rPr>
              <a:t>Stale </a:t>
            </a:r>
            <a:r>
              <a:rPr lang="en-US" dirty="0">
                <a:solidFill>
                  <a:srgbClr val="545D7E"/>
                </a:solidFill>
                <a:latin typeface="Google Sans"/>
              </a:rPr>
              <a:t>athletes may still retain their physical energy and try to push through the fatigue, while burned-out athletes may lose motivation and desire to train. </a:t>
            </a:r>
            <a:endParaRPr lang="en-US" dirty="0">
              <a:solidFill>
                <a:srgbClr val="0B57D0"/>
              </a:solidFill>
              <a:latin typeface="Google Sans"/>
            </a:endParaRPr>
          </a:p>
          <a:p>
            <a:pPr>
              <a:buFont typeface="Arial" panose="020B0604020202020204" pitchFamily="34" charset="0"/>
              <a:buChar char="•"/>
            </a:pPr>
            <a:r>
              <a:rPr lang="en-US" b="1" dirty="0">
                <a:solidFill>
                  <a:srgbClr val="001D35"/>
                </a:solidFill>
                <a:latin typeface="Google Sans"/>
              </a:rPr>
              <a:t>Resolution</a:t>
            </a:r>
            <a:r>
              <a:rPr lang="en-US" b="1" dirty="0" smtClean="0">
                <a:solidFill>
                  <a:srgbClr val="001D35"/>
                </a:solidFill>
                <a:latin typeface="Google Sans"/>
              </a:rPr>
              <a:t>: </a:t>
            </a:r>
            <a:r>
              <a:rPr lang="en-US" dirty="0" smtClean="0">
                <a:solidFill>
                  <a:srgbClr val="545D7E"/>
                </a:solidFill>
                <a:latin typeface="Google Sans"/>
              </a:rPr>
              <a:t>Fatigue </a:t>
            </a:r>
            <a:r>
              <a:rPr lang="en-US" dirty="0">
                <a:solidFill>
                  <a:srgbClr val="545D7E"/>
                </a:solidFill>
                <a:latin typeface="Google Sans"/>
              </a:rPr>
              <a:t>can be resolved with rest, but staleness requires a more comprehensive approach to recovery that may involve reducing training load and seeking professional guidance. </a:t>
            </a:r>
            <a:endParaRPr lang="en-US" dirty="0">
              <a:solidFill>
                <a:srgbClr val="0B57D0"/>
              </a:solidFill>
              <a:latin typeface="Google Sans"/>
            </a:endParaRPr>
          </a:p>
          <a:p>
            <a:r>
              <a:rPr lang="en-US" dirty="0">
                <a:solidFill>
                  <a:srgbClr val="001D35"/>
                </a:solidFill>
                <a:latin typeface="Google Sans"/>
              </a:rPr>
              <a:t>In essence, fatigue is a common experience that can often be resolved with rest, while staleness is a more serious condition that requires careful attention and intervention to address the underlying imbalance between training and recovery. </a:t>
            </a:r>
            <a:endParaRPr lang="en-US" b="0" i="0" dirty="0">
              <a:solidFill>
                <a:srgbClr val="001D35"/>
              </a:solidFill>
              <a:effectLst/>
              <a:latin typeface="Google Sans"/>
            </a:endParaRPr>
          </a:p>
        </p:txBody>
      </p:sp>
    </p:spTree>
    <p:extLst>
      <p:ext uri="{BB962C8B-B14F-4D97-AF65-F5344CB8AC3E}">
        <p14:creationId xmlns:p14="http://schemas.microsoft.com/office/powerpoint/2010/main" val="2107841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74739"/>
            <a:ext cx="10058400" cy="862933"/>
          </a:xfrm>
        </p:spPr>
        <p:txBody>
          <a:bodyPr>
            <a:normAutofit/>
          </a:bodyPr>
          <a:lstStyle/>
          <a:p>
            <a:r>
              <a:rPr lang="en-US" dirty="0">
                <a:solidFill>
                  <a:schemeClr val="accent3"/>
                </a:solidFill>
              </a:rPr>
              <a:t>Theories associated with fatigue</a:t>
            </a:r>
          </a:p>
        </p:txBody>
      </p:sp>
      <p:sp>
        <p:nvSpPr>
          <p:cNvPr id="3" name="Content Placeholder 2"/>
          <p:cNvSpPr>
            <a:spLocks noGrp="1"/>
          </p:cNvSpPr>
          <p:nvPr>
            <p:ph idx="1"/>
          </p:nvPr>
        </p:nvSpPr>
        <p:spPr>
          <a:xfrm>
            <a:off x="1066800" y="1237672"/>
            <a:ext cx="10058400" cy="5264728"/>
          </a:xfrm>
        </p:spPr>
        <p:txBody>
          <a:bodyPr>
            <a:normAutofit lnSpcReduction="10000"/>
          </a:bodyPr>
          <a:lstStyle/>
          <a:p>
            <a:pPr marL="0" indent="0" algn="just">
              <a:buNone/>
            </a:pPr>
            <a:r>
              <a:rPr lang="en-US" dirty="0">
                <a:solidFill>
                  <a:srgbClr val="001D35"/>
                </a:solidFill>
                <a:latin typeface="Google Sans"/>
              </a:rPr>
              <a:t>Several theories attempt to explain fatigue, broadly categorized into those focusing on physical mechanisms, cognitive processes, and motivational control. These theories consider factors like energy depletion, muscle damage, cognitive effort, and the individual's motivation and </a:t>
            </a:r>
            <a:r>
              <a:rPr lang="en-US" dirty="0" smtClean="0">
                <a:solidFill>
                  <a:srgbClr val="001D35"/>
                </a:solidFill>
                <a:latin typeface="Google Sans"/>
              </a:rPr>
              <a:t>control strategies </a:t>
            </a:r>
            <a:r>
              <a:rPr lang="en-US" dirty="0">
                <a:solidFill>
                  <a:srgbClr val="001D35"/>
                </a:solidFill>
                <a:latin typeface="Google Sans"/>
              </a:rPr>
              <a:t>in managing task demands</a:t>
            </a:r>
            <a:r>
              <a:rPr lang="en-US" dirty="0" smtClean="0">
                <a:solidFill>
                  <a:srgbClr val="001D35"/>
                </a:solidFill>
                <a:latin typeface="Google Sans"/>
              </a:rPr>
              <a:t>. </a:t>
            </a:r>
          </a:p>
          <a:p>
            <a:pPr marL="0" indent="0">
              <a:buNone/>
            </a:pPr>
            <a:r>
              <a:rPr lang="en-US" dirty="0" smtClean="0">
                <a:solidFill>
                  <a:srgbClr val="001D35"/>
                </a:solidFill>
                <a:latin typeface="Google Sans"/>
              </a:rPr>
              <a:t>Here's </a:t>
            </a:r>
            <a:r>
              <a:rPr lang="en-US" dirty="0">
                <a:solidFill>
                  <a:srgbClr val="001D35"/>
                </a:solidFill>
                <a:latin typeface="Google Sans"/>
              </a:rPr>
              <a:t>a breakdown of key theories:</a:t>
            </a:r>
          </a:p>
          <a:p>
            <a:pPr marL="0" indent="0">
              <a:buNone/>
            </a:pPr>
            <a:r>
              <a:rPr lang="en-US" dirty="0">
                <a:solidFill>
                  <a:srgbClr val="001D35"/>
                </a:solidFill>
                <a:latin typeface="Google Sans"/>
              </a:rPr>
              <a:t>1. Physical Theories of </a:t>
            </a:r>
            <a:r>
              <a:rPr lang="en-US" dirty="0" smtClean="0">
                <a:solidFill>
                  <a:srgbClr val="001D35"/>
                </a:solidFill>
                <a:latin typeface="Google Sans"/>
              </a:rPr>
              <a:t>Fatigue</a:t>
            </a:r>
            <a:endParaRPr lang="en-US" dirty="0">
              <a:solidFill>
                <a:srgbClr val="001D35"/>
              </a:solidFill>
              <a:latin typeface="Google Sans"/>
            </a:endParaRPr>
          </a:p>
          <a:p>
            <a:pPr algn="just">
              <a:buFont typeface="Arial" panose="020B0604020202020204" pitchFamily="34" charset="0"/>
              <a:buChar char="•"/>
            </a:pPr>
            <a:r>
              <a:rPr lang="en-US" b="1" dirty="0">
                <a:solidFill>
                  <a:srgbClr val="001D35"/>
                </a:solidFill>
                <a:latin typeface="Google Sans"/>
              </a:rPr>
              <a:t>Biomechanical Model</a:t>
            </a:r>
            <a:r>
              <a:rPr lang="en-US" b="1" dirty="0" smtClean="0">
                <a:solidFill>
                  <a:srgbClr val="001D35"/>
                </a:solidFill>
                <a:latin typeface="Google Sans"/>
              </a:rPr>
              <a:t>: </a:t>
            </a:r>
            <a:r>
              <a:rPr lang="en-US" dirty="0" smtClean="0">
                <a:solidFill>
                  <a:srgbClr val="545D7E"/>
                </a:solidFill>
                <a:latin typeface="Google Sans"/>
              </a:rPr>
              <a:t>This </a:t>
            </a:r>
            <a:r>
              <a:rPr lang="en-US" dirty="0">
                <a:solidFill>
                  <a:srgbClr val="545D7E"/>
                </a:solidFill>
                <a:latin typeface="Google Sans"/>
              </a:rPr>
              <a:t>model suggests fatigue arises from inefficiencies in movement, leading to increased energy expenditure, metabolic buildup, and potentially, core body temperature increase. </a:t>
            </a:r>
            <a:endParaRPr lang="en-US" dirty="0">
              <a:solidFill>
                <a:srgbClr val="1F1F1F"/>
              </a:solidFill>
              <a:latin typeface="Google Sans"/>
            </a:endParaRPr>
          </a:p>
          <a:p>
            <a:pPr algn="just">
              <a:buFont typeface="Arial" panose="020B0604020202020204" pitchFamily="34" charset="0"/>
              <a:buChar char="•"/>
            </a:pPr>
            <a:r>
              <a:rPr lang="en-US" b="1" dirty="0">
                <a:solidFill>
                  <a:srgbClr val="001D35"/>
                </a:solidFill>
                <a:latin typeface="Google Sans"/>
              </a:rPr>
              <a:t>Energy Depletion Theory</a:t>
            </a:r>
            <a:r>
              <a:rPr lang="en-US" b="1" dirty="0" smtClean="0">
                <a:solidFill>
                  <a:srgbClr val="001D35"/>
                </a:solidFill>
                <a:latin typeface="Google Sans"/>
              </a:rPr>
              <a:t>: </a:t>
            </a:r>
            <a:r>
              <a:rPr lang="en-US" dirty="0" smtClean="0">
                <a:solidFill>
                  <a:srgbClr val="545D7E"/>
                </a:solidFill>
                <a:latin typeface="Google Sans"/>
              </a:rPr>
              <a:t>This </a:t>
            </a:r>
            <a:r>
              <a:rPr lang="en-US" dirty="0">
                <a:solidFill>
                  <a:srgbClr val="545D7E"/>
                </a:solidFill>
                <a:latin typeface="Google Sans"/>
              </a:rPr>
              <a:t>theory proposes that fatigue is a result of the depletion of energy stores, such as ATP, within muscle cells. </a:t>
            </a:r>
            <a:endParaRPr lang="en-US" dirty="0">
              <a:solidFill>
                <a:srgbClr val="1F1F1F"/>
              </a:solidFill>
              <a:latin typeface="Google Sans"/>
            </a:endParaRPr>
          </a:p>
          <a:p>
            <a:pPr algn="just">
              <a:buFont typeface="Arial" panose="020B0604020202020204" pitchFamily="34" charset="0"/>
              <a:buChar char="•"/>
            </a:pPr>
            <a:r>
              <a:rPr lang="en-US" b="1" dirty="0">
                <a:solidFill>
                  <a:srgbClr val="001D35"/>
                </a:solidFill>
                <a:latin typeface="Google Sans"/>
              </a:rPr>
              <a:t>Muscle Damage Theory</a:t>
            </a:r>
            <a:r>
              <a:rPr lang="en-US" b="1" dirty="0" smtClean="0">
                <a:solidFill>
                  <a:srgbClr val="001D35"/>
                </a:solidFill>
                <a:latin typeface="Google Sans"/>
              </a:rPr>
              <a:t>: </a:t>
            </a:r>
            <a:r>
              <a:rPr lang="en-US" dirty="0" smtClean="0">
                <a:solidFill>
                  <a:srgbClr val="545D7E"/>
                </a:solidFill>
                <a:latin typeface="Google Sans"/>
              </a:rPr>
              <a:t>This </a:t>
            </a:r>
            <a:r>
              <a:rPr lang="en-US" dirty="0">
                <a:solidFill>
                  <a:srgbClr val="545D7E"/>
                </a:solidFill>
                <a:latin typeface="Google Sans"/>
              </a:rPr>
              <a:t>theory suggests that fatigue can stem from micro-damage to muscle fibers during exercise, leading to reduced force production and increased pain. </a:t>
            </a:r>
            <a:endParaRPr lang="en-US" dirty="0">
              <a:solidFill>
                <a:srgbClr val="1F1F1F"/>
              </a:solidFill>
              <a:latin typeface="Google Sans"/>
            </a:endParaRPr>
          </a:p>
          <a:p>
            <a:pPr algn="just">
              <a:buFont typeface="Arial" panose="020B0604020202020204" pitchFamily="34" charset="0"/>
              <a:buChar char="•"/>
            </a:pPr>
            <a:r>
              <a:rPr lang="en-US" b="1" dirty="0">
                <a:solidFill>
                  <a:srgbClr val="001D35"/>
                </a:solidFill>
                <a:latin typeface="Google Sans"/>
              </a:rPr>
              <a:t>Central Governor Theory</a:t>
            </a:r>
            <a:r>
              <a:rPr lang="en-US" b="1" dirty="0" smtClean="0">
                <a:solidFill>
                  <a:srgbClr val="001D35"/>
                </a:solidFill>
                <a:latin typeface="Google Sans"/>
              </a:rPr>
              <a:t>: </a:t>
            </a:r>
            <a:r>
              <a:rPr lang="en-US" dirty="0" smtClean="0">
                <a:solidFill>
                  <a:srgbClr val="545D7E"/>
                </a:solidFill>
                <a:latin typeface="Google Sans"/>
              </a:rPr>
              <a:t>This </a:t>
            </a:r>
            <a:r>
              <a:rPr lang="en-US" dirty="0">
                <a:solidFill>
                  <a:srgbClr val="545D7E"/>
                </a:solidFill>
                <a:latin typeface="Google Sans"/>
              </a:rPr>
              <a:t>theory proposes that fatigue is regulated by the brain, which anticipates and limits muscle activity to prevent excessive damage. </a:t>
            </a:r>
            <a:endParaRPr lang="en-US" dirty="0">
              <a:solidFill>
                <a:srgbClr val="1F1F1F"/>
              </a:solidFill>
              <a:latin typeface="Google Sans"/>
            </a:endParaRPr>
          </a:p>
          <a:p>
            <a:pPr algn="just">
              <a:buFont typeface="Arial" panose="020B0604020202020204" pitchFamily="34" charset="0"/>
              <a:buChar char="•"/>
            </a:pPr>
            <a:r>
              <a:rPr lang="en-US" b="1" dirty="0">
                <a:solidFill>
                  <a:srgbClr val="001D35"/>
                </a:solidFill>
                <a:latin typeface="Google Sans"/>
              </a:rPr>
              <a:t>Neurophysiological Theory (Change in </a:t>
            </a:r>
            <a:r>
              <a:rPr lang="en-US" b="1" dirty="0" err="1">
                <a:solidFill>
                  <a:srgbClr val="001D35"/>
                </a:solidFill>
                <a:latin typeface="Google Sans"/>
              </a:rPr>
              <a:t>Chronaxy</a:t>
            </a:r>
            <a:r>
              <a:rPr lang="en-US" b="1" dirty="0" smtClean="0">
                <a:solidFill>
                  <a:srgbClr val="001D35"/>
                </a:solidFill>
                <a:latin typeface="Google Sans"/>
              </a:rPr>
              <a:t>): </a:t>
            </a:r>
            <a:r>
              <a:rPr lang="en-US" dirty="0" smtClean="0">
                <a:solidFill>
                  <a:srgbClr val="545D7E"/>
                </a:solidFill>
                <a:latin typeface="Google Sans"/>
              </a:rPr>
              <a:t>This </a:t>
            </a:r>
            <a:r>
              <a:rPr lang="en-US" dirty="0">
                <a:solidFill>
                  <a:srgbClr val="545D7E"/>
                </a:solidFill>
                <a:latin typeface="Google Sans"/>
              </a:rPr>
              <a:t>theory, focusing on skeletal muscle, suggests fatigue is linked to changes in the excitability of nerve fibers supplying the muscles. </a:t>
            </a:r>
            <a:r>
              <a:rPr lang="en-US" dirty="0">
                <a:solidFill>
                  <a:srgbClr val="001D35"/>
                </a:solidFill>
                <a:latin typeface="Google Sans"/>
              </a:rPr>
              <a:t> </a:t>
            </a:r>
            <a:endParaRPr lang="en-US" dirty="0"/>
          </a:p>
        </p:txBody>
      </p:sp>
    </p:spTree>
    <p:extLst>
      <p:ext uri="{BB962C8B-B14F-4D97-AF65-F5344CB8AC3E}">
        <p14:creationId xmlns:p14="http://schemas.microsoft.com/office/powerpoint/2010/main" val="16743133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2182" y="291612"/>
            <a:ext cx="10058400" cy="872170"/>
          </a:xfrm>
        </p:spPr>
        <p:txBody>
          <a:bodyPr/>
          <a:lstStyle/>
          <a:p>
            <a:r>
              <a:rPr lang="en-US" dirty="0">
                <a:solidFill>
                  <a:schemeClr val="accent3"/>
                </a:solidFill>
              </a:rPr>
              <a:t>Theories associated with fatigue</a:t>
            </a:r>
          </a:p>
        </p:txBody>
      </p:sp>
      <p:sp>
        <p:nvSpPr>
          <p:cNvPr id="3" name="Content Placeholder 2"/>
          <p:cNvSpPr>
            <a:spLocks noGrp="1"/>
          </p:cNvSpPr>
          <p:nvPr>
            <p:ph idx="1"/>
          </p:nvPr>
        </p:nvSpPr>
        <p:spPr>
          <a:xfrm>
            <a:off x="471055" y="1043710"/>
            <a:ext cx="11240654" cy="5587999"/>
          </a:xfrm>
        </p:spPr>
        <p:txBody>
          <a:bodyPr>
            <a:noAutofit/>
          </a:bodyPr>
          <a:lstStyle/>
          <a:p>
            <a:pPr marL="0" indent="0">
              <a:buNone/>
            </a:pPr>
            <a:r>
              <a:rPr lang="en-US" sz="1550" dirty="0">
                <a:solidFill>
                  <a:srgbClr val="001D35"/>
                </a:solidFill>
                <a:latin typeface="Google Sans"/>
              </a:rPr>
              <a:t>2. </a:t>
            </a:r>
            <a:r>
              <a:rPr lang="en-US" sz="1600" dirty="0">
                <a:solidFill>
                  <a:srgbClr val="001D35"/>
                </a:solidFill>
                <a:latin typeface="Google Sans"/>
              </a:rPr>
              <a:t>Cognitive Theories of </a:t>
            </a:r>
            <a:r>
              <a:rPr lang="en-US" sz="1600" dirty="0" smtClean="0">
                <a:solidFill>
                  <a:srgbClr val="001D35"/>
                </a:solidFill>
                <a:latin typeface="Google Sans"/>
              </a:rPr>
              <a:t>Fatigue</a:t>
            </a:r>
            <a:endParaRPr lang="en-US" sz="1600" dirty="0">
              <a:solidFill>
                <a:srgbClr val="001D35"/>
              </a:solidFill>
              <a:latin typeface="Google Sans"/>
            </a:endParaRPr>
          </a:p>
          <a:p>
            <a:pPr algn="just">
              <a:buFont typeface="Arial" panose="020B0604020202020204" pitchFamily="34" charset="0"/>
              <a:buChar char="•"/>
            </a:pPr>
            <a:r>
              <a:rPr lang="en-US" sz="1550" b="1" dirty="0">
                <a:solidFill>
                  <a:srgbClr val="001D35"/>
                </a:solidFill>
                <a:latin typeface="Google Sans"/>
              </a:rPr>
              <a:t>Central Fatigue Theory</a:t>
            </a:r>
            <a:r>
              <a:rPr lang="en-US" sz="1550" b="1" dirty="0" smtClean="0">
                <a:solidFill>
                  <a:srgbClr val="001D35"/>
                </a:solidFill>
                <a:latin typeface="Google Sans"/>
              </a:rPr>
              <a:t>: </a:t>
            </a:r>
            <a:r>
              <a:rPr lang="en-US" sz="1550" dirty="0" smtClean="0">
                <a:solidFill>
                  <a:srgbClr val="545D7E"/>
                </a:solidFill>
                <a:latin typeface="Google Sans"/>
              </a:rPr>
              <a:t>This </a:t>
            </a:r>
            <a:r>
              <a:rPr lang="en-US" sz="1550" dirty="0">
                <a:solidFill>
                  <a:srgbClr val="545D7E"/>
                </a:solidFill>
                <a:latin typeface="Google Sans"/>
              </a:rPr>
              <a:t>theory emphasizes the role of the brain in fatigue, suggesting that changes in neurotransmitter levels or neuronal activity in the brain can contribute to feelings of tiredness. </a:t>
            </a:r>
            <a:endParaRPr lang="en-US" sz="1550" dirty="0">
              <a:solidFill>
                <a:srgbClr val="1F1F1F"/>
              </a:solidFill>
              <a:latin typeface="Google Sans"/>
            </a:endParaRPr>
          </a:p>
          <a:p>
            <a:pPr algn="just">
              <a:buFont typeface="Arial" panose="020B0604020202020204" pitchFamily="34" charset="0"/>
              <a:buChar char="•"/>
            </a:pPr>
            <a:r>
              <a:rPr lang="en-US" sz="1550" b="1" dirty="0">
                <a:solidFill>
                  <a:srgbClr val="001D35"/>
                </a:solidFill>
                <a:latin typeface="Google Sans"/>
              </a:rPr>
              <a:t>Cognitive Load Theory</a:t>
            </a:r>
            <a:r>
              <a:rPr lang="en-US" sz="1550" b="1" dirty="0" smtClean="0">
                <a:solidFill>
                  <a:srgbClr val="001D35"/>
                </a:solidFill>
                <a:latin typeface="Google Sans"/>
              </a:rPr>
              <a:t>: </a:t>
            </a:r>
            <a:r>
              <a:rPr lang="en-US" sz="1550" dirty="0" smtClean="0">
                <a:solidFill>
                  <a:srgbClr val="545D7E"/>
                </a:solidFill>
                <a:latin typeface="Google Sans"/>
              </a:rPr>
              <a:t>This </a:t>
            </a:r>
            <a:r>
              <a:rPr lang="en-US" sz="1550" dirty="0">
                <a:solidFill>
                  <a:srgbClr val="545D7E"/>
                </a:solidFill>
                <a:latin typeface="Google Sans"/>
              </a:rPr>
              <a:t>theory, particularly relevant to mental fatigue, suggests that excessive cognitive load (demands on working memory and attention) can lead to fatigue, impaired performance, and reduced learning. </a:t>
            </a:r>
            <a:endParaRPr lang="en-US" sz="1550" dirty="0">
              <a:solidFill>
                <a:srgbClr val="1F1F1F"/>
              </a:solidFill>
              <a:latin typeface="Google Sans"/>
            </a:endParaRPr>
          </a:p>
          <a:p>
            <a:pPr algn="just">
              <a:buFont typeface="Arial" panose="020B0604020202020204" pitchFamily="34" charset="0"/>
              <a:buChar char="•"/>
            </a:pPr>
            <a:r>
              <a:rPr lang="en-US" sz="1550" b="1" dirty="0">
                <a:solidFill>
                  <a:srgbClr val="001D35"/>
                </a:solidFill>
                <a:latin typeface="Google Sans"/>
              </a:rPr>
              <a:t>Motivational Control Theory</a:t>
            </a:r>
            <a:r>
              <a:rPr lang="en-US" sz="1550" b="1" dirty="0" smtClean="0">
                <a:solidFill>
                  <a:srgbClr val="001D35"/>
                </a:solidFill>
                <a:latin typeface="Google Sans"/>
              </a:rPr>
              <a:t>: </a:t>
            </a:r>
            <a:r>
              <a:rPr lang="en-US" sz="1550" dirty="0" smtClean="0">
                <a:solidFill>
                  <a:srgbClr val="545D7E"/>
                </a:solidFill>
                <a:latin typeface="Google Sans"/>
              </a:rPr>
              <a:t>This </a:t>
            </a:r>
            <a:r>
              <a:rPr lang="en-US" sz="1550" dirty="0">
                <a:solidFill>
                  <a:srgbClr val="545D7E"/>
                </a:solidFill>
                <a:latin typeface="Google Sans"/>
              </a:rPr>
              <a:t>theory proposes that fatigue is a problem of managing cognitive control to maintain performance, rather than simply a lack of energy. </a:t>
            </a:r>
            <a:endParaRPr lang="en-US" sz="1550" dirty="0">
              <a:solidFill>
                <a:srgbClr val="1F1F1F"/>
              </a:solidFill>
              <a:latin typeface="Google Sans"/>
            </a:endParaRPr>
          </a:p>
          <a:p>
            <a:pPr algn="just">
              <a:buFont typeface="Arial" panose="020B0604020202020204" pitchFamily="34" charset="0"/>
              <a:buChar char="•"/>
            </a:pPr>
            <a:r>
              <a:rPr lang="en-US" sz="1550" b="1" dirty="0">
                <a:solidFill>
                  <a:srgbClr val="001D35"/>
                </a:solidFill>
                <a:latin typeface="Google Sans"/>
              </a:rPr>
              <a:t>Compensatory Control Model</a:t>
            </a:r>
            <a:r>
              <a:rPr lang="en-US" sz="1550" b="1" dirty="0" smtClean="0">
                <a:solidFill>
                  <a:srgbClr val="001D35"/>
                </a:solidFill>
                <a:latin typeface="Google Sans"/>
              </a:rPr>
              <a:t>: </a:t>
            </a:r>
            <a:r>
              <a:rPr lang="en-US" sz="1550" dirty="0" smtClean="0">
                <a:solidFill>
                  <a:srgbClr val="545D7E"/>
                </a:solidFill>
                <a:latin typeface="Google Sans"/>
              </a:rPr>
              <a:t>This </a:t>
            </a:r>
            <a:r>
              <a:rPr lang="en-US" sz="1550" dirty="0">
                <a:solidFill>
                  <a:srgbClr val="545D7E"/>
                </a:solidFill>
                <a:latin typeface="Google Sans"/>
              </a:rPr>
              <a:t>model suggests that individuals may compensate for fatigue by increasing effort or adjusting their approach to a task, but these strategies can also contribute to fatigue. </a:t>
            </a:r>
            <a:endParaRPr lang="en-US" sz="1550" dirty="0">
              <a:solidFill>
                <a:srgbClr val="1F1F1F"/>
              </a:solidFill>
              <a:latin typeface="Google Sans"/>
            </a:endParaRPr>
          </a:p>
          <a:p>
            <a:pPr algn="just">
              <a:buFont typeface="Arial" panose="020B0604020202020204" pitchFamily="34" charset="0"/>
              <a:buChar char="•"/>
            </a:pPr>
            <a:r>
              <a:rPr lang="en-US" sz="1550" b="1" dirty="0">
                <a:solidFill>
                  <a:srgbClr val="001D35"/>
                </a:solidFill>
                <a:latin typeface="Google Sans"/>
              </a:rPr>
              <a:t>Resource Depletion Model</a:t>
            </a:r>
            <a:r>
              <a:rPr lang="en-US" sz="1550" b="1" dirty="0" smtClean="0">
                <a:solidFill>
                  <a:srgbClr val="001D35"/>
                </a:solidFill>
                <a:latin typeface="Google Sans"/>
              </a:rPr>
              <a:t>: </a:t>
            </a:r>
            <a:r>
              <a:rPr lang="en-US" sz="1550" dirty="0" smtClean="0">
                <a:solidFill>
                  <a:srgbClr val="545D7E"/>
                </a:solidFill>
                <a:latin typeface="Google Sans"/>
              </a:rPr>
              <a:t>This </a:t>
            </a:r>
            <a:r>
              <a:rPr lang="en-US" sz="1550" dirty="0">
                <a:solidFill>
                  <a:srgbClr val="545D7E"/>
                </a:solidFill>
                <a:latin typeface="Google Sans"/>
              </a:rPr>
              <a:t>model suggests that individuals have limited cognitive resources, and fatigue occurs when these resources are depleted by prolonged or demanding tasks. </a:t>
            </a:r>
            <a:endParaRPr lang="en-US" sz="1550" dirty="0">
              <a:solidFill>
                <a:srgbClr val="1F1F1F"/>
              </a:solidFill>
              <a:latin typeface="Google Sans"/>
            </a:endParaRPr>
          </a:p>
          <a:p>
            <a:pPr marL="0" indent="0" algn="just">
              <a:buNone/>
            </a:pPr>
            <a:r>
              <a:rPr lang="en-US" sz="1550" dirty="0">
                <a:solidFill>
                  <a:srgbClr val="001D35"/>
                </a:solidFill>
                <a:latin typeface="Google Sans"/>
              </a:rPr>
              <a:t>3. </a:t>
            </a:r>
            <a:r>
              <a:rPr lang="en-US" sz="1600" dirty="0">
                <a:solidFill>
                  <a:srgbClr val="001D35"/>
                </a:solidFill>
                <a:latin typeface="Google Sans"/>
              </a:rPr>
              <a:t>Motivational and Emotional Theories:</a:t>
            </a:r>
          </a:p>
          <a:p>
            <a:pPr algn="just">
              <a:buFont typeface="Arial" panose="020B0604020202020204" pitchFamily="34" charset="0"/>
              <a:buChar char="•"/>
            </a:pPr>
            <a:r>
              <a:rPr lang="en-US" sz="1550" b="1" dirty="0">
                <a:solidFill>
                  <a:srgbClr val="001D35"/>
                </a:solidFill>
                <a:latin typeface="Google Sans"/>
              </a:rPr>
              <a:t>Emotional Exhaustion</a:t>
            </a:r>
            <a:r>
              <a:rPr lang="en-US" sz="1550" b="1" dirty="0" smtClean="0">
                <a:solidFill>
                  <a:srgbClr val="001D35"/>
                </a:solidFill>
                <a:latin typeface="Google Sans"/>
              </a:rPr>
              <a:t>: </a:t>
            </a:r>
            <a:r>
              <a:rPr lang="en-US" sz="1550" dirty="0" smtClean="0">
                <a:solidFill>
                  <a:srgbClr val="545D7E"/>
                </a:solidFill>
                <a:latin typeface="Google Sans"/>
              </a:rPr>
              <a:t>This </a:t>
            </a:r>
            <a:r>
              <a:rPr lang="en-US" sz="1550" dirty="0">
                <a:solidFill>
                  <a:srgbClr val="545D7E"/>
                </a:solidFill>
                <a:latin typeface="Google Sans"/>
              </a:rPr>
              <a:t>theory, often associated with burnout, suggests that emotional exhaustion is a consequence of prolonged exposure to work-related stressors, leading to feelings of cynicism, detachment, and reduced personal accomplishment. </a:t>
            </a:r>
            <a:endParaRPr lang="en-US" sz="1550" dirty="0">
              <a:solidFill>
                <a:srgbClr val="1F1F1F"/>
              </a:solidFill>
              <a:latin typeface="Google Sans"/>
            </a:endParaRPr>
          </a:p>
          <a:p>
            <a:pPr algn="just">
              <a:buFont typeface="Arial" panose="020B0604020202020204" pitchFamily="34" charset="0"/>
              <a:buChar char="•"/>
            </a:pPr>
            <a:r>
              <a:rPr lang="en-US" sz="1550" b="1" dirty="0">
                <a:solidFill>
                  <a:srgbClr val="001D35"/>
                </a:solidFill>
                <a:latin typeface="Google Sans"/>
              </a:rPr>
              <a:t>Affective Component of Burnout</a:t>
            </a:r>
            <a:r>
              <a:rPr lang="en-US" sz="1550" b="1" dirty="0" smtClean="0">
                <a:solidFill>
                  <a:srgbClr val="001D35"/>
                </a:solidFill>
                <a:latin typeface="Google Sans"/>
              </a:rPr>
              <a:t>: </a:t>
            </a:r>
            <a:r>
              <a:rPr lang="en-US" sz="1550" dirty="0" smtClean="0">
                <a:solidFill>
                  <a:srgbClr val="545D7E"/>
                </a:solidFill>
                <a:latin typeface="Google Sans"/>
              </a:rPr>
              <a:t>This </a:t>
            </a:r>
            <a:r>
              <a:rPr lang="en-US" sz="1550" dirty="0">
                <a:solidFill>
                  <a:srgbClr val="545D7E"/>
                </a:solidFill>
                <a:latin typeface="Google Sans"/>
              </a:rPr>
              <a:t>theory highlights the role of negative emotions, such as cynicism, in contributing to burnout and fatigue. </a:t>
            </a:r>
            <a:endParaRPr lang="en-US" sz="1550" dirty="0">
              <a:solidFill>
                <a:srgbClr val="1F1F1F"/>
              </a:solidFill>
              <a:latin typeface="Google Sans"/>
            </a:endParaRPr>
          </a:p>
          <a:p>
            <a:pPr algn="just">
              <a:buFont typeface="Arial" panose="020B0604020202020204" pitchFamily="34" charset="0"/>
              <a:buChar char="•"/>
            </a:pPr>
            <a:r>
              <a:rPr lang="en-US" sz="1550" b="1" dirty="0">
                <a:solidFill>
                  <a:srgbClr val="001D35"/>
                </a:solidFill>
                <a:latin typeface="Google Sans"/>
              </a:rPr>
              <a:t>Integrative Model of Fatigue</a:t>
            </a:r>
            <a:r>
              <a:rPr lang="en-US" sz="1550" b="1" dirty="0" smtClean="0">
                <a:solidFill>
                  <a:srgbClr val="001D35"/>
                </a:solidFill>
                <a:latin typeface="Google Sans"/>
              </a:rPr>
              <a:t>: </a:t>
            </a:r>
            <a:r>
              <a:rPr lang="en-US" sz="1550" dirty="0" smtClean="0">
                <a:solidFill>
                  <a:srgbClr val="545D7E"/>
                </a:solidFill>
                <a:latin typeface="Google Sans"/>
              </a:rPr>
              <a:t>This </a:t>
            </a:r>
            <a:r>
              <a:rPr lang="en-US" sz="1550" dirty="0">
                <a:solidFill>
                  <a:srgbClr val="545D7E"/>
                </a:solidFill>
                <a:latin typeface="Google Sans"/>
              </a:rPr>
              <a:t>model suggests that fatigue is influenced by a complex interplay of physiological, psychological, and motivational factors. </a:t>
            </a:r>
            <a:endParaRPr lang="en-US" sz="1550" b="0" i="0" dirty="0">
              <a:solidFill>
                <a:srgbClr val="545D7E"/>
              </a:solidFill>
              <a:effectLst/>
              <a:latin typeface="Google Sans"/>
            </a:endParaRPr>
          </a:p>
        </p:txBody>
      </p:sp>
      <p:pic>
        <p:nvPicPr>
          <p:cNvPr id="4" name="Picture 3"/>
          <p:cNvPicPr>
            <a:picLocks noChangeAspect="1"/>
          </p:cNvPicPr>
          <p:nvPr/>
        </p:nvPicPr>
        <p:blipFill>
          <a:blip r:embed="rId2"/>
          <a:stretch>
            <a:fillRect/>
          </a:stretch>
        </p:blipFill>
        <p:spPr>
          <a:xfrm>
            <a:off x="10627303" y="254668"/>
            <a:ext cx="1343025" cy="1076325"/>
          </a:xfrm>
          <a:prstGeom prst="rect">
            <a:avLst/>
          </a:prstGeom>
        </p:spPr>
      </p:pic>
    </p:spTree>
    <p:extLst>
      <p:ext uri="{BB962C8B-B14F-4D97-AF65-F5344CB8AC3E}">
        <p14:creationId xmlns:p14="http://schemas.microsoft.com/office/powerpoint/2010/main" val="6906910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10085"/>
            <a:ext cx="10058400" cy="632024"/>
          </a:xfrm>
        </p:spPr>
        <p:txBody>
          <a:bodyPr>
            <a:normAutofit fontScale="90000"/>
          </a:bodyPr>
          <a:lstStyle/>
          <a:p>
            <a:pPr algn="ctr"/>
            <a:r>
              <a:rPr lang="en-US" dirty="0">
                <a:solidFill>
                  <a:schemeClr val="accent3"/>
                </a:solidFill>
              </a:rPr>
              <a:t>Theories associated with fatigue</a:t>
            </a:r>
          </a:p>
        </p:txBody>
      </p:sp>
      <p:sp>
        <p:nvSpPr>
          <p:cNvPr id="3" name="Content Placeholder 2"/>
          <p:cNvSpPr>
            <a:spLocks noGrp="1"/>
          </p:cNvSpPr>
          <p:nvPr>
            <p:ph idx="1"/>
          </p:nvPr>
        </p:nvSpPr>
        <p:spPr>
          <a:xfrm>
            <a:off x="692727" y="1117600"/>
            <a:ext cx="10825017" cy="5292437"/>
          </a:xfrm>
        </p:spPr>
        <p:txBody>
          <a:bodyPr>
            <a:normAutofit fontScale="92500" lnSpcReduction="10000"/>
          </a:bodyPr>
          <a:lstStyle/>
          <a:p>
            <a:pPr marL="0" indent="0" algn="just">
              <a:buNone/>
            </a:pPr>
            <a:r>
              <a:rPr lang="en-US" dirty="0">
                <a:solidFill>
                  <a:srgbClr val="001D35"/>
                </a:solidFill>
                <a:latin typeface="Google Sans"/>
              </a:rPr>
              <a:t>4. Theories of Fatigue in Materials (Metal Fatigue):</a:t>
            </a:r>
          </a:p>
          <a:p>
            <a:pPr algn="just">
              <a:buFont typeface="Arial" panose="020B0604020202020204" pitchFamily="34" charset="0"/>
              <a:buChar char="•"/>
            </a:pPr>
            <a:r>
              <a:rPr lang="en-US" b="1" dirty="0">
                <a:solidFill>
                  <a:srgbClr val="001D35"/>
                </a:solidFill>
                <a:latin typeface="Google Sans"/>
              </a:rPr>
              <a:t>Crack Initiation Theories</a:t>
            </a:r>
            <a:r>
              <a:rPr lang="en-US" b="1" dirty="0" smtClean="0">
                <a:solidFill>
                  <a:srgbClr val="001D35"/>
                </a:solidFill>
                <a:latin typeface="Google Sans"/>
              </a:rPr>
              <a:t>: </a:t>
            </a:r>
            <a:r>
              <a:rPr lang="en-US" dirty="0" smtClean="0">
                <a:latin typeface="Google Sans"/>
              </a:rPr>
              <a:t>These </a:t>
            </a:r>
            <a:r>
              <a:rPr lang="en-US" dirty="0">
                <a:latin typeface="Google Sans"/>
              </a:rPr>
              <a:t>theories, like the Manson-Coffin local strain approach, aim to predict when cracks will start to form in a material under cyclic loading. </a:t>
            </a:r>
          </a:p>
          <a:p>
            <a:pPr algn="just">
              <a:buFont typeface="Arial" panose="020B0604020202020204" pitchFamily="34" charset="0"/>
              <a:buChar char="•"/>
            </a:pPr>
            <a:r>
              <a:rPr lang="en-US" b="1" dirty="0">
                <a:latin typeface="Google Sans"/>
              </a:rPr>
              <a:t>Crack Growth Theories</a:t>
            </a:r>
            <a:r>
              <a:rPr lang="en-US" b="1" dirty="0" smtClean="0">
                <a:latin typeface="Google Sans"/>
              </a:rPr>
              <a:t>: </a:t>
            </a:r>
            <a:r>
              <a:rPr lang="en-US" dirty="0" smtClean="0">
                <a:latin typeface="Google Sans"/>
              </a:rPr>
              <a:t>These </a:t>
            </a:r>
            <a:r>
              <a:rPr lang="en-US" dirty="0">
                <a:latin typeface="Google Sans"/>
              </a:rPr>
              <a:t>theories, often based on linear elastic fracture mechanics, focus on how cracks propagate through a material under stress. </a:t>
            </a:r>
          </a:p>
          <a:p>
            <a:pPr algn="just">
              <a:buFont typeface="Arial" panose="020B0604020202020204" pitchFamily="34" charset="0"/>
              <a:buChar char="•"/>
            </a:pPr>
            <a:r>
              <a:rPr lang="en-US" b="1" dirty="0">
                <a:latin typeface="Google Sans"/>
              </a:rPr>
              <a:t>Unified Theory of Metal Fatigue</a:t>
            </a:r>
            <a:r>
              <a:rPr lang="en-US" b="1" dirty="0" smtClean="0">
                <a:latin typeface="Google Sans"/>
              </a:rPr>
              <a:t>: </a:t>
            </a:r>
            <a:r>
              <a:rPr lang="en-US" dirty="0" smtClean="0">
                <a:latin typeface="Google Sans"/>
              </a:rPr>
              <a:t>This </a:t>
            </a:r>
            <a:r>
              <a:rPr lang="en-US" dirty="0">
                <a:latin typeface="Google Sans"/>
              </a:rPr>
              <a:t>theory seeks to combine crack initiation and growth models into a single framework that explains fatigue failure at microscopic, macroscopic, and structural levels. </a:t>
            </a:r>
          </a:p>
          <a:p>
            <a:pPr algn="just">
              <a:buFont typeface="Arial" panose="020B0604020202020204" pitchFamily="34" charset="0"/>
              <a:buChar char="•"/>
            </a:pPr>
            <a:r>
              <a:rPr lang="en-US" b="1" dirty="0">
                <a:latin typeface="Google Sans"/>
              </a:rPr>
              <a:t>Random Fatigue</a:t>
            </a:r>
            <a:r>
              <a:rPr lang="en-US" b="1" dirty="0" smtClean="0">
                <a:latin typeface="Google Sans"/>
              </a:rPr>
              <a:t>: </a:t>
            </a:r>
            <a:r>
              <a:rPr lang="en-US" dirty="0" smtClean="0">
                <a:latin typeface="Google Sans"/>
              </a:rPr>
              <a:t>This </a:t>
            </a:r>
            <a:r>
              <a:rPr lang="en-US" dirty="0">
                <a:latin typeface="Google Sans"/>
              </a:rPr>
              <a:t>theory considers the effects of random fluctuations in stress on fatigue life. </a:t>
            </a:r>
          </a:p>
          <a:p>
            <a:pPr marL="0" indent="0" algn="just">
              <a:buNone/>
            </a:pPr>
            <a:r>
              <a:rPr lang="en-US" dirty="0">
                <a:latin typeface="Google Sans"/>
              </a:rPr>
              <a:t>5. Other Relevant Theories:</a:t>
            </a:r>
          </a:p>
          <a:p>
            <a:pPr algn="just">
              <a:buFont typeface="Arial" panose="020B0604020202020204" pitchFamily="34" charset="0"/>
              <a:buChar char="•"/>
            </a:pPr>
            <a:r>
              <a:rPr lang="en-US" b="1" dirty="0">
                <a:latin typeface="Google Sans"/>
              </a:rPr>
              <a:t>Theory of Human Fatigue</a:t>
            </a:r>
            <a:r>
              <a:rPr lang="en-US" b="1" dirty="0" smtClean="0">
                <a:latin typeface="Google Sans"/>
              </a:rPr>
              <a:t>: </a:t>
            </a:r>
            <a:r>
              <a:rPr lang="en-US" dirty="0" smtClean="0">
                <a:latin typeface="Google Sans"/>
              </a:rPr>
              <a:t>This </a:t>
            </a:r>
            <a:r>
              <a:rPr lang="en-US" dirty="0">
                <a:latin typeface="Google Sans"/>
              </a:rPr>
              <a:t>theory suggests that fatigue is a function of both workload and time, with a hyperbolic relationship between the two. </a:t>
            </a:r>
          </a:p>
          <a:p>
            <a:pPr algn="just">
              <a:buFont typeface="Arial" panose="020B0604020202020204" pitchFamily="34" charset="0"/>
              <a:buChar char="•"/>
            </a:pPr>
            <a:r>
              <a:rPr lang="en-US" b="1" dirty="0">
                <a:latin typeface="Google Sans"/>
              </a:rPr>
              <a:t>Healing in Fatigue</a:t>
            </a:r>
            <a:r>
              <a:rPr lang="en-US" b="1" dirty="0" smtClean="0">
                <a:latin typeface="Google Sans"/>
              </a:rPr>
              <a:t>: </a:t>
            </a:r>
            <a:r>
              <a:rPr lang="en-US" dirty="0" smtClean="0">
                <a:latin typeface="Google Sans"/>
              </a:rPr>
              <a:t>This </a:t>
            </a:r>
            <a:r>
              <a:rPr lang="en-US" dirty="0">
                <a:latin typeface="Google Sans"/>
              </a:rPr>
              <a:t>theory explores the recovery process in materials, where rest periods can lead to some repair of damage, potentially extending fatigue life. </a:t>
            </a:r>
          </a:p>
          <a:p>
            <a:pPr marL="0" indent="0" algn="just">
              <a:buNone/>
            </a:pPr>
            <a:r>
              <a:rPr lang="en-US" dirty="0">
                <a:solidFill>
                  <a:srgbClr val="001D35"/>
                </a:solidFill>
                <a:latin typeface="Google Sans"/>
              </a:rPr>
              <a:t>These theories provide a framework for understanding the multifaceted nature of fatigue and its causes, highlighting the interplay of physical, cognitive, and motivational factors. They also offer insights into how fatigue can affect different systems and contexts, from physical performance to mental work and material behavior. </a:t>
            </a:r>
            <a:endParaRPr lang="en-US" b="0" i="0" dirty="0">
              <a:solidFill>
                <a:srgbClr val="001D35"/>
              </a:solidFill>
              <a:effectLst/>
              <a:latin typeface="Google Sans"/>
            </a:endParaRPr>
          </a:p>
        </p:txBody>
      </p:sp>
    </p:spTree>
    <p:extLst>
      <p:ext uri="{BB962C8B-B14F-4D97-AF65-F5344CB8AC3E}">
        <p14:creationId xmlns:p14="http://schemas.microsoft.com/office/powerpoint/2010/main" val="10353047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0" y="337794"/>
            <a:ext cx="10698480" cy="881406"/>
          </a:xfrm>
        </p:spPr>
        <p:txBody>
          <a:bodyPr>
            <a:noAutofit/>
          </a:bodyPr>
          <a:lstStyle/>
          <a:p>
            <a:pPr algn="ctr"/>
            <a:r>
              <a:rPr lang="en-US" sz="4100" dirty="0">
                <a:solidFill>
                  <a:schemeClr val="accent3">
                    <a:lumMod val="75000"/>
                  </a:schemeClr>
                </a:solidFill>
              </a:rPr>
              <a:t>Mechanisms and frequency of overtraining and overtraining syndrome</a:t>
            </a:r>
          </a:p>
        </p:txBody>
      </p:sp>
      <p:sp>
        <p:nvSpPr>
          <p:cNvPr id="3" name="Content Placeholder 2"/>
          <p:cNvSpPr>
            <a:spLocks noGrp="1"/>
          </p:cNvSpPr>
          <p:nvPr>
            <p:ph idx="1"/>
          </p:nvPr>
        </p:nvSpPr>
        <p:spPr>
          <a:xfrm>
            <a:off x="731520" y="1381760"/>
            <a:ext cx="10830560" cy="5120640"/>
          </a:xfrm>
        </p:spPr>
        <p:txBody>
          <a:bodyPr>
            <a:normAutofit/>
          </a:bodyPr>
          <a:lstStyle/>
          <a:p>
            <a:pPr marL="0" indent="0" algn="just">
              <a:buNone/>
            </a:pPr>
            <a:r>
              <a:rPr lang="en-US" dirty="0">
                <a:solidFill>
                  <a:srgbClr val="001D35"/>
                </a:solidFill>
                <a:latin typeface="Google Sans"/>
              </a:rPr>
              <a:t>Overtraining (OT) occurs when training stress, both physical and non-physical, overwhelms an individual's ability to recover, leading to a decline in performance. Overtraining syndrome (OTS) is a more severe, chronic condition resulting from prolonged overtraining, characterized by persistent performance decrements despite rest, along with physiological and psychological symptoms. The frequency of OTS </a:t>
            </a:r>
            <a:r>
              <a:rPr lang="en-US" dirty="0" smtClean="0">
                <a:solidFill>
                  <a:srgbClr val="001D35"/>
                </a:solidFill>
                <a:latin typeface="Google Sans"/>
              </a:rPr>
              <a:t>varies </a:t>
            </a:r>
            <a:r>
              <a:rPr lang="en-US" dirty="0">
                <a:solidFill>
                  <a:srgbClr val="001D35"/>
                </a:solidFill>
                <a:latin typeface="Google Sans"/>
              </a:rPr>
              <a:t>with studies showing between 30% and 60% of athletes experiencing some signs of </a:t>
            </a:r>
            <a:r>
              <a:rPr lang="en-US" dirty="0" smtClean="0">
                <a:solidFill>
                  <a:srgbClr val="001D35"/>
                </a:solidFill>
                <a:latin typeface="Google Sans"/>
              </a:rPr>
              <a:t>overtraining.</a:t>
            </a:r>
          </a:p>
          <a:p>
            <a:pPr marL="0" indent="0" algn="just">
              <a:buNone/>
            </a:pPr>
            <a:r>
              <a:rPr lang="en-US" dirty="0">
                <a:solidFill>
                  <a:srgbClr val="001D35"/>
                </a:solidFill>
                <a:latin typeface="Google Sans"/>
              </a:rPr>
              <a:t>Mechanisms of Overtraining and Overtraining Syndrome:</a:t>
            </a:r>
          </a:p>
          <a:p>
            <a:pPr algn="just">
              <a:buFont typeface="Arial" panose="020B0604020202020204" pitchFamily="34" charset="0"/>
              <a:buChar char="•"/>
            </a:pPr>
            <a:r>
              <a:rPr lang="en-US" b="1" dirty="0">
                <a:solidFill>
                  <a:srgbClr val="001D35"/>
                </a:solidFill>
                <a:latin typeface="Google Sans"/>
              </a:rPr>
              <a:t>Intramuscular Mechanisms</a:t>
            </a:r>
            <a:r>
              <a:rPr lang="en-US" b="1" dirty="0" smtClean="0">
                <a:solidFill>
                  <a:srgbClr val="001D35"/>
                </a:solidFill>
                <a:latin typeface="Google Sans"/>
              </a:rPr>
              <a:t>: </a:t>
            </a:r>
            <a:r>
              <a:rPr lang="en-US" dirty="0" smtClean="0">
                <a:latin typeface="Google Sans"/>
              </a:rPr>
              <a:t>Exhaustive </a:t>
            </a:r>
            <a:r>
              <a:rPr lang="en-US" dirty="0">
                <a:latin typeface="Google Sans"/>
              </a:rPr>
              <a:t>exercise can lead to muscle damage, glycogen depletion, and disruptions in excitation-contraction coupling. Increased oxidative stress and inflammation are also implicated in skeletal muscle dysfunction associated with OTS. </a:t>
            </a:r>
          </a:p>
          <a:p>
            <a:pPr algn="just">
              <a:buFont typeface="Arial" panose="020B0604020202020204" pitchFamily="34" charset="0"/>
              <a:buChar char="•"/>
            </a:pPr>
            <a:r>
              <a:rPr lang="en-US" b="1" dirty="0">
                <a:latin typeface="Google Sans"/>
              </a:rPr>
              <a:t>Neuroendocrine Changes</a:t>
            </a:r>
            <a:r>
              <a:rPr lang="en-US" b="1" dirty="0" smtClean="0">
                <a:latin typeface="Google Sans"/>
              </a:rPr>
              <a:t>: </a:t>
            </a:r>
            <a:r>
              <a:rPr lang="en-US" dirty="0" smtClean="0">
                <a:latin typeface="Google Sans"/>
              </a:rPr>
              <a:t>Overtraining </a:t>
            </a:r>
            <a:r>
              <a:rPr lang="en-US" dirty="0">
                <a:latin typeface="Google Sans"/>
              </a:rPr>
              <a:t>can disrupt the balance of hormones like cortisol and testosterone, potentially affecting mood, sleep, and immune function. </a:t>
            </a:r>
          </a:p>
          <a:p>
            <a:pPr algn="just">
              <a:buFont typeface="Arial" panose="020B0604020202020204" pitchFamily="34" charset="0"/>
              <a:buChar char="•"/>
            </a:pPr>
            <a:r>
              <a:rPr lang="en-US" b="1" dirty="0">
                <a:latin typeface="Google Sans"/>
              </a:rPr>
              <a:t>Central Nervous System Involvement</a:t>
            </a:r>
            <a:r>
              <a:rPr lang="en-US" b="1" dirty="0" smtClean="0">
                <a:latin typeface="Google Sans"/>
              </a:rPr>
              <a:t>: </a:t>
            </a:r>
            <a:r>
              <a:rPr lang="en-US" dirty="0" smtClean="0">
                <a:latin typeface="Google Sans"/>
              </a:rPr>
              <a:t>OTS </a:t>
            </a:r>
            <a:r>
              <a:rPr lang="en-US" dirty="0">
                <a:latin typeface="Google Sans"/>
              </a:rPr>
              <a:t>can manifest as central fatigue, altered mood, and impaired cognitive function, suggesting a role for the brain in the syndrome. </a:t>
            </a:r>
          </a:p>
          <a:p>
            <a:pPr algn="just">
              <a:buFont typeface="Arial" panose="020B0604020202020204" pitchFamily="34" charset="0"/>
              <a:buChar char="•"/>
            </a:pPr>
            <a:r>
              <a:rPr lang="en-US" b="1" dirty="0">
                <a:latin typeface="Google Sans"/>
              </a:rPr>
              <a:t>Immunological Dysregulation</a:t>
            </a:r>
            <a:r>
              <a:rPr lang="en-US" b="1" dirty="0" smtClean="0">
                <a:latin typeface="Google Sans"/>
              </a:rPr>
              <a:t>: </a:t>
            </a:r>
            <a:r>
              <a:rPr lang="en-US" dirty="0" smtClean="0">
                <a:latin typeface="Google Sans"/>
              </a:rPr>
              <a:t>OTS </a:t>
            </a:r>
            <a:r>
              <a:rPr lang="en-US" dirty="0">
                <a:latin typeface="Google Sans"/>
              </a:rPr>
              <a:t>may involve changes in immune cell function and heightened susceptibility to illness. </a:t>
            </a:r>
          </a:p>
        </p:txBody>
      </p:sp>
    </p:spTree>
    <p:extLst>
      <p:ext uri="{BB962C8B-B14F-4D97-AF65-F5344CB8AC3E}">
        <p14:creationId xmlns:p14="http://schemas.microsoft.com/office/powerpoint/2010/main" val="30881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0"/>
            <a:ext cx="10058400" cy="822960"/>
          </a:xfrm>
        </p:spPr>
        <p:txBody>
          <a:bodyPr>
            <a:normAutofit fontScale="90000"/>
          </a:bodyPr>
          <a:lstStyle/>
          <a:p>
            <a:pPr algn="ctr"/>
            <a:r>
              <a:rPr lang="en-US" sz="4100" dirty="0">
                <a:solidFill>
                  <a:srgbClr val="27CED7">
                    <a:lumMod val="75000"/>
                  </a:srgbClr>
                </a:solidFill>
              </a:rPr>
              <a:t>Mechanisms and frequency of overtraining and overtraining syndrome</a:t>
            </a:r>
            <a:endParaRPr lang="en-US" dirty="0"/>
          </a:p>
        </p:txBody>
      </p:sp>
      <p:sp>
        <p:nvSpPr>
          <p:cNvPr id="3" name="Content Placeholder 2"/>
          <p:cNvSpPr>
            <a:spLocks noGrp="1"/>
          </p:cNvSpPr>
          <p:nvPr>
            <p:ph idx="1"/>
          </p:nvPr>
        </p:nvSpPr>
        <p:spPr>
          <a:xfrm>
            <a:off x="812800" y="1290320"/>
            <a:ext cx="10739120" cy="5262880"/>
          </a:xfrm>
        </p:spPr>
        <p:txBody>
          <a:bodyPr>
            <a:normAutofit fontScale="92500" lnSpcReduction="20000"/>
          </a:bodyPr>
          <a:lstStyle/>
          <a:p>
            <a:pPr marL="0" indent="0" algn="just">
              <a:buNone/>
            </a:pPr>
            <a:r>
              <a:rPr lang="en-US" dirty="0">
                <a:solidFill>
                  <a:srgbClr val="001D35"/>
                </a:solidFill>
                <a:latin typeface="Google Sans"/>
              </a:rPr>
              <a:t>Frequency of Overtraining and Overtraining Syndrome:</a:t>
            </a:r>
          </a:p>
          <a:p>
            <a:pPr algn="just">
              <a:buFont typeface="Arial" panose="020B0604020202020204" pitchFamily="34" charset="0"/>
              <a:buChar char="•"/>
            </a:pPr>
            <a:r>
              <a:rPr lang="en-US" b="1" dirty="0">
                <a:solidFill>
                  <a:srgbClr val="001D35"/>
                </a:solidFill>
                <a:latin typeface="Google Sans"/>
              </a:rPr>
              <a:t>Overtraining (OT</a:t>
            </a:r>
            <a:r>
              <a:rPr lang="en-US" b="1" dirty="0" smtClean="0">
                <a:solidFill>
                  <a:srgbClr val="001D35"/>
                </a:solidFill>
                <a:latin typeface="Google Sans"/>
              </a:rPr>
              <a:t>): </a:t>
            </a:r>
            <a:r>
              <a:rPr lang="en-US" dirty="0" smtClean="0">
                <a:latin typeface="Google Sans"/>
              </a:rPr>
              <a:t>This </a:t>
            </a:r>
            <a:r>
              <a:rPr lang="en-US" dirty="0">
                <a:latin typeface="Google Sans"/>
              </a:rPr>
              <a:t>is a relatively common phenomenon during periods of intense training. </a:t>
            </a:r>
          </a:p>
          <a:p>
            <a:pPr algn="just">
              <a:buFont typeface="Arial" panose="020B0604020202020204" pitchFamily="34" charset="0"/>
              <a:buChar char="•"/>
            </a:pPr>
            <a:r>
              <a:rPr lang="en-US" b="1" dirty="0">
                <a:latin typeface="Google Sans"/>
              </a:rPr>
              <a:t>Overtraining Syndrome (OTS</a:t>
            </a:r>
            <a:r>
              <a:rPr lang="en-US" b="1" dirty="0" smtClean="0">
                <a:latin typeface="Google Sans"/>
              </a:rPr>
              <a:t>): </a:t>
            </a:r>
            <a:r>
              <a:rPr lang="en-US" dirty="0" smtClean="0">
                <a:latin typeface="Google Sans"/>
              </a:rPr>
              <a:t>A </a:t>
            </a:r>
            <a:r>
              <a:rPr lang="en-US" dirty="0">
                <a:latin typeface="Google Sans"/>
              </a:rPr>
              <a:t>smaller percentage of athletes progress to OTS, which is a more serious and persistent condition. </a:t>
            </a:r>
          </a:p>
          <a:p>
            <a:pPr algn="just">
              <a:buFont typeface="Arial" panose="020B0604020202020204" pitchFamily="34" charset="0"/>
              <a:buChar char="•"/>
            </a:pPr>
            <a:r>
              <a:rPr lang="en-US" b="1" dirty="0">
                <a:latin typeface="Google Sans"/>
              </a:rPr>
              <a:t>Prevalence</a:t>
            </a:r>
            <a:r>
              <a:rPr lang="en-US" b="1" dirty="0" smtClean="0">
                <a:latin typeface="Google Sans"/>
              </a:rPr>
              <a:t>: </a:t>
            </a:r>
            <a:r>
              <a:rPr lang="en-US" dirty="0" smtClean="0">
                <a:latin typeface="Google Sans"/>
              </a:rPr>
              <a:t>Studies </a:t>
            </a:r>
            <a:r>
              <a:rPr lang="en-US" dirty="0">
                <a:latin typeface="Google Sans"/>
              </a:rPr>
              <a:t>suggest that 30% to 60% of athletes may experience some signs of overtraining. </a:t>
            </a:r>
          </a:p>
          <a:p>
            <a:pPr algn="just">
              <a:buFont typeface="Arial" panose="020B0604020202020204" pitchFamily="34" charset="0"/>
              <a:buChar char="•"/>
            </a:pPr>
            <a:r>
              <a:rPr lang="en-US" b="1" dirty="0">
                <a:latin typeface="Google Sans"/>
              </a:rPr>
              <a:t>Individual Variation</a:t>
            </a:r>
            <a:r>
              <a:rPr lang="en-US" b="1" dirty="0" smtClean="0">
                <a:latin typeface="Google Sans"/>
              </a:rPr>
              <a:t>: </a:t>
            </a:r>
            <a:r>
              <a:rPr lang="en-US" dirty="0" smtClean="0">
                <a:latin typeface="Google Sans"/>
              </a:rPr>
              <a:t>The </a:t>
            </a:r>
            <a:r>
              <a:rPr lang="en-US" dirty="0">
                <a:latin typeface="Google Sans"/>
              </a:rPr>
              <a:t>specific mechanisms and symptoms of OTS can vary between athletes and depend on the type of training and individual factors. </a:t>
            </a:r>
          </a:p>
          <a:p>
            <a:pPr marL="0" indent="0" algn="just">
              <a:buNone/>
            </a:pPr>
            <a:r>
              <a:rPr lang="en-US" dirty="0">
                <a:latin typeface="Google Sans"/>
              </a:rPr>
              <a:t>Progression from Training Fatigue to OTS:</a:t>
            </a:r>
          </a:p>
          <a:p>
            <a:pPr marL="0" indent="0" algn="just">
              <a:buNone/>
            </a:pPr>
            <a:r>
              <a:rPr lang="en-US" dirty="0">
                <a:latin typeface="Google Sans"/>
              </a:rPr>
              <a:t>Training fatigue can be a normal part of the training process, and with adequate recovery, performance can improve (functional overreaching). However, excessive training without sufficient recovery can lead to nonfunctional overreaching (NFOR) and eventually overtraining (OT), which can progress to overtraining syndrome (OTS) if not addressed</a:t>
            </a:r>
            <a:r>
              <a:rPr lang="en-US" dirty="0" smtClean="0">
                <a:latin typeface="Google Sans"/>
              </a:rPr>
              <a:t>.</a:t>
            </a:r>
          </a:p>
          <a:p>
            <a:pPr marL="0" indent="0" algn="just">
              <a:buNone/>
            </a:pPr>
            <a:r>
              <a:rPr lang="en-US" dirty="0">
                <a:latin typeface="Google Sans"/>
              </a:rPr>
              <a:t>Important Considerations:</a:t>
            </a:r>
          </a:p>
          <a:p>
            <a:pPr algn="just">
              <a:buFont typeface="Arial" panose="020B0604020202020204" pitchFamily="34" charset="0"/>
              <a:buChar char="•"/>
            </a:pPr>
            <a:r>
              <a:rPr lang="en-US" b="1" dirty="0">
                <a:latin typeface="Google Sans"/>
              </a:rPr>
              <a:t>Individualized Approach</a:t>
            </a:r>
            <a:r>
              <a:rPr lang="en-US" b="1" dirty="0" smtClean="0">
                <a:latin typeface="Google Sans"/>
              </a:rPr>
              <a:t>: </a:t>
            </a:r>
            <a:r>
              <a:rPr lang="en-US" dirty="0" smtClean="0">
                <a:latin typeface="Google Sans"/>
              </a:rPr>
              <a:t>Overtraining </a:t>
            </a:r>
            <a:r>
              <a:rPr lang="en-US" dirty="0">
                <a:latin typeface="Google Sans"/>
              </a:rPr>
              <a:t>is not a one-size-fits-all condition, and athletes may respond differently to training loads. </a:t>
            </a:r>
          </a:p>
          <a:p>
            <a:pPr algn="just">
              <a:buFont typeface="Arial" panose="020B0604020202020204" pitchFamily="34" charset="0"/>
              <a:buChar char="•"/>
            </a:pPr>
            <a:r>
              <a:rPr lang="en-US" b="1" dirty="0">
                <a:latin typeface="Google Sans"/>
              </a:rPr>
              <a:t>Diagnosis of Exclusion</a:t>
            </a:r>
            <a:r>
              <a:rPr lang="en-US" b="1" dirty="0" smtClean="0">
                <a:latin typeface="Google Sans"/>
              </a:rPr>
              <a:t>: </a:t>
            </a:r>
            <a:r>
              <a:rPr lang="en-US" dirty="0" smtClean="0">
                <a:latin typeface="Google Sans"/>
              </a:rPr>
              <a:t>OTS </a:t>
            </a:r>
            <a:r>
              <a:rPr lang="en-US" dirty="0">
                <a:latin typeface="Google Sans"/>
              </a:rPr>
              <a:t>is often a diagnosis of exclusion, meaning other potential causes of performance decline need to be ruled out. </a:t>
            </a:r>
          </a:p>
          <a:p>
            <a:pPr algn="just">
              <a:buFont typeface="Arial" panose="020B0604020202020204" pitchFamily="34" charset="0"/>
              <a:buChar char="•"/>
            </a:pPr>
            <a:r>
              <a:rPr lang="en-US" b="1" dirty="0">
                <a:latin typeface="Google Sans"/>
              </a:rPr>
              <a:t>Prevention is Key</a:t>
            </a:r>
            <a:r>
              <a:rPr lang="en-US" b="1" dirty="0" smtClean="0">
                <a:latin typeface="Google Sans"/>
              </a:rPr>
              <a:t>: </a:t>
            </a:r>
            <a:r>
              <a:rPr lang="en-US" dirty="0" smtClean="0">
                <a:latin typeface="Google Sans"/>
              </a:rPr>
              <a:t>Proper </a:t>
            </a:r>
            <a:r>
              <a:rPr lang="en-US" dirty="0">
                <a:latin typeface="Google Sans"/>
              </a:rPr>
              <a:t>training periodization, adequate rest and recovery, proper nutrition, and monitoring of training load are crucial for preventing overtraining and OTS. </a:t>
            </a:r>
          </a:p>
          <a:p>
            <a:pPr marL="0" indent="0" algn="just">
              <a:buNone/>
            </a:pPr>
            <a:endParaRPr lang="en-US" b="0" i="0" dirty="0">
              <a:solidFill>
                <a:srgbClr val="001D35"/>
              </a:solidFill>
              <a:effectLst/>
              <a:latin typeface="Google Sans"/>
            </a:endParaRPr>
          </a:p>
        </p:txBody>
      </p:sp>
    </p:spTree>
    <p:extLst>
      <p:ext uri="{BB962C8B-B14F-4D97-AF65-F5344CB8AC3E}">
        <p14:creationId xmlns:p14="http://schemas.microsoft.com/office/powerpoint/2010/main" val="2233985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4362" y="2223343"/>
            <a:ext cx="9068586" cy="448737"/>
          </a:xfrm>
        </p:spPr>
        <p:txBody>
          <a:bodyPr/>
          <a:lstStyle/>
          <a:p>
            <a:r>
              <a:rPr lang="en-US" sz="4000" dirty="0" smtClean="0">
                <a:solidFill>
                  <a:srgbClr val="00B050"/>
                </a:solidFill>
              </a:rPr>
              <a:t>Heat production in the muscle</a:t>
            </a:r>
            <a:endParaRPr lang="en-US" sz="4000" dirty="0">
              <a:solidFill>
                <a:srgbClr val="00B050"/>
              </a:solidFill>
            </a:endParaRPr>
          </a:p>
        </p:txBody>
      </p:sp>
      <p:sp>
        <p:nvSpPr>
          <p:cNvPr id="3" name="Subtitle 2"/>
          <p:cNvSpPr>
            <a:spLocks noGrp="1"/>
          </p:cNvSpPr>
          <p:nvPr>
            <p:ph type="subTitle" idx="1"/>
          </p:nvPr>
        </p:nvSpPr>
        <p:spPr>
          <a:xfrm>
            <a:off x="1562100" y="2992582"/>
            <a:ext cx="9070848" cy="2146682"/>
          </a:xfrm>
        </p:spPr>
        <p:txBody>
          <a:bodyPr>
            <a:noAutofit/>
          </a:bodyPr>
          <a:lstStyle/>
          <a:p>
            <a:pPr algn="just"/>
            <a:r>
              <a:rPr lang="en-US" sz="2400" dirty="0">
                <a:latin typeface="Times New Roman" panose="02020603050405020304" pitchFamily="18" charset="0"/>
                <a:cs typeface="Times New Roman" panose="02020603050405020304" pitchFamily="18" charset="0"/>
              </a:rPr>
              <a:t>Muscle contractions produce heat as a byproduct of metabolism, specifically through ATP hydrolysis. The energy released when ATP breaks down during muscle contraction is not fully captured for mechanical work, and the remaining energy manifests as heat. Skeletal muscle, due to its abundance in the body, is a major contributor to overall body heat production. </a:t>
            </a:r>
          </a:p>
        </p:txBody>
      </p:sp>
    </p:spTree>
    <p:extLst>
      <p:ext uri="{BB962C8B-B14F-4D97-AF65-F5344CB8AC3E}">
        <p14:creationId xmlns:p14="http://schemas.microsoft.com/office/powerpoint/2010/main" val="25889617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973770"/>
          </a:xfrm>
        </p:spPr>
        <p:txBody>
          <a:bodyPr/>
          <a:lstStyle/>
          <a:p>
            <a:r>
              <a:rPr lang="en-US" dirty="0" smtClean="0">
                <a:solidFill>
                  <a:srgbClr val="00B050"/>
                </a:solidFill>
              </a:rPr>
              <a:t>Heat production----</a:t>
            </a:r>
            <a:endParaRPr lang="en-US" dirty="0">
              <a:solidFill>
                <a:srgbClr val="00B050"/>
              </a:solidFill>
            </a:endParaRPr>
          </a:p>
        </p:txBody>
      </p:sp>
      <p:sp>
        <p:nvSpPr>
          <p:cNvPr id="3" name="Content Placeholder 2"/>
          <p:cNvSpPr>
            <a:spLocks noGrp="1"/>
          </p:cNvSpPr>
          <p:nvPr>
            <p:ph idx="1"/>
          </p:nvPr>
        </p:nvSpPr>
        <p:spPr>
          <a:xfrm>
            <a:off x="484912" y="2216727"/>
            <a:ext cx="10823864" cy="4341091"/>
          </a:xfrm>
        </p:spPr>
        <p:txBody>
          <a:bodyPr>
            <a:normAutofit fontScale="85000" lnSpcReduction="20000"/>
          </a:bodyPr>
          <a:lstStyle/>
          <a:p>
            <a:pPr>
              <a:buFont typeface="Arial" panose="020B0604020202020204" pitchFamily="34" charset="0"/>
              <a:buChar char="•"/>
            </a:pPr>
            <a:r>
              <a:rPr lang="en-US" b="1" dirty="0">
                <a:solidFill>
                  <a:srgbClr val="001D35"/>
                </a:solidFill>
                <a:latin typeface="Google Sans"/>
              </a:rPr>
              <a:t>ATP Hydrolysis:</a:t>
            </a:r>
            <a:endParaRPr lang="en-US" dirty="0">
              <a:solidFill>
                <a:srgbClr val="001D35"/>
              </a:solidFill>
              <a:latin typeface="Google Sans"/>
            </a:endParaRPr>
          </a:p>
          <a:p>
            <a:pPr marL="0" indent="0" fontAlgn="ctr">
              <a:buNone/>
            </a:pPr>
            <a:r>
              <a:rPr lang="en-US" dirty="0">
                <a:solidFill>
                  <a:srgbClr val="545D7E"/>
                </a:solidFill>
                <a:latin typeface="Google Sans"/>
              </a:rPr>
              <a:t>Muscle contraction relies on the breakdown of ATP (adenosine triphosphate) into </a:t>
            </a:r>
            <a:endParaRPr lang="en-US" dirty="0" smtClean="0">
              <a:solidFill>
                <a:srgbClr val="545D7E"/>
              </a:solidFill>
              <a:latin typeface="Google Sans"/>
            </a:endParaRPr>
          </a:p>
          <a:p>
            <a:pPr marL="0" indent="0" fontAlgn="ctr">
              <a:buNone/>
            </a:pPr>
            <a:r>
              <a:rPr lang="en-US" dirty="0" smtClean="0">
                <a:solidFill>
                  <a:srgbClr val="545D7E"/>
                </a:solidFill>
                <a:latin typeface="Google Sans"/>
              </a:rPr>
              <a:t>ADP </a:t>
            </a:r>
            <a:r>
              <a:rPr lang="en-US" dirty="0">
                <a:solidFill>
                  <a:srgbClr val="545D7E"/>
                </a:solidFill>
                <a:latin typeface="Google Sans"/>
              </a:rPr>
              <a:t>(adenosine diphosphate) and inorganic phosphate (Pi). This process releases energy, and some of this energy is converted into heat. </a:t>
            </a:r>
            <a:endParaRPr lang="en-US" dirty="0">
              <a:solidFill>
                <a:srgbClr val="1F1F1F"/>
              </a:solidFill>
              <a:latin typeface="Google Sans"/>
            </a:endParaRPr>
          </a:p>
          <a:p>
            <a:pPr>
              <a:buFont typeface="Arial" panose="020B0604020202020204" pitchFamily="34" charset="0"/>
              <a:buChar char="•"/>
            </a:pPr>
            <a:r>
              <a:rPr lang="en-US" b="1" dirty="0">
                <a:solidFill>
                  <a:srgbClr val="001D35"/>
                </a:solidFill>
                <a:latin typeface="Google Sans"/>
              </a:rPr>
              <a:t>Heat as a Byproduct:</a:t>
            </a:r>
            <a:endParaRPr lang="en-US" dirty="0">
              <a:solidFill>
                <a:srgbClr val="001D35"/>
              </a:solidFill>
              <a:latin typeface="Google Sans"/>
            </a:endParaRPr>
          </a:p>
          <a:p>
            <a:pPr marL="0" indent="0" fontAlgn="ctr">
              <a:buNone/>
            </a:pPr>
            <a:r>
              <a:rPr lang="en-US" dirty="0">
                <a:solidFill>
                  <a:srgbClr val="545D7E"/>
                </a:solidFill>
                <a:latin typeface="Google Sans"/>
              </a:rPr>
              <a:t>Not all the energy released from ATP hydrolysis is used to generate mechanical work. A portion of the energy is dissipated as heat. </a:t>
            </a:r>
            <a:endParaRPr lang="en-US" dirty="0">
              <a:solidFill>
                <a:srgbClr val="1F1F1F"/>
              </a:solidFill>
              <a:latin typeface="Google Sans"/>
            </a:endParaRPr>
          </a:p>
          <a:p>
            <a:pPr>
              <a:buFont typeface="Arial" panose="020B0604020202020204" pitchFamily="34" charset="0"/>
              <a:buChar char="•"/>
            </a:pPr>
            <a:r>
              <a:rPr lang="en-US" b="1" dirty="0">
                <a:solidFill>
                  <a:srgbClr val="001D35"/>
                </a:solidFill>
                <a:latin typeface="Google Sans"/>
              </a:rPr>
              <a:t>Skeletal Muscle Dominance:</a:t>
            </a:r>
            <a:endParaRPr lang="en-US" dirty="0">
              <a:solidFill>
                <a:srgbClr val="001D35"/>
              </a:solidFill>
              <a:latin typeface="Google Sans"/>
            </a:endParaRPr>
          </a:p>
          <a:p>
            <a:pPr marL="0" indent="0" fontAlgn="ctr">
              <a:buNone/>
            </a:pPr>
            <a:r>
              <a:rPr lang="en-US" dirty="0">
                <a:solidFill>
                  <a:srgbClr val="545D7E"/>
                </a:solidFill>
                <a:latin typeface="Google Sans"/>
              </a:rPr>
              <a:t>Skeletal muscles, which are responsible for voluntary movement, are the largest muscle type in the body. Their extensive presence makes them a significant contributor to heat production, especially during exercise or shivering. </a:t>
            </a:r>
            <a:endParaRPr lang="en-US" dirty="0">
              <a:solidFill>
                <a:srgbClr val="1F1F1F"/>
              </a:solidFill>
              <a:latin typeface="Google Sans"/>
            </a:endParaRPr>
          </a:p>
          <a:p>
            <a:pPr>
              <a:buFont typeface="Arial" panose="020B0604020202020204" pitchFamily="34" charset="0"/>
              <a:buChar char="•"/>
            </a:pPr>
            <a:r>
              <a:rPr lang="en-US" b="1" dirty="0">
                <a:solidFill>
                  <a:srgbClr val="001D35"/>
                </a:solidFill>
                <a:latin typeface="Google Sans"/>
              </a:rPr>
              <a:t>Shivering:</a:t>
            </a:r>
            <a:endParaRPr lang="en-US" dirty="0">
              <a:solidFill>
                <a:srgbClr val="001D35"/>
              </a:solidFill>
              <a:latin typeface="Google Sans"/>
            </a:endParaRPr>
          </a:p>
          <a:p>
            <a:pPr marL="0" indent="0">
              <a:buNone/>
            </a:pPr>
            <a:r>
              <a:rPr lang="en-US" dirty="0">
                <a:solidFill>
                  <a:srgbClr val="545D7E"/>
                </a:solidFill>
                <a:latin typeface="Google Sans"/>
              </a:rPr>
              <a:t>In response to low body temperatures, the body initiates shivering, a rapid and involuntary contraction of skeletal muscles. This process generates a significant amount of heat to help maintain body temperature. </a:t>
            </a:r>
            <a:endParaRPr lang="en-US" dirty="0" smtClean="0">
              <a:solidFill>
                <a:srgbClr val="545D7E"/>
              </a:solidFill>
              <a:latin typeface="Google Sans"/>
            </a:endParaRPr>
          </a:p>
          <a:p>
            <a:pPr>
              <a:buFont typeface="Arial" panose="020B0604020202020204" pitchFamily="34" charset="0"/>
              <a:buChar char="•"/>
            </a:pPr>
            <a:r>
              <a:rPr lang="en-US" b="1" dirty="0" smtClean="0">
                <a:solidFill>
                  <a:srgbClr val="001D35"/>
                </a:solidFill>
                <a:latin typeface="Google Sans"/>
              </a:rPr>
              <a:t>Other </a:t>
            </a:r>
            <a:r>
              <a:rPr lang="en-US" b="1" dirty="0">
                <a:solidFill>
                  <a:srgbClr val="001D35"/>
                </a:solidFill>
                <a:latin typeface="Google Sans"/>
              </a:rPr>
              <a:t>Contributing Factors:</a:t>
            </a:r>
            <a:endParaRPr lang="en-US" dirty="0">
              <a:solidFill>
                <a:srgbClr val="001D35"/>
              </a:solidFill>
              <a:latin typeface="Google Sans"/>
            </a:endParaRPr>
          </a:p>
          <a:p>
            <a:pPr marL="0" indent="0">
              <a:buNone/>
            </a:pPr>
            <a:r>
              <a:rPr lang="en-US" dirty="0">
                <a:solidFill>
                  <a:srgbClr val="545D7E"/>
                </a:solidFill>
                <a:latin typeface="Google Sans"/>
              </a:rPr>
              <a:t>While muscle contractions are a primary source of heat, other metabolic processes within the body also contribute to overall heat production, such as those related to the liver, brain, heart, and other tissues. </a:t>
            </a:r>
          </a:p>
        </p:txBody>
      </p:sp>
      <p:pic>
        <p:nvPicPr>
          <p:cNvPr id="4" name="Picture 3"/>
          <p:cNvPicPr>
            <a:picLocks noChangeAspect="1"/>
          </p:cNvPicPr>
          <p:nvPr/>
        </p:nvPicPr>
        <p:blipFill>
          <a:blip r:embed="rId2"/>
          <a:stretch>
            <a:fillRect/>
          </a:stretch>
        </p:blipFill>
        <p:spPr>
          <a:xfrm>
            <a:off x="7709798" y="258617"/>
            <a:ext cx="3965482" cy="2549238"/>
          </a:xfrm>
          <a:prstGeom prst="rect">
            <a:avLst/>
          </a:prstGeom>
        </p:spPr>
      </p:pic>
    </p:spTree>
    <p:extLst>
      <p:ext uri="{BB962C8B-B14F-4D97-AF65-F5344CB8AC3E}">
        <p14:creationId xmlns:p14="http://schemas.microsoft.com/office/powerpoint/2010/main" val="6844698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696679"/>
          </a:xfrm>
        </p:spPr>
        <p:txBody>
          <a:bodyPr>
            <a:normAutofit/>
          </a:bodyPr>
          <a:lstStyle/>
          <a:p>
            <a:r>
              <a:rPr lang="en-US" sz="2800" dirty="0" smtClean="0">
                <a:solidFill>
                  <a:schemeClr val="accent2"/>
                </a:solidFill>
              </a:rPr>
              <a:t>Effect </a:t>
            </a:r>
            <a:r>
              <a:rPr lang="en-US" sz="2800" dirty="0">
                <a:solidFill>
                  <a:schemeClr val="accent2"/>
                </a:solidFill>
              </a:rPr>
              <a:t>of </a:t>
            </a:r>
            <a:r>
              <a:rPr lang="en-US" sz="2800" dirty="0" smtClean="0">
                <a:solidFill>
                  <a:schemeClr val="accent2"/>
                </a:solidFill>
              </a:rPr>
              <a:t>exercise </a:t>
            </a:r>
            <a:r>
              <a:rPr lang="en-US" sz="2800" dirty="0">
                <a:solidFill>
                  <a:schemeClr val="accent2"/>
                </a:solidFill>
              </a:rPr>
              <a:t>and training on the muscular system</a:t>
            </a:r>
          </a:p>
        </p:txBody>
      </p:sp>
      <p:sp>
        <p:nvSpPr>
          <p:cNvPr id="3" name="Content Placeholder 2"/>
          <p:cNvSpPr>
            <a:spLocks noGrp="1"/>
          </p:cNvSpPr>
          <p:nvPr>
            <p:ph idx="1"/>
          </p:nvPr>
        </p:nvSpPr>
        <p:spPr>
          <a:xfrm>
            <a:off x="1066800" y="1681018"/>
            <a:ext cx="10058400" cy="4562764"/>
          </a:xfrm>
        </p:spPr>
        <p:txBody>
          <a:bodyPr>
            <a:normAutofit fontScale="92500" lnSpcReduction="10000"/>
          </a:bodyPr>
          <a:lstStyle/>
          <a:p>
            <a:pPr algn="just"/>
            <a:r>
              <a:rPr lang="en-US" dirty="0">
                <a:solidFill>
                  <a:srgbClr val="001D35"/>
                </a:solidFill>
                <a:latin typeface="Google Sans"/>
              </a:rPr>
              <a:t>Exercise and training have profound effects on the muscular system, leading to both short-term and long-term physiological changes. These include increased muscle strength, endurance, </a:t>
            </a:r>
            <a:r>
              <a:rPr lang="en-US" dirty="0" smtClean="0">
                <a:solidFill>
                  <a:srgbClr val="001D35"/>
                </a:solidFill>
                <a:latin typeface="Google Sans"/>
              </a:rPr>
              <a:t>and </a:t>
            </a:r>
            <a:r>
              <a:rPr lang="en-US" dirty="0">
                <a:solidFill>
                  <a:srgbClr val="001D35"/>
                </a:solidFill>
                <a:latin typeface="Google Sans"/>
              </a:rPr>
              <a:t>size, along with improved blood supply, oxygen utilization, and overall muscle function.  In addition to the physiological changes, exercise also has positive effects on bone health, including increased bone density and reduced risk of osteoporosis. Furthermore, regular physical activity contributes to overall well-being, reducing the risk of chronic diseases and improving mental health. </a:t>
            </a:r>
            <a:endParaRPr lang="en-US" dirty="0" smtClean="0">
              <a:solidFill>
                <a:srgbClr val="001D35"/>
              </a:solidFill>
              <a:latin typeface="Google Sans"/>
            </a:endParaRPr>
          </a:p>
          <a:p>
            <a:r>
              <a:rPr lang="en-US" dirty="0">
                <a:solidFill>
                  <a:srgbClr val="001D35"/>
                </a:solidFill>
                <a:latin typeface="Google Sans"/>
              </a:rPr>
              <a:t>Short-term effects:</a:t>
            </a:r>
          </a:p>
          <a:p>
            <a:pPr>
              <a:buFont typeface="Arial" panose="020B0604020202020204" pitchFamily="34" charset="0"/>
              <a:buChar char="•"/>
            </a:pPr>
            <a:r>
              <a:rPr lang="en-US" b="1" dirty="0">
                <a:solidFill>
                  <a:srgbClr val="001D35"/>
                </a:solidFill>
                <a:latin typeface="Google Sans"/>
              </a:rPr>
              <a:t>Muscle fatigue and soreness:</a:t>
            </a:r>
            <a:endParaRPr lang="en-US" dirty="0">
              <a:solidFill>
                <a:srgbClr val="001D35"/>
              </a:solidFill>
              <a:latin typeface="Google Sans"/>
            </a:endParaRPr>
          </a:p>
          <a:p>
            <a:pPr fontAlgn="ctr">
              <a:buFont typeface="Arial" panose="020B0604020202020204" pitchFamily="34" charset="0"/>
              <a:buChar char="•"/>
            </a:pPr>
            <a:r>
              <a:rPr lang="en-US" dirty="0">
                <a:solidFill>
                  <a:srgbClr val="545D7E"/>
                </a:solidFill>
                <a:latin typeface="Google Sans"/>
              </a:rPr>
              <a:t>Exercise can cause temporary muscle fatigue and soreness, which are typically experienced after intense physical activity. </a:t>
            </a:r>
            <a:endParaRPr lang="en-US" dirty="0">
              <a:solidFill>
                <a:srgbClr val="1F1F1F"/>
              </a:solidFill>
              <a:latin typeface="Google Sans"/>
            </a:endParaRPr>
          </a:p>
          <a:p>
            <a:pPr>
              <a:buFont typeface="Arial" panose="020B0604020202020204" pitchFamily="34" charset="0"/>
              <a:buChar char="•"/>
            </a:pPr>
            <a:r>
              <a:rPr lang="en-US" b="1" dirty="0">
                <a:solidFill>
                  <a:srgbClr val="001D35"/>
                </a:solidFill>
                <a:latin typeface="Google Sans"/>
              </a:rPr>
              <a:t>Increased blood supply:</a:t>
            </a:r>
            <a:endParaRPr lang="en-US" dirty="0">
              <a:solidFill>
                <a:srgbClr val="001D35"/>
              </a:solidFill>
              <a:latin typeface="Google Sans"/>
            </a:endParaRPr>
          </a:p>
          <a:p>
            <a:pPr fontAlgn="ctr">
              <a:buFont typeface="Arial" panose="020B0604020202020204" pitchFamily="34" charset="0"/>
              <a:buChar char="•"/>
            </a:pPr>
            <a:r>
              <a:rPr lang="en-US" dirty="0">
                <a:solidFill>
                  <a:srgbClr val="545D7E"/>
                </a:solidFill>
                <a:latin typeface="Google Sans"/>
              </a:rPr>
              <a:t>Exercise increases blood flow to muscles, delivering more oxygen and nutrients to support muscle activity. </a:t>
            </a:r>
            <a:endParaRPr lang="en-US" dirty="0">
              <a:solidFill>
                <a:srgbClr val="1F1F1F"/>
              </a:solidFill>
              <a:latin typeface="Google Sans"/>
            </a:endParaRPr>
          </a:p>
          <a:p>
            <a:pPr>
              <a:buFont typeface="Arial" panose="020B0604020202020204" pitchFamily="34" charset="0"/>
              <a:buChar char="•"/>
            </a:pPr>
            <a:r>
              <a:rPr lang="en-US" b="1" dirty="0">
                <a:solidFill>
                  <a:srgbClr val="001D35"/>
                </a:solidFill>
                <a:latin typeface="Google Sans"/>
              </a:rPr>
              <a:t>Increased oxygen utilization:</a:t>
            </a:r>
            <a:endParaRPr lang="en-US" dirty="0">
              <a:solidFill>
                <a:srgbClr val="001D35"/>
              </a:solidFill>
              <a:latin typeface="Google Sans"/>
            </a:endParaRPr>
          </a:p>
          <a:p>
            <a:pPr>
              <a:buFont typeface="Arial" panose="020B0604020202020204" pitchFamily="34" charset="0"/>
              <a:buChar char="•"/>
            </a:pPr>
            <a:r>
              <a:rPr lang="en-US" dirty="0">
                <a:solidFill>
                  <a:srgbClr val="545D7E"/>
                </a:solidFill>
                <a:latin typeface="Google Sans"/>
              </a:rPr>
              <a:t>Muscles become more efficient at using oxygen, improving their ability to perform sustained activity. </a:t>
            </a:r>
          </a:p>
        </p:txBody>
      </p:sp>
    </p:spTree>
    <p:extLst>
      <p:ext uri="{BB962C8B-B14F-4D97-AF65-F5344CB8AC3E}">
        <p14:creationId xmlns:p14="http://schemas.microsoft.com/office/powerpoint/2010/main" val="30085482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391879"/>
          </a:xfrm>
        </p:spPr>
        <p:txBody>
          <a:bodyPr>
            <a:normAutofit fontScale="90000"/>
          </a:bodyPr>
          <a:lstStyle/>
          <a:p>
            <a:r>
              <a:rPr lang="en-US" dirty="0">
                <a:solidFill>
                  <a:schemeClr val="accent2"/>
                </a:solidFill>
              </a:rPr>
              <a:t>Effect of </a:t>
            </a:r>
            <a:r>
              <a:rPr lang="en-US" dirty="0" smtClean="0">
                <a:solidFill>
                  <a:schemeClr val="accent2"/>
                </a:solidFill>
              </a:rPr>
              <a:t>exercise----</a:t>
            </a:r>
            <a:endParaRPr lang="en-US" dirty="0">
              <a:solidFill>
                <a:schemeClr val="accent2"/>
              </a:solidFill>
            </a:endParaRPr>
          </a:p>
        </p:txBody>
      </p:sp>
      <p:sp>
        <p:nvSpPr>
          <p:cNvPr id="3" name="Content Placeholder 2"/>
          <p:cNvSpPr>
            <a:spLocks noGrp="1"/>
          </p:cNvSpPr>
          <p:nvPr>
            <p:ph idx="1"/>
          </p:nvPr>
        </p:nvSpPr>
        <p:spPr>
          <a:xfrm>
            <a:off x="1066800" y="1717964"/>
            <a:ext cx="10058400" cy="4738254"/>
          </a:xfrm>
        </p:spPr>
        <p:txBody>
          <a:bodyPr>
            <a:normAutofit/>
          </a:bodyPr>
          <a:lstStyle/>
          <a:p>
            <a:r>
              <a:rPr lang="en-US" dirty="0">
                <a:solidFill>
                  <a:srgbClr val="001D35"/>
                </a:solidFill>
                <a:latin typeface="Google Sans"/>
              </a:rPr>
              <a:t>Long-term effects:</a:t>
            </a:r>
          </a:p>
          <a:p>
            <a:pPr>
              <a:buFont typeface="Arial" panose="020B0604020202020204" pitchFamily="34" charset="0"/>
              <a:buChar char="•"/>
            </a:pPr>
            <a:r>
              <a:rPr lang="en-US" b="1" dirty="0">
                <a:solidFill>
                  <a:srgbClr val="001D35"/>
                </a:solidFill>
                <a:latin typeface="Google Sans"/>
              </a:rPr>
              <a:t>Muscle hypertrophy:</a:t>
            </a:r>
            <a:endParaRPr lang="en-US" dirty="0">
              <a:solidFill>
                <a:srgbClr val="001D35"/>
              </a:solidFill>
              <a:latin typeface="Google Sans"/>
            </a:endParaRPr>
          </a:p>
          <a:p>
            <a:pPr fontAlgn="ctr">
              <a:buFont typeface="Arial" panose="020B0604020202020204" pitchFamily="34" charset="0"/>
              <a:buChar char="•"/>
            </a:pPr>
            <a:r>
              <a:rPr lang="en-US" dirty="0">
                <a:solidFill>
                  <a:srgbClr val="545D7E"/>
                </a:solidFill>
                <a:latin typeface="Google Sans"/>
              </a:rPr>
              <a:t>Resistance training can lead to an increase in muscle fiber size, resulting in larger and stronger muscles. </a:t>
            </a:r>
            <a:endParaRPr lang="en-US" dirty="0">
              <a:solidFill>
                <a:srgbClr val="1F1F1F"/>
              </a:solidFill>
              <a:latin typeface="Google Sans"/>
            </a:endParaRPr>
          </a:p>
          <a:p>
            <a:pPr>
              <a:buFont typeface="Arial" panose="020B0604020202020204" pitchFamily="34" charset="0"/>
              <a:buChar char="•"/>
            </a:pPr>
            <a:r>
              <a:rPr lang="en-US" b="1" dirty="0">
                <a:solidFill>
                  <a:srgbClr val="001D35"/>
                </a:solidFill>
                <a:latin typeface="Google Sans"/>
              </a:rPr>
              <a:t>Increased strength and endurance:</a:t>
            </a:r>
            <a:endParaRPr lang="en-US" dirty="0">
              <a:solidFill>
                <a:srgbClr val="001D35"/>
              </a:solidFill>
              <a:latin typeface="Google Sans"/>
            </a:endParaRPr>
          </a:p>
          <a:p>
            <a:pPr fontAlgn="ctr">
              <a:buFont typeface="Arial" panose="020B0604020202020204" pitchFamily="34" charset="0"/>
              <a:buChar char="•"/>
            </a:pPr>
            <a:r>
              <a:rPr lang="en-US" dirty="0">
                <a:solidFill>
                  <a:srgbClr val="545D7E"/>
                </a:solidFill>
                <a:latin typeface="Google Sans"/>
              </a:rPr>
              <a:t>Regular exercise, especially strength </a:t>
            </a:r>
            <a:r>
              <a:rPr lang="en-US" dirty="0" smtClean="0">
                <a:solidFill>
                  <a:srgbClr val="545D7E"/>
                </a:solidFill>
                <a:latin typeface="Google Sans"/>
              </a:rPr>
              <a:t>training </a:t>
            </a:r>
            <a:r>
              <a:rPr lang="en-US" dirty="0">
                <a:solidFill>
                  <a:srgbClr val="545D7E"/>
                </a:solidFill>
                <a:latin typeface="Google Sans"/>
              </a:rPr>
              <a:t>can improve both muscle strength and the ability to sustain activity for longer periods. </a:t>
            </a:r>
            <a:endParaRPr lang="en-US" dirty="0">
              <a:solidFill>
                <a:srgbClr val="1F1F1F"/>
              </a:solidFill>
              <a:latin typeface="Google Sans"/>
            </a:endParaRPr>
          </a:p>
          <a:p>
            <a:pPr>
              <a:buFont typeface="Arial" panose="020B0604020202020204" pitchFamily="34" charset="0"/>
              <a:buChar char="•"/>
            </a:pPr>
            <a:r>
              <a:rPr lang="en-US" b="1" dirty="0">
                <a:solidFill>
                  <a:srgbClr val="001D35"/>
                </a:solidFill>
                <a:latin typeface="Google Sans"/>
              </a:rPr>
              <a:t>Improved flexibility:</a:t>
            </a:r>
            <a:endParaRPr lang="en-US" dirty="0">
              <a:solidFill>
                <a:srgbClr val="001D35"/>
              </a:solidFill>
              <a:latin typeface="Google Sans"/>
            </a:endParaRPr>
          </a:p>
          <a:p>
            <a:pPr fontAlgn="ctr">
              <a:buFont typeface="Arial" panose="020B0604020202020204" pitchFamily="34" charset="0"/>
              <a:buChar char="•"/>
            </a:pPr>
            <a:r>
              <a:rPr lang="en-US" dirty="0">
                <a:solidFill>
                  <a:srgbClr val="545D7E"/>
                </a:solidFill>
                <a:latin typeface="Google Sans"/>
              </a:rPr>
              <a:t>Exercise, particularly stretching, can increase joint range of motion and flexibility. </a:t>
            </a:r>
            <a:endParaRPr lang="en-US" dirty="0">
              <a:solidFill>
                <a:srgbClr val="1F1F1F"/>
              </a:solidFill>
              <a:latin typeface="Google Sans"/>
            </a:endParaRPr>
          </a:p>
          <a:p>
            <a:pPr>
              <a:buFont typeface="Arial" panose="020B0604020202020204" pitchFamily="34" charset="0"/>
              <a:buChar char="•"/>
            </a:pPr>
            <a:r>
              <a:rPr lang="en-US" b="1" dirty="0">
                <a:solidFill>
                  <a:srgbClr val="001D35"/>
                </a:solidFill>
                <a:latin typeface="Google Sans"/>
              </a:rPr>
              <a:t>Enhanced muscle coordination and efficiency:</a:t>
            </a:r>
            <a:endParaRPr lang="en-US" dirty="0">
              <a:solidFill>
                <a:srgbClr val="001D35"/>
              </a:solidFill>
              <a:latin typeface="Google Sans"/>
            </a:endParaRPr>
          </a:p>
          <a:p>
            <a:pPr fontAlgn="ctr">
              <a:buFont typeface="Arial" panose="020B0604020202020204" pitchFamily="34" charset="0"/>
              <a:buChar char="•"/>
            </a:pPr>
            <a:r>
              <a:rPr lang="en-US" dirty="0">
                <a:solidFill>
                  <a:srgbClr val="545D7E"/>
                </a:solidFill>
                <a:latin typeface="Google Sans"/>
              </a:rPr>
              <a:t>Training can improve the coordination and efficiency of muscles, allowing for more precise and powerful movements. </a:t>
            </a:r>
            <a:endParaRPr lang="en-US" dirty="0">
              <a:solidFill>
                <a:srgbClr val="1F1F1F"/>
              </a:solidFill>
              <a:latin typeface="Google Sans"/>
            </a:endParaRPr>
          </a:p>
        </p:txBody>
      </p:sp>
      <p:pic>
        <p:nvPicPr>
          <p:cNvPr id="4" name="Picture 3"/>
          <p:cNvPicPr>
            <a:picLocks noChangeAspect="1"/>
          </p:cNvPicPr>
          <p:nvPr/>
        </p:nvPicPr>
        <p:blipFill>
          <a:blip r:embed="rId2"/>
          <a:stretch>
            <a:fillRect/>
          </a:stretch>
        </p:blipFill>
        <p:spPr>
          <a:xfrm>
            <a:off x="8554479" y="271462"/>
            <a:ext cx="3363201" cy="2238058"/>
          </a:xfrm>
          <a:prstGeom prst="rect">
            <a:avLst/>
          </a:prstGeom>
        </p:spPr>
      </p:pic>
    </p:spTree>
    <p:extLst>
      <p:ext uri="{BB962C8B-B14F-4D97-AF65-F5344CB8AC3E}">
        <p14:creationId xmlns:p14="http://schemas.microsoft.com/office/powerpoint/2010/main" val="14185014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548897"/>
          </a:xfrm>
        </p:spPr>
        <p:txBody>
          <a:bodyPr>
            <a:normAutofit fontScale="90000"/>
          </a:bodyPr>
          <a:lstStyle/>
          <a:p>
            <a:r>
              <a:rPr lang="en-US" dirty="0">
                <a:solidFill>
                  <a:schemeClr val="accent2"/>
                </a:solidFill>
              </a:rPr>
              <a:t>Effect of exercise----</a:t>
            </a:r>
          </a:p>
        </p:txBody>
      </p:sp>
      <p:sp>
        <p:nvSpPr>
          <p:cNvPr id="3" name="Content Placeholder 2"/>
          <p:cNvSpPr>
            <a:spLocks noGrp="1"/>
          </p:cNvSpPr>
          <p:nvPr>
            <p:ph idx="1"/>
          </p:nvPr>
        </p:nvSpPr>
        <p:spPr>
          <a:xfrm>
            <a:off x="558800" y="1487049"/>
            <a:ext cx="11003280" cy="4974711"/>
          </a:xfrm>
        </p:spPr>
        <p:txBody>
          <a:bodyPr>
            <a:normAutofit fontScale="92500" lnSpcReduction="10000"/>
          </a:bodyPr>
          <a:lstStyle/>
          <a:p>
            <a:pPr>
              <a:buFont typeface="Arial" panose="020B0604020202020204" pitchFamily="34" charset="0"/>
              <a:buChar char="•"/>
            </a:pPr>
            <a:r>
              <a:rPr lang="en-US" b="1" dirty="0">
                <a:solidFill>
                  <a:srgbClr val="001D35"/>
                </a:solidFill>
                <a:latin typeface="Google Sans"/>
              </a:rPr>
              <a:t>Increased mitochondrial density:</a:t>
            </a:r>
            <a:endParaRPr lang="en-US" dirty="0">
              <a:solidFill>
                <a:srgbClr val="001D35"/>
              </a:solidFill>
              <a:latin typeface="Google Sans"/>
            </a:endParaRPr>
          </a:p>
          <a:p>
            <a:pPr fontAlgn="ctr">
              <a:buFont typeface="Arial" panose="020B0604020202020204" pitchFamily="34" charset="0"/>
              <a:buChar char="•"/>
            </a:pPr>
            <a:r>
              <a:rPr lang="en-US" dirty="0">
                <a:solidFill>
                  <a:srgbClr val="545D7E"/>
                </a:solidFill>
                <a:latin typeface="Google Sans"/>
              </a:rPr>
              <a:t>Endurance training can increase the number of mitochondria in muscle cells, which are responsible for energy production, improving the muscle's ability to produce ATP (adenosine triphosphate) for energy. </a:t>
            </a:r>
            <a:endParaRPr lang="en-US" dirty="0">
              <a:solidFill>
                <a:srgbClr val="1F1F1F"/>
              </a:solidFill>
              <a:latin typeface="Google Sans"/>
            </a:endParaRPr>
          </a:p>
          <a:p>
            <a:pPr>
              <a:buFont typeface="Arial" panose="020B0604020202020204" pitchFamily="34" charset="0"/>
              <a:buChar char="•"/>
            </a:pPr>
            <a:r>
              <a:rPr lang="en-US" b="1" dirty="0">
                <a:solidFill>
                  <a:srgbClr val="001D35"/>
                </a:solidFill>
                <a:latin typeface="Google Sans"/>
              </a:rPr>
              <a:t>Improved blood supply and capillary density:</a:t>
            </a:r>
            <a:endParaRPr lang="en-US" dirty="0">
              <a:solidFill>
                <a:srgbClr val="001D35"/>
              </a:solidFill>
              <a:latin typeface="Google Sans"/>
            </a:endParaRPr>
          </a:p>
          <a:p>
            <a:pPr fontAlgn="ctr">
              <a:buFont typeface="Arial" panose="020B0604020202020204" pitchFamily="34" charset="0"/>
              <a:buChar char="•"/>
            </a:pPr>
            <a:r>
              <a:rPr lang="en-US" dirty="0">
                <a:solidFill>
                  <a:srgbClr val="545D7E"/>
                </a:solidFill>
                <a:latin typeface="Google Sans"/>
              </a:rPr>
              <a:t>Exercise increases the number and size of capillaries in muscle tissue, which further improves blood flow and oxygen delivery. </a:t>
            </a:r>
            <a:endParaRPr lang="en-US" dirty="0">
              <a:solidFill>
                <a:srgbClr val="1F1F1F"/>
              </a:solidFill>
              <a:latin typeface="Google Sans"/>
            </a:endParaRPr>
          </a:p>
          <a:p>
            <a:pPr>
              <a:buFont typeface="Arial" panose="020B0604020202020204" pitchFamily="34" charset="0"/>
              <a:buChar char="•"/>
            </a:pPr>
            <a:r>
              <a:rPr lang="en-US" b="1" dirty="0">
                <a:solidFill>
                  <a:srgbClr val="001D35"/>
                </a:solidFill>
                <a:latin typeface="Google Sans"/>
              </a:rPr>
              <a:t>Enhanced neuromuscular connections:</a:t>
            </a:r>
            <a:endParaRPr lang="en-US" dirty="0">
              <a:solidFill>
                <a:srgbClr val="001D35"/>
              </a:solidFill>
              <a:latin typeface="Google Sans"/>
            </a:endParaRPr>
          </a:p>
          <a:p>
            <a:pPr fontAlgn="ctr">
              <a:buFont typeface="Arial" panose="020B0604020202020204" pitchFamily="34" charset="0"/>
              <a:buChar char="•"/>
            </a:pPr>
            <a:r>
              <a:rPr lang="en-US" dirty="0">
                <a:solidFill>
                  <a:srgbClr val="545D7E"/>
                </a:solidFill>
                <a:latin typeface="Google Sans"/>
              </a:rPr>
              <a:t>Regular exercise can improve the communication between the nervous system and muscles, leading to increased motor neuron firing rates and improved muscle activation. </a:t>
            </a:r>
            <a:endParaRPr lang="en-US" dirty="0">
              <a:solidFill>
                <a:srgbClr val="1F1F1F"/>
              </a:solidFill>
              <a:latin typeface="Google Sans"/>
            </a:endParaRPr>
          </a:p>
          <a:p>
            <a:pPr>
              <a:buFont typeface="Arial" panose="020B0604020202020204" pitchFamily="34" charset="0"/>
              <a:buChar char="•"/>
            </a:pPr>
            <a:r>
              <a:rPr lang="en-US" b="1" dirty="0">
                <a:solidFill>
                  <a:srgbClr val="001D35"/>
                </a:solidFill>
                <a:latin typeface="Google Sans"/>
              </a:rPr>
              <a:t>Reduced muscle damage:</a:t>
            </a:r>
            <a:endParaRPr lang="en-US" dirty="0">
              <a:solidFill>
                <a:srgbClr val="001D35"/>
              </a:solidFill>
              <a:latin typeface="Google Sans"/>
            </a:endParaRPr>
          </a:p>
          <a:p>
            <a:pPr fontAlgn="ctr">
              <a:buFont typeface="Arial" panose="020B0604020202020204" pitchFamily="34" charset="0"/>
              <a:buChar char="•"/>
            </a:pPr>
            <a:r>
              <a:rPr lang="en-US" dirty="0">
                <a:solidFill>
                  <a:srgbClr val="545D7E"/>
                </a:solidFill>
                <a:latin typeface="Google Sans"/>
              </a:rPr>
              <a:t>With consistent training, muscles become better at repairing damage and reducing inflammation, leading to less soreness and faster recovery. </a:t>
            </a:r>
            <a:endParaRPr lang="en-US" dirty="0">
              <a:solidFill>
                <a:srgbClr val="1F1F1F"/>
              </a:solidFill>
              <a:latin typeface="Google Sans"/>
            </a:endParaRPr>
          </a:p>
          <a:p>
            <a:pPr>
              <a:buFont typeface="Arial" panose="020B0604020202020204" pitchFamily="34" charset="0"/>
              <a:buChar char="•"/>
            </a:pPr>
            <a:r>
              <a:rPr lang="en-US" b="1" dirty="0">
                <a:solidFill>
                  <a:srgbClr val="001D35"/>
                </a:solidFill>
                <a:latin typeface="Google Sans"/>
              </a:rPr>
              <a:t>Improved muscle metabolism:</a:t>
            </a:r>
            <a:endParaRPr lang="en-US" dirty="0">
              <a:solidFill>
                <a:srgbClr val="001D35"/>
              </a:solidFill>
              <a:latin typeface="Google Sans"/>
            </a:endParaRPr>
          </a:p>
          <a:p>
            <a:pPr>
              <a:buFont typeface="Arial" panose="020B0604020202020204" pitchFamily="34" charset="0"/>
              <a:buChar char="•"/>
            </a:pPr>
            <a:r>
              <a:rPr lang="en-US" dirty="0">
                <a:solidFill>
                  <a:srgbClr val="545D7E"/>
                </a:solidFill>
                <a:latin typeface="Google Sans"/>
              </a:rPr>
              <a:t>Exercise can improve muscle metabolism, making it more efficient at utilizing different energy sources, like carbohydrates and fats. </a:t>
            </a:r>
          </a:p>
          <a:p>
            <a:endParaRPr lang="en-US" dirty="0"/>
          </a:p>
        </p:txBody>
      </p:sp>
    </p:spTree>
    <p:extLst>
      <p:ext uri="{BB962C8B-B14F-4D97-AF65-F5344CB8AC3E}">
        <p14:creationId xmlns:p14="http://schemas.microsoft.com/office/powerpoint/2010/main" val="3483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604315"/>
          </a:xfrm>
        </p:spPr>
        <p:txBody>
          <a:bodyPr>
            <a:normAutofit fontScale="90000"/>
          </a:bodyPr>
          <a:lstStyle/>
          <a:p>
            <a:r>
              <a:rPr lang="en-US" dirty="0">
                <a:solidFill>
                  <a:schemeClr val="accent2"/>
                </a:solidFill>
              </a:rPr>
              <a:t>Effect of exercise----</a:t>
            </a:r>
          </a:p>
        </p:txBody>
      </p:sp>
      <p:sp>
        <p:nvSpPr>
          <p:cNvPr id="3" name="Content Placeholder 2"/>
          <p:cNvSpPr>
            <a:spLocks noGrp="1"/>
          </p:cNvSpPr>
          <p:nvPr>
            <p:ph idx="1"/>
          </p:nvPr>
        </p:nvSpPr>
        <p:spPr>
          <a:xfrm>
            <a:off x="549565" y="1687483"/>
            <a:ext cx="6774872" cy="4685607"/>
          </a:xfrm>
        </p:spPr>
        <p:txBody>
          <a:bodyPr/>
          <a:lstStyle/>
          <a:p>
            <a:r>
              <a:rPr lang="en-US" dirty="0">
                <a:solidFill>
                  <a:srgbClr val="001D35"/>
                </a:solidFill>
                <a:latin typeface="Google Sans"/>
              </a:rPr>
              <a:t>Specific training types and their effects:</a:t>
            </a:r>
          </a:p>
          <a:p>
            <a:pPr fontAlgn="ctr">
              <a:buFont typeface="Arial" panose="020B0604020202020204" pitchFamily="34" charset="0"/>
              <a:buChar char="•"/>
            </a:pPr>
            <a:r>
              <a:rPr lang="en-US" b="1" dirty="0">
                <a:solidFill>
                  <a:srgbClr val="001D35"/>
                </a:solidFill>
                <a:latin typeface="Google Sans"/>
              </a:rPr>
              <a:t>Resistance training:</a:t>
            </a:r>
            <a:r>
              <a:rPr lang="en-US" dirty="0">
                <a:solidFill>
                  <a:srgbClr val="001D35"/>
                </a:solidFill>
                <a:latin typeface="Google Sans"/>
              </a:rPr>
              <a:t> Primarily leads to muscle hypertrophy </a:t>
            </a:r>
            <a:r>
              <a:rPr lang="en-US" dirty="0" smtClean="0">
                <a:solidFill>
                  <a:srgbClr val="001D35"/>
                </a:solidFill>
                <a:latin typeface="Google Sans"/>
              </a:rPr>
              <a:t>(</a:t>
            </a:r>
            <a:r>
              <a:rPr lang="en-US" dirty="0">
                <a:solidFill>
                  <a:srgbClr val="001D35"/>
                </a:solidFill>
                <a:latin typeface="Google Sans"/>
              </a:rPr>
              <a:t>the growth of muscle fibers, leading to an increase in muscle size</a:t>
            </a:r>
            <a:r>
              <a:rPr lang="en-US" dirty="0" smtClean="0">
                <a:solidFill>
                  <a:srgbClr val="001D35"/>
                </a:solidFill>
                <a:latin typeface="Google Sans"/>
              </a:rPr>
              <a:t>) and </a:t>
            </a:r>
            <a:r>
              <a:rPr lang="en-US" dirty="0">
                <a:solidFill>
                  <a:srgbClr val="001D35"/>
                </a:solidFill>
                <a:latin typeface="Google Sans"/>
              </a:rPr>
              <a:t>increased strength. </a:t>
            </a:r>
            <a:endParaRPr lang="en-US" dirty="0">
              <a:solidFill>
                <a:srgbClr val="1F1F1F"/>
              </a:solidFill>
              <a:latin typeface="Google Sans"/>
            </a:endParaRPr>
          </a:p>
          <a:p>
            <a:pPr fontAlgn="ctr">
              <a:buFont typeface="Arial" panose="020B0604020202020204" pitchFamily="34" charset="0"/>
              <a:buChar char="•"/>
            </a:pPr>
            <a:r>
              <a:rPr lang="en-US" b="1" dirty="0">
                <a:solidFill>
                  <a:srgbClr val="001D35"/>
                </a:solidFill>
                <a:latin typeface="Google Sans"/>
              </a:rPr>
              <a:t>Endurance training:</a:t>
            </a:r>
            <a:r>
              <a:rPr lang="en-US" dirty="0">
                <a:solidFill>
                  <a:srgbClr val="001D35"/>
                </a:solidFill>
                <a:latin typeface="Google Sans"/>
              </a:rPr>
              <a:t>  </a:t>
            </a:r>
            <a:r>
              <a:rPr lang="en-US" dirty="0" smtClean="0">
                <a:solidFill>
                  <a:srgbClr val="001D35"/>
                </a:solidFill>
                <a:latin typeface="Google Sans"/>
              </a:rPr>
              <a:t>A </a:t>
            </a:r>
            <a:r>
              <a:rPr lang="en-US" dirty="0">
                <a:solidFill>
                  <a:srgbClr val="001D35"/>
                </a:solidFill>
                <a:latin typeface="Google Sans"/>
              </a:rPr>
              <a:t>type of physical activity that aims to improve cardiovascular health and build </a:t>
            </a:r>
            <a:r>
              <a:rPr lang="en-US" dirty="0" smtClean="0">
                <a:solidFill>
                  <a:srgbClr val="001D35"/>
                </a:solidFill>
                <a:latin typeface="Google Sans"/>
              </a:rPr>
              <a:t>stamina, primarily </a:t>
            </a:r>
            <a:r>
              <a:rPr lang="en-US" dirty="0">
                <a:solidFill>
                  <a:srgbClr val="001D35"/>
                </a:solidFill>
                <a:latin typeface="Google Sans"/>
              </a:rPr>
              <a:t>leads to increased mitochondrial density, improved cardiovascular function, and enhanced oxygen utilization. </a:t>
            </a:r>
            <a:endParaRPr lang="en-US" dirty="0">
              <a:solidFill>
                <a:srgbClr val="1F1F1F"/>
              </a:solidFill>
              <a:latin typeface="Google Sans"/>
            </a:endParaRPr>
          </a:p>
          <a:p>
            <a:pPr fontAlgn="ctr">
              <a:buFont typeface="Arial" panose="020B0604020202020204" pitchFamily="34" charset="0"/>
              <a:buChar char="•"/>
            </a:pPr>
            <a:r>
              <a:rPr lang="en-US" b="1" dirty="0">
                <a:solidFill>
                  <a:srgbClr val="001D35"/>
                </a:solidFill>
                <a:latin typeface="Google Sans"/>
              </a:rPr>
              <a:t>Stretching:</a:t>
            </a:r>
            <a:r>
              <a:rPr lang="en-US" dirty="0">
                <a:solidFill>
                  <a:srgbClr val="001D35"/>
                </a:solidFill>
                <a:latin typeface="Google Sans"/>
              </a:rPr>
              <a:t> Primarily leads to improved flexibility and joint range of motion. </a:t>
            </a:r>
            <a:endParaRPr lang="en-US" dirty="0">
              <a:solidFill>
                <a:srgbClr val="1F1F1F"/>
              </a:solidFill>
              <a:latin typeface="Google Sans"/>
            </a:endParaRPr>
          </a:p>
          <a:p>
            <a:pPr>
              <a:buFont typeface="Arial" panose="020B0604020202020204" pitchFamily="34" charset="0"/>
              <a:buChar char="•"/>
            </a:pPr>
            <a:r>
              <a:rPr lang="en-US" b="1" dirty="0">
                <a:solidFill>
                  <a:srgbClr val="001D35"/>
                </a:solidFill>
                <a:latin typeface="Google Sans"/>
              </a:rPr>
              <a:t>Interval training:</a:t>
            </a:r>
            <a:r>
              <a:rPr lang="en-US" dirty="0">
                <a:solidFill>
                  <a:srgbClr val="001D35"/>
                </a:solidFill>
                <a:latin typeface="Google Sans"/>
              </a:rPr>
              <a:t> Combines periods of high-intensity exercise with periods of rest or low-intensity exercise, leading to improvements in both strength and endurance. </a:t>
            </a:r>
          </a:p>
          <a:p>
            <a:endParaRPr lang="en-US" dirty="0"/>
          </a:p>
        </p:txBody>
      </p:sp>
      <p:pic>
        <p:nvPicPr>
          <p:cNvPr id="4" name="Picture 3"/>
          <p:cNvPicPr>
            <a:picLocks noChangeAspect="1"/>
          </p:cNvPicPr>
          <p:nvPr/>
        </p:nvPicPr>
        <p:blipFill>
          <a:blip r:embed="rId2"/>
          <a:stretch>
            <a:fillRect/>
          </a:stretch>
        </p:blipFill>
        <p:spPr>
          <a:xfrm>
            <a:off x="7904477" y="258620"/>
            <a:ext cx="4080654" cy="2715490"/>
          </a:xfrm>
          <a:prstGeom prst="rect">
            <a:avLst/>
          </a:prstGeom>
        </p:spPr>
      </p:pic>
      <p:sp>
        <p:nvSpPr>
          <p:cNvPr id="5" name="Rectangle 4"/>
          <p:cNvSpPr/>
          <p:nvPr/>
        </p:nvSpPr>
        <p:spPr>
          <a:xfrm>
            <a:off x="8811746" y="2972793"/>
            <a:ext cx="2313454" cy="369332"/>
          </a:xfrm>
          <a:prstGeom prst="rect">
            <a:avLst/>
          </a:prstGeom>
        </p:spPr>
        <p:txBody>
          <a:bodyPr wrap="none">
            <a:spAutoFit/>
          </a:bodyPr>
          <a:lstStyle/>
          <a:p>
            <a:r>
              <a:rPr lang="en-US" b="1" dirty="0">
                <a:solidFill>
                  <a:srgbClr val="001D35"/>
                </a:solidFill>
                <a:latin typeface="Google Sans"/>
              </a:rPr>
              <a:t>Resistance training</a:t>
            </a:r>
            <a:endParaRPr lang="en-US" dirty="0"/>
          </a:p>
        </p:txBody>
      </p:sp>
      <p:pic>
        <p:nvPicPr>
          <p:cNvPr id="6" name="Picture 5"/>
          <p:cNvPicPr>
            <a:picLocks noChangeAspect="1"/>
          </p:cNvPicPr>
          <p:nvPr/>
        </p:nvPicPr>
        <p:blipFill>
          <a:blip r:embed="rId3"/>
          <a:stretch>
            <a:fillRect/>
          </a:stretch>
        </p:blipFill>
        <p:spPr>
          <a:xfrm>
            <a:off x="7985717" y="3434487"/>
            <a:ext cx="4008205" cy="2726169"/>
          </a:xfrm>
          <a:prstGeom prst="rect">
            <a:avLst/>
          </a:prstGeom>
        </p:spPr>
      </p:pic>
      <p:sp>
        <p:nvSpPr>
          <p:cNvPr id="7" name="Rectangle 6"/>
          <p:cNvSpPr/>
          <p:nvPr/>
        </p:nvSpPr>
        <p:spPr>
          <a:xfrm>
            <a:off x="8702061" y="6113097"/>
            <a:ext cx="2287806" cy="369332"/>
          </a:xfrm>
          <a:prstGeom prst="rect">
            <a:avLst/>
          </a:prstGeom>
        </p:spPr>
        <p:txBody>
          <a:bodyPr wrap="none">
            <a:spAutoFit/>
          </a:bodyPr>
          <a:lstStyle/>
          <a:p>
            <a:r>
              <a:rPr lang="en-US" b="1" dirty="0">
                <a:solidFill>
                  <a:srgbClr val="001D35"/>
                </a:solidFill>
                <a:latin typeface="Google Sans"/>
              </a:rPr>
              <a:t>Endurance training</a:t>
            </a:r>
            <a:endParaRPr lang="en-US" dirty="0"/>
          </a:p>
        </p:txBody>
      </p:sp>
    </p:spTree>
    <p:extLst>
      <p:ext uri="{BB962C8B-B14F-4D97-AF65-F5344CB8AC3E}">
        <p14:creationId xmlns:p14="http://schemas.microsoft.com/office/powerpoint/2010/main" val="14258007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0"/>
            <a:ext cx="10058400" cy="857247"/>
          </a:xfrm>
        </p:spPr>
        <p:txBody>
          <a:bodyPr>
            <a:normAutofit/>
          </a:bodyPr>
          <a:lstStyle/>
          <a:p>
            <a:r>
              <a:rPr lang="en-US" dirty="0" smtClean="0">
                <a:solidFill>
                  <a:srgbClr val="FF0000"/>
                </a:solidFill>
              </a:rPr>
              <a:t>Overloading and overtraining</a:t>
            </a:r>
            <a:endParaRPr lang="en-US" dirty="0">
              <a:solidFill>
                <a:srgbClr val="FF0000"/>
              </a:solidFill>
            </a:endParaRPr>
          </a:p>
        </p:txBody>
      </p:sp>
      <p:sp>
        <p:nvSpPr>
          <p:cNvPr id="3" name="Content Placeholder 2"/>
          <p:cNvSpPr>
            <a:spLocks noGrp="1"/>
          </p:cNvSpPr>
          <p:nvPr>
            <p:ph idx="1"/>
          </p:nvPr>
        </p:nvSpPr>
        <p:spPr>
          <a:xfrm>
            <a:off x="618835" y="1162047"/>
            <a:ext cx="11083637" cy="5405008"/>
          </a:xfrm>
        </p:spPr>
        <p:txBody>
          <a:bodyPr/>
          <a:lstStyle/>
          <a:p>
            <a:r>
              <a:rPr lang="en-US" dirty="0">
                <a:solidFill>
                  <a:srgbClr val="001D35"/>
                </a:solidFill>
                <a:latin typeface="Google Sans"/>
              </a:rPr>
              <a:t>Overload and overtraining are related training concepts. Overload is a deliberate increase in training intensity or volume to stimulate adaptation and improve fitness, while overtraining is when the body is stressed beyond its capacity to recover, leading to performance decrements and potential injury. Overload is a necessary part of training, but when taken to extremes without adequate rest, it can lead to </a:t>
            </a:r>
            <a:r>
              <a:rPr lang="en-US" dirty="0" smtClean="0">
                <a:solidFill>
                  <a:srgbClr val="001D35"/>
                </a:solidFill>
                <a:latin typeface="Google Sans"/>
              </a:rPr>
              <a:t>overtraining.</a:t>
            </a:r>
            <a:endParaRPr lang="en-US" dirty="0"/>
          </a:p>
        </p:txBody>
      </p:sp>
      <p:sp>
        <p:nvSpPr>
          <p:cNvPr id="5" name="Rectangle 4"/>
          <p:cNvSpPr/>
          <p:nvPr/>
        </p:nvSpPr>
        <p:spPr>
          <a:xfrm>
            <a:off x="812800" y="2609748"/>
            <a:ext cx="7943272" cy="3780522"/>
          </a:xfrm>
          <a:prstGeom prst="rect">
            <a:avLst/>
          </a:prstGeom>
        </p:spPr>
        <p:txBody>
          <a:bodyPr wrap="square">
            <a:spAutoFit/>
          </a:bodyPr>
          <a:lstStyle/>
          <a:p>
            <a:pPr>
              <a:lnSpc>
                <a:spcPct val="150000"/>
              </a:lnSpc>
            </a:pPr>
            <a:r>
              <a:rPr lang="en-US" dirty="0">
                <a:solidFill>
                  <a:srgbClr val="001D35"/>
                </a:solidFill>
                <a:latin typeface="Google Sans"/>
              </a:rPr>
              <a:t>Overload:</a:t>
            </a:r>
          </a:p>
          <a:p>
            <a:pPr>
              <a:lnSpc>
                <a:spcPct val="150000"/>
              </a:lnSpc>
              <a:buFont typeface="Arial" panose="020B0604020202020204" pitchFamily="34" charset="0"/>
              <a:buChar char="•"/>
            </a:pPr>
            <a:r>
              <a:rPr lang="en-US" b="1" dirty="0">
                <a:solidFill>
                  <a:srgbClr val="001D35"/>
                </a:solidFill>
                <a:latin typeface="Google Sans"/>
              </a:rPr>
              <a:t>Definition</a:t>
            </a:r>
            <a:r>
              <a:rPr lang="en-US" b="1" dirty="0" smtClean="0">
                <a:solidFill>
                  <a:srgbClr val="001D35"/>
                </a:solidFill>
                <a:latin typeface="Google Sans"/>
              </a:rPr>
              <a:t>: </a:t>
            </a:r>
            <a:r>
              <a:rPr lang="en-US" dirty="0" smtClean="0">
                <a:solidFill>
                  <a:srgbClr val="545D7E"/>
                </a:solidFill>
                <a:latin typeface="Google Sans"/>
              </a:rPr>
              <a:t>Overload </a:t>
            </a:r>
            <a:r>
              <a:rPr lang="en-US" dirty="0">
                <a:solidFill>
                  <a:srgbClr val="545D7E"/>
                </a:solidFill>
                <a:latin typeface="Google Sans"/>
              </a:rPr>
              <a:t>is the principle of increasing the demands placed on the body during exercise to promote improvement. </a:t>
            </a:r>
            <a:endParaRPr lang="en-US" dirty="0">
              <a:solidFill>
                <a:srgbClr val="0B57D0"/>
              </a:solidFill>
              <a:latin typeface="Google Sans"/>
            </a:endParaRPr>
          </a:p>
          <a:p>
            <a:pPr>
              <a:lnSpc>
                <a:spcPct val="150000"/>
              </a:lnSpc>
              <a:buFont typeface="Arial" panose="020B0604020202020204" pitchFamily="34" charset="0"/>
              <a:buChar char="•"/>
            </a:pPr>
            <a:r>
              <a:rPr lang="en-US" b="1" dirty="0">
                <a:solidFill>
                  <a:srgbClr val="001D35"/>
                </a:solidFill>
                <a:latin typeface="Google Sans"/>
              </a:rPr>
              <a:t>Purpose</a:t>
            </a:r>
            <a:r>
              <a:rPr lang="en-US" b="1" dirty="0" smtClean="0">
                <a:solidFill>
                  <a:srgbClr val="001D35"/>
                </a:solidFill>
                <a:latin typeface="Google Sans"/>
              </a:rPr>
              <a:t>: </a:t>
            </a:r>
            <a:r>
              <a:rPr lang="en-US" dirty="0" smtClean="0">
                <a:solidFill>
                  <a:srgbClr val="545D7E"/>
                </a:solidFill>
                <a:latin typeface="Google Sans"/>
              </a:rPr>
              <a:t>It's </a:t>
            </a:r>
            <a:r>
              <a:rPr lang="en-US" dirty="0">
                <a:solidFill>
                  <a:srgbClr val="545D7E"/>
                </a:solidFill>
                <a:latin typeface="Google Sans"/>
              </a:rPr>
              <a:t>a strategic way to challenge the body, forcing it to adapt and become stronger, faster, or more efficient. </a:t>
            </a:r>
            <a:endParaRPr lang="en-US" dirty="0">
              <a:solidFill>
                <a:srgbClr val="0B57D0"/>
              </a:solidFill>
              <a:latin typeface="Google Sans"/>
            </a:endParaRPr>
          </a:p>
          <a:p>
            <a:pPr>
              <a:lnSpc>
                <a:spcPct val="150000"/>
              </a:lnSpc>
              <a:buFont typeface="Arial" panose="020B0604020202020204" pitchFamily="34" charset="0"/>
              <a:buChar char="•"/>
            </a:pPr>
            <a:r>
              <a:rPr lang="en-US" b="1" dirty="0">
                <a:solidFill>
                  <a:srgbClr val="001D35"/>
                </a:solidFill>
                <a:latin typeface="Google Sans"/>
              </a:rPr>
              <a:t>Examples</a:t>
            </a:r>
            <a:r>
              <a:rPr lang="en-US" b="1" dirty="0" smtClean="0">
                <a:solidFill>
                  <a:srgbClr val="001D35"/>
                </a:solidFill>
                <a:latin typeface="Google Sans"/>
              </a:rPr>
              <a:t>: </a:t>
            </a:r>
            <a:r>
              <a:rPr lang="en-US" dirty="0" smtClean="0">
                <a:solidFill>
                  <a:srgbClr val="545D7E"/>
                </a:solidFill>
                <a:latin typeface="Google Sans"/>
              </a:rPr>
              <a:t>Increasing </a:t>
            </a:r>
            <a:r>
              <a:rPr lang="en-US" dirty="0">
                <a:solidFill>
                  <a:srgbClr val="545D7E"/>
                </a:solidFill>
                <a:latin typeface="Google Sans"/>
              </a:rPr>
              <a:t>weight lifted, adding more repetitions, shortening rest periods, or increasing the frequency or duration of workouts. </a:t>
            </a:r>
            <a:endParaRPr lang="en-US" dirty="0">
              <a:solidFill>
                <a:srgbClr val="0B57D0"/>
              </a:solidFill>
              <a:latin typeface="Google Sans"/>
            </a:endParaRPr>
          </a:p>
          <a:p>
            <a:pPr>
              <a:lnSpc>
                <a:spcPct val="150000"/>
              </a:lnSpc>
              <a:buFont typeface="Arial" panose="020B0604020202020204" pitchFamily="34" charset="0"/>
              <a:buChar char="•"/>
            </a:pPr>
            <a:r>
              <a:rPr lang="en-US" b="1" dirty="0">
                <a:solidFill>
                  <a:srgbClr val="001D35"/>
                </a:solidFill>
                <a:latin typeface="Google Sans"/>
              </a:rPr>
              <a:t>Key Principle</a:t>
            </a:r>
            <a:r>
              <a:rPr lang="en-US" b="1" dirty="0" smtClean="0">
                <a:solidFill>
                  <a:srgbClr val="001D35"/>
                </a:solidFill>
                <a:latin typeface="Google Sans"/>
              </a:rPr>
              <a:t>: </a:t>
            </a:r>
            <a:r>
              <a:rPr lang="en-US" dirty="0" smtClean="0">
                <a:solidFill>
                  <a:srgbClr val="545D7E"/>
                </a:solidFill>
                <a:latin typeface="Google Sans"/>
              </a:rPr>
              <a:t>Overload </a:t>
            </a:r>
            <a:r>
              <a:rPr lang="en-US" dirty="0">
                <a:solidFill>
                  <a:srgbClr val="545D7E"/>
                </a:solidFill>
                <a:latin typeface="Google Sans"/>
              </a:rPr>
              <a:t>should be progressive, meaning the demands are gradually increased over time to allow for adaptation and prevent injury. </a:t>
            </a:r>
            <a:endParaRPr lang="en-US" b="0" i="0" dirty="0">
              <a:solidFill>
                <a:srgbClr val="545D7E"/>
              </a:solidFill>
              <a:effectLst/>
              <a:latin typeface="Google Sans"/>
            </a:endParaRPr>
          </a:p>
        </p:txBody>
      </p:sp>
      <p:pic>
        <p:nvPicPr>
          <p:cNvPr id="6" name="Picture 5"/>
          <p:cNvPicPr>
            <a:picLocks noChangeAspect="1"/>
          </p:cNvPicPr>
          <p:nvPr/>
        </p:nvPicPr>
        <p:blipFill>
          <a:blip r:embed="rId2"/>
          <a:stretch>
            <a:fillRect/>
          </a:stretch>
        </p:blipFill>
        <p:spPr>
          <a:xfrm rot="16200000">
            <a:off x="8326608" y="3098774"/>
            <a:ext cx="4381837" cy="2802470"/>
          </a:xfrm>
          <a:prstGeom prst="rect">
            <a:avLst/>
          </a:prstGeom>
        </p:spPr>
      </p:pic>
    </p:spTree>
    <p:extLst>
      <p:ext uri="{BB962C8B-B14F-4D97-AF65-F5344CB8AC3E}">
        <p14:creationId xmlns:p14="http://schemas.microsoft.com/office/powerpoint/2010/main" val="23123144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86327"/>
            <a:ext cx="10058400" cy="637309"/>
          </a:xfrm>
        </p:spPr>
        <p:txBody>
          <a:bodyPr>
            <a:normAutofit fontScale="90000"/>
          </a:bodyPr>
          <a:lstStyle/>
          <a:p>
            <a:r>
              <a:rPr lang="en-US" dirty="0">
                <a:solidFill>
                  <a:srgbClr val="FF0000"/>
                </a:solidFill>
              </a:rPr>
              <a:t>Overloading and overtraining</a:t>
            </a:r>
          </a:p>
        </p:txBody>
      </p:sp>
      <p:sp>
        <p:nvSpPr>
          <p:cNvPr id="3" name="Content Placeholder 2"/>
          <p:cNvSpPr>
            <a:spLocks noGrp="1"/>
          </p:cNvSpPr>
          <p:nvPr>
            <p:ph idx="1"/>
          </p:nvPr>
        </p:nvSpPr>
        <p:spPr>
          <a:xfrm>
            <a:off x="655782" y="997527"/>
            <a:ext cx="10917382" cy="5403273"/>
          </a:xfrm>
        </p:spPr>
        <p:txBody>
          <a:bodyPr>
            <a:normAutofit/>
          </a:bodyPr>
          <a:lstStyle/>
          <a:p>
            <a:pPr marL="0" indent="0">
              <a:buNone/>
            </a:pPr>
            <a:r>
              <a:rPr lang="en-US" b="1" dirty="0"/>
              <a:t>Overtraining:</a:t>
            </a:r>
          </a:p>
          <a:p>
            <a:r>
              <a:rPr lang="en-US" b="1" dirty="0"/>
              <a:t>Definition</a:t>
            </a:r>
            <a:r>
              <a:rPr lang="en-US" b="1" dirty="0" smtClean="0"/>
              <a:t>: </a:t>
            </a:r>
            <a:r>
              <a:rPr lang="en-US" dirty="0" smtClean="0"/>
              <a:t>Overtraining </a:t>
            </a:r>
            <a:r>
              <a:rPr lang="en-US" dirty="0"/>
              <a:t>is a state of excessive training stress that the body cannot recover from, leading to performance decline and potential health problems. </a:t>
            </a:r>
          </a:p>
          <a:p>
            <a:r>
              <a:rPr lang="en-US" b="1" dirty="0"/>
              <a:t>Symptoms</a:t>
            </a:r>
            <a:r>
              <a:rPr lang="en-US" b="1" dirty="0" smtClean="0"/>
              <a:t>: </a:t>
            </a:r>
            <a:r>
              <a:rPr lang="en-US" dirty="0" smtClean="0"/>
              <a:t>Symptoms </a:t>
            </a:r>
            <a:r>
              <a:rPr lang="en-US" dirty="0"/>
              <a:t>can include fatigue, persistent muscle soreness, decreased motivation, increased resting heart rate, sleep disturbances, and increased susceptibility to illness. </a:t>
            </a:r>
          </a:p>
          <a:p>
            <a:r>
              <a:rPr lang="en-US" b="1" dirty="0"/>
              <a:t>Causes</a:t>
            </a:r>
            <a:r>
              <a:rPr lang="en-US" b="1" dirty="0" smtClean="0"/>
              <a:t>: </a:t>
            </a:r>
            <a:r>
              <a:rPr lang="en-US" dirty="0" smtClean="0"/>
              <a:t>Overtraining </a:t>
            </a:r>
            <a:r>
              <a:rPr lang="en-US" dirty="0"/>
              <a:t>can result from excessive training volume, intensity, or frequency, insufficient rest and recovery, inadequate nutrition, and poor sleep. </a:t>
            </a:r>
          </a:p>
          <a:p>
            <a:r>
              <a:rPr lang="en-US" b="1" dirty="0"/>
              <a:t>Impact</a:t>
            </a:r>
            <a:r>
              <a:rPr lang="en-US" b="1" dirty="0" smtClean="0"/>
              <a:t>: </a:t>
            </a:r>
            <a:r>
              <a:rPr lang="en-US" dirty="0" smtClean="0"/>
              <a:t>Overtraining </a:t>
            </a:r>
            <a:r>
              <a:rPr lang="en-US" dirty="0"/>
              <a:t>can negatively impact athletic performance, potentially leading to injuries and prolonged periods of rest and recovery. </a:t>
            </a:r>
            <a:endParaRPr lang="en-US" dirty="0" smtClean="0"/>
          </a:p>
          <a:p>
            <a:pPr marL="0" indent="0">
              <a:buNone/>
            </a:pPr>
            <a:r>
              <a:rPr lang="en-US" b="1" dirty="0"/>
              <a:t>Key Differences:</a:t>
            </a:r>
          </a:p>
          <a:p>
            <a:r>
              <a:rPr lang="en-US" b="1" dirty="0"/>
              <a:t>Intent</a:t>
            </a:r>
            <a:r>
              <a:rPr lang="en-US" b="1" dirty="0" smtClean="0"/>
              <a:t>: </a:t>
            </a:r>
            <a:r>
              <a:rPr lang="en-US" dirty="0" smtClean="0"/>
              <a:t>Overload </a:t>
            </a:r>
            <a:r>
              <a:rPr lang="en-US" dirty="0"/>
              <a:t>is a planned and controlled increase in training stress, while overtraining is an unintended state of excessive stress. </a:t>
            </a:r>
          </a:p>
          <a:p>
            <a:r>
              <a:rPr lang="en-US" b="1" dirty="0"/>
              <a:t>Adaptation</a:t>
            </a:r>
            <a:r>
              <a:rPr lang="en-US" b="1" dirty="0" smtClean="0"/>
              <a:t>: </a:t>
            </a:r>
            <a:r>
              <a:rPr lang="en-US" dirty="0" smtClean="0"/>
              <a:t>Overload </a:t>
            </a:r>
            <a:r>
              <a:rPr lang="en-US" dirty="0"/>
              <a:t>leads to positive adaptations, while overtraining leads to negative consequences. </a:t>
            </a:r>
          </a:p>
          <a:p>
            <a:r>
              <a:rPr lang="en-US" b="1" dirty="0"/>
              <a:t>Recovery</a:t>
            </a:r>
            <a:r>
              <a:rPr lang="en-US" b="1" dirty="0" smtClean="0"/>
              <a:t>: </a:t>
            </a:r>
            <a:r>
              <a:rPr lang="en-US" dirty="0" smtClean="0"/>
              <a:t>Overload </a:t>
            </a:r>
            <a:r>
              <a:rPr lang="en-US" dirty="0"/>
              <a:t>allows for sufficient recovery and adaptation, while overtraining indicates a lack of recovery. </a:t>
            </a:r>
          </a:p>
          <a:p>
            <a:endParaRPr lang="en-US" dirty="0"/>
          </a:p>
          <a:p>
            <a:pPr marL="0" indent="0">
              <a:buNone/>
            </a:pPr>
            <a:endParaRPr lang="en-US" dirty="0"/>
          </a:p>
        </p:txBody>
      </p:sp>
    </p:spTree>
    <p:extLst>
      <p:ext uri="{BB962C8B-B14F-4D97-AF65-F5344CB8AC3E}">
        <p14:creationId xmlns:p14="http://schemas.microsoft.com/office/powerpoint/2010/main" val="38656424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514</TotalTime>
  <Words>474</Words>
  <Application>Microsoft Office PowerPoint</Application>
  <PresentationFormat>Widescreen</PresentationFormat>
  <Paragraphs>140</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Google Sans</vt:lpstr>
      <vt:lpstr>Arial</vt:lpstr>
      <vt:lpstr>Century Gothic</vt:lpstr>
      <vt:lpstr>Garamond</vt:lpstr>
      <vt:lpstr>Stencil</vt:lpstr>
      <vt:lpstr>Times New Roman</vt:lpstr>
      <vt:lpstr>Savon</vt:lpstr>
      <vt:lpstr>Advanced physiology of exercise and metabolism</vt:lpstr>
      <vt:lpstr>Heat production in the muscle</vt:lpstr>
      <vt:lpstr>Heat production----</vt:lpstr>
      <vt:lpstr>Effect of exercise and training on the muscular system</vt:lpstr>
      <vt:lpstr>Effect of exercise----</vt:lpstr>
      <vt:lpstr>Effect of exercise----</vt:lpstr>
      <vt:lpstr>Effect of exercise----</vt:lpstr>
      <vt:lpstr>Overloading and overtraining</vt:lpstr>
      <vt:lpstr>Overloading and overtraining</vt:lpstr>
      <vt:lpstr>Fatigue and Staleness: Symptoms and Causes</vt:lpstr>
      <vt:lpstr>Fatigue and Staleness: Symptoms and Causes</vt:lpstr>
      <vt:lpstr>Theories associated with fatigue</vt:lpstr>
      <vt:lpstr>Theories associated with fatigue</vt:lpstr>
      <vt:lpstr>Theories associated with fatigue</vt:lpstr>
      <vt:lpstr>Mechanisms and frequency of overtraining and overtraining syndrome</vt:lpstr>
      <vt:lpstr>Mechanisms and frequency of overtraining and overtraining syndrome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Heat production in the muscle</dc:title>
  <dc:creator>Asus</dc:creator>
  <cp:lastModifiedBy>Asus</cp:lastModifiedBy>
  <cp:revision>32</cp:revision>
  <dcterms:created xsi:type="dcterms:W3CDTF">2025-06-09T06:22:34Z</dcterms:created>
  <dcterms:modified xsi:type="dcterms:W3CDTF">2025-09-16T11:50:47Z</dcterms:modified>
</cp:coreProperties>
</file>