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02-Mar-26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02-Mar-26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search?cs=0&amp;sca_esv=49d605c33f00d0c3&amp;q=homeostatic+reserves&amp;sa=X&amp;ved=2ahUKEwjJ6ubr-6iPAxWaRmwGHWQWBIkQxccNegQIGxAB&amp;mstk=AUtExfCzx8SYlf4SI89OjHT7oyTZVFXFqy0FepwltBEfv76u__L28LcmiPBUxsy_-2Gy66kuCEOigT0hT7dcMed3qTW7hcf_zj6EM6zFCtpHOIt26jXUeFuEW8__Mjg0fP5bksmGawBc5p7ci3doXLIrSj_GMc5p9-RBMzZcInKIf3z_N_g&amp;csui=3" TargetMode="External"/><Relationship Id="rId2" Type="http://schemas.openxmlformats.org/officeDocument/2006/relationships/hyperlink" Target="https://www.google.com/search?cs=0&amp;sca_esv=49d605c33f00d0c3&amp;q=functional+reserve&amp;sa=X&amp;ved=2ahUKEwjJ6ubr-6iPAxWaRmwGHWQWBIkQxccNegQIFhAB&amp;mstk=AUtExfCzx8SYlf4SI89OjHT7oyTZVFXFqy0FepwltBEfv76u__L28LcmiPBUxsy_-2Gy66kuCEOigT0hT7dcMed3qTW7hcf_zj6EM6zFCtpHOIt26jXUeFuEW8__Mjg0fP5bksmGawBc5p7ci3doXLIrSj_GMc5p9-RBMzZcInKIf3z_N_g&amp;csui=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5157" y="794327"/>
            <a:ext cx="10529455" cy="750326"/>
          </a:xfrm>
        </p:spPr>
        <p:txBody>
          <a:bodyPr>
            <a:normAutofit fontScale="90000"/>
          </a:bodyPr>
          <a:lstStyle/>
          <a:p>
            <a:pPr algn="ctr"/>
            <a:r>
              <a:rPr lang="en-US" dirty="0">
                <a:solidFill>
                  <a:srgbClr val="FF0000"/>
                </a:solidFill>
                <a:latin typeface="Algerian" panose="04020705040A02060702" pitchFamily="82" charset="0"/>
              </a:rPr>
              <a:t>Aging and exercise</a:t>
            </a:r>
            <a:endParaRPr lang="en-US" sz="4400" dirty="0">
              <a:solidFill>
                <a:srgbClr val="FF0000"/>
              </a:solidFill>
              <a:latin typeface="Algerian" panose="04020705040A02060702" pitchFamily="82" charset="0"/>
            </a:endParaRPr>
          </a:p>
        </p:txBody>
      </p:sp>
      <p:sp>
        <p:nvSpPr>
          <p:cNvPr id="3" name="Subtitle 2"/>
          <p:cNvSpPr>
            <a:spLocks noGrp="1"/>
          </p:cNvSpPr>
          <p:nvPr>
            <p:ph type="subTitle" idx="1"/>
          </p:nvPr>
        </p:nvSpPr>
        <p:spPr>
          <a:xfrm>
            <a:off x="1791855" y="2262909"/>
            <a:ext cx="9712757" cy="1293091"/>
          </a:xfrm>
        </p:spPr>
        <p:txBody>
          <a:bodyPr>
            <a:normAutofit/>
          </a:bodyPr>
          <a:lstStyle/>
          <a:p>
            <a:pPr lvl="0" algn="ctr" defTabSz="914400">
              <a:spcBef>
                <a:spcPts val="0"/>
              </a:spcBef>
              <a:buClr>
                <a:prstClr val="black">
                  <a:lumMod val="85000"/>
                  <a:lumOff val="15000"/>
                </a:prstClr>
              </a:buClr>
            </a:pPr>
            <a:r>
              <a:rPr lang="en-US" sz="2400" spc="80" dirty="0">
                <a:solidFill>
                  <a:srgbClr val="1485A4"/>
                </a:solidFill>
                <a:latin typeface="Stencil" panose="040409050D0802020404" pitchFamily="82" charset="0"/>
              </a:rPr>
              <a:t>Professor Dr. </a:t>
            </a:r>
            <a:r>
              <a:rPr lang="en-US" sz="2400" spc="80" dirty="0" smtClean="0">
                <a:solidFill>
                  <a:srgbClr val="1485A4"/>
                </a:solidFill>
                <a:latin typeface="Stencil" panose="040409050D0802020404" pitchFamily="82" charset="0"/>
              </a:rPr>
              <a:t>Md. </a:t>
            </a:r>
            <a:r>
              <a:rPr lang="en-US" sz="2400" spc="80" dirty="0" err="1">
                <a:solidFill>
                  <a:srgbClr val="1485A4"/>
                </a:solidFill>
                <a:latin typeface="Stencil" panose="040409050D0802020404" pitchFamily="82" charset="0"/>
              </a:rPr>
              <a:t>Rezaul</a:t>
            </a:r>
            <a:r>
              <a:rPr lang="en-US" sz="2400" spc="80" dirty="0">
                <a:solidFill>
                  <a:srgbClr val="1485A4"/>
                </a:solidFill>
                <a:latin typeface="Stencil" panose="040409050D0802020404" pitchFamily="82" charset="0"/>
              </a:rPr>
              <a:t> Karim-2</a:t>
            </a:r>
          </a:p>
          <a:p>
            <a:pPr lvl="0" algn="ctr" defTabSz="914400">
              <a:spcBef>
                <a:spcPts val="0"/>
              </a:spcBef>
              <a:buClr>
                <a:prstClr val="black">
                  <a:lumMod val="85000"/>
                  <a:lumOff val="15000"/>
                </a:prstClr>
              </a:buClr>
            </a:pPr>
            <a:r>
              <a:rPr lang="en-US" sz="2400" spc="80" dirty="0">
                <a:solidFill>
                  <a:srgbClr val="1485A4"/>
                </a:solidFill>
                <a:latin typeface="Stencil" panose="040409050D0802020404" pitchFamily="82" charset="0"/>
              </a:rPr>
              <a:t>Department of Biochemistry and Molecular Biology</a:t>
            </a:r>
          </a:p>
          <a:p>
            <a:pPr lvl="0" algn="ctr" defTabSz="914400">
              <a:spcBef>
                <a:spcPts val="0"/>
              </a:spcBef>
              <a:buClr>
                <a:prstClr val="black">
                  <a:lumMod val="85000"/>
                  <a:lumOff val="15000"/>
                </a:prstClr>
              </a:buClr>
            </a:pPr>
            <a:r>
              <a:rPr lang="en-US" sz="2400" spc="80" dirty="0">
                <a:solidFill>
                  <a:srgbClr val="1485A4"/>
                </a:solidFill>
                <a:latin typeface="Stencil" panose="040409050D0802020404" pitchFamily="82" charset="0"/>
              </a:rPr>
              <a:t>University of Rajshahi</a:t>
            </a:r>
          </a:p>
        </p:txBody>
      </p:sp>
    </p:spTree>
    <p:extLst>
      <p:ext uri="{BB962C8B-B14F-4D97-AF65-F5344CB8AC3E}">
        <p14:creationId xmlns:p14="http://schemas.microsoft.com/office/powerpoint/2010/main" val="2670061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6655" y="624110"/>
            <a:ext cx="9407957" cy="650508"/>
          </a:xfrm>
        </p:spPr>
        <p:txBody>
          <a:bodyPr>
            <a:normAutofit/>
          </a:bodyPr>
          <a:lstStyle/>
          <a:p>
            <a:r>
              <a:rPr lang="en-US" dirty="0">
                <a:latin typeface="Stencil" panose="040409050D0802020404" pitchFamily="82" charset="0"/>
              </a:rPr>
              <a:t>Aging and physiological function</a:t>
            </a:r>
          </a:p>
        </p:txBody>
      </p:sp>
      <p:sp>
        <p:nvSpPr>
          <p:cNvPr id="3" name="Content Placeholder 2"/>
          <p:cNvSpPr>
            <a:spLocks noGrp="1"/>
          </p:cNvSpPr>
          <p:nvPr>
            <p:ph idx="1"/>
          </p:nvPr>
        </p:nvSpPr>
        <p:spPr>
          <a:xfrm>
            <a:off x="1283855" y="1685637"/>
            <a:ext cx="10220758" cy="5172363"/>
          </a:xfrm>
        </p:spPr>
        <p:txBody>
          <a:bodyPr>
            <a:normAutofit fontScale="92500" lnSpcReduction="10000"/>
          </a:bodyPr>
          <a:lstStyle/>
          <a:p>
            <a:pPr algn="just"/>
            <a:r>
              <a:rPr lang="en-US" sz="2400" dirty="0">
                <a:solidFill>
                  <a:srgbClr val="001D35"/>
                </a:solidFill>
                <a:latin typeface="Times New Roman" panose="02020603050405020304" pitchFamily="18" charset="0"/>
                <a:cs typeface="Times New Roman" panose="02020603050405020304" pitchFamily="18" charset="0"/>
              </a:rPr>
              <a:t>Aging is a natural, progressive decline in physiological function, beginning around age 30, that affects all organ systems, leading to decreased organ efficiency and homeostatic reserves. While most bodily functions have a functional reserve, the decline in organ mass and cell turnover with age reduces this capacity. This can be caused by factors like genetics, disease, and lifestyle, and it manifests as reduced cardiac output, impaired respiratory function, loss of </a:t>
            </a:r>
            <a:r>
              <a:rPr lang="en-US" sz="2400" dirty="0" smtClean="0">
                <a:solidFill>
                  <a:srgbClr val="001D35"/>
                </a:solidFill>
                <a:latin typeface="Times New Roman" panose="02020603050405020304" pitchFamily="18" charset="0"/>
                <a:cs typeface="Times New Roman" panose="02020603050405020304" pitchFamily="18" charset="0"/>
              </a:rPr>
              <a:t>muscle </a:t>
            </a:r>
            <a:r>
              <a:rPr lang="en-US" sz="2400" dirty="0">
                <a:solidFill>
                  <a:srgbClr val="001D35"/>
                </a:solidFill>
                <a:latin typeface="Times New Roman" panose="02020603050405020304" pitchFamily="18" charset="0"/>
                <a:cs typeface="Times New Roman" panose="02020603050405020304" pitchFamily="18" charset="0"/>
              </a:rPr>
              <a:t>and bone mass, and slower cellular repair. </a:t>
            </a:r>
            <a:endParaRPr lang="en-US" sz="2400" dirty="0" smtClean="0">
              <a:solidFill>
                <a:srgbClr val="001D35"/>
              </a:solidFill>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General Physiological Changes</a:t>
            </a:r>
          </a:p>
          <a:p>
            <a:r>
              <a:rPr lang="en-US" sz="2400" b="1" dirty="0">
                <a:latin typeface="Times New Roman" panose="02020603050405020304" pitchFamily="18" charset="0"/>
                <a:cs typeface="Times New Roman" panose="02020603050405020304" pitchFamily="18" charset="0"/>
              </a:rPr>
              <a:t>Peak Function</a:t>
            </a:r>
            <a:r>
              <a:rPr lang="en-US" sz="2400" b="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Most </a:t>
            </a:r>
            <a:r>
              <a:rPr lang="en-US" sz="2400" dirty="0">
                <a:latin typeface="Times New Roman" panose="02020603050405020304" pitchFamily="18" charset="0"/>
                <a:cs typeface="Times New Roman" panose="02020603050405020304" pitchFamily="18" charset="0"/>
              </a:rPr>
              <a:t>bodily functions peak before age 30 and then gradually decline, although they often remain adequate due to a large initial </a:t>
            </a:r>
            <a:r>
              <a:rPr lang="en-US" sz="2400" dirty="0">
                <a:latin typeface="Times New Roman" panose="02020603050405020304" pitchFamily="18" charset="0"/>
                <a:cs typeface="Times New Roman" panose="02020603050405020304" pitchFamily="18" charset="0"/>
                <a:hlinkClick r:id="rId2"/>
              </a:rPr>
              <a:t>functional reserve</a:t>
            </a:r>
            <a:r>
              <a:rPr lang="en-US" sz="2400" dirty="0">
                <a:latin typeface="Times New Roman" panose="02020603050405020304" pitchFamily="18" charset="0"/>
                <a:cs typeface="Times New Roman" panose="02020603050405020304" pitchFamily="18" charset="0"/>
              </a:rPr>
              <a:t>. </a:t>
            </a:r>
          </a:p>
          <a:p>
            <a:r>
              <a:rPr lang="en-US" sz="2400" b="1" dirty="0">
                <a:latin typeface="Times New Roman" panose="02020603050405020304" pitchFamily="18" charset="0"/>
                <a:cs typeface="Times New Roman" panose="02020603050405020304" pitchFamily="18" charset="0"/>
              </a:rPr>
              <a:t>Homeostasis</a:t>
            </a:r>
            <a:r>
              <a:rPr lang="en-US" sz="2400" b="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Aging </a:t>
            </a:r>
            <a:r>
              <a:rPr lang="en-US" sz="2400" dirty="0">
                <a:latin typeface="Times New Roman" panose="02020603050405020304" pitchFamily="18" charset="0"/>
                <a:cs typeface="Times New Roman" panose="02020603050405020304" pitchFamily="18" charset="0"/>
              </a:rPr>
              <a:t>involves a progressive reliance on these </a:t>
            </a:r>
            <a:r>
              <a:rPr lang="en-US" sz="2400" dirty="0">
                <a:latin typeface="Times New Roman" panose="02020603050405020304" pitchFamily="18" charset="0"/>
                <a:cs typeface="Times New Roman" panose="02020603050405020304" pitchFamily="18" charset="0"/>
                <a:hlinkClick r:id="rId3"/>
              </a:rPr>
              <a:t>homeostatic reserves</a:t>
            </a:r>
            <a:r>
              <a:rPr lang="en-US" sz="2400" dirty="0">
                <a:latin typeface="Times New Roman" panose="02020603050405020304" pitchFamily="18" charset="0"/>
                <a:cs typeface="Times New Roman" panose="02020603050405020304" pitchFamily="18" charset="0"/>
              </a:rPr>
              <a:t>, and their decline leads to a reduced ability to maintain internal stability. </a:t>
            </a:r>
          </a:p>
          <a:p>
            <a:r>
              <a:rPr lang="en-US" sz="2400" b="1" dirty="0">
                <a:latin typeface="Times New Roman" panose="02020603050405020304" pitchFamily="18" charset="0"/>
                <a:cs typeface="Times New Roman" panose="02020603050405020304" pitchFamily="18" charset="0"/>
              </a:rPr>
              <a:t>Heterogeneity</a:t>
            </a:r>
            <a:r>
              <a:rPr lang="en-US" sz="2400" b="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Individuals </a:t>
            </a:r>
            <a:r>
              <a:rPr lang="en-US" sz="2400" dirty="0">
                <a:latin typeface="Times New Roman" panose="02020603050405020304" pitchFamily="18" charset="0"/>
                <a:cs typeface="Times New Roman" panose="02020603050405020304" pitchFamily="18" charset="0"/>
              </a:rPr>
              <a:t>age at different rates, and the physiological changes are not uniform across all systems or people. </a:t>
            </a:r>
          </a:p>
          <a:p>
            <a:pPr algn="just"/>
            <a:endParaRPr lang="en-US" dirty="0"/>
          </a:p>
        </p:txBody>
      </p:sp>
    </p:spTree>
    <p:extLst>
      <p:ext uri="{BB962C8B-B14F-4D97-AF65-F5344CB8AC3E}">
        <p14:creationId xmlns:p14="http://schemas.microsoft.com/office/powerpoint/2010/main" val="200882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7127" y="624110"/>
            <a:ext cx="9897485" cy="659745"/>
          </a:xfrm>
        </p:spPr>
        <p:txBody>
          <a:bodyPr/>
          <a:lstStyle/>
          <a:p>
            <a:r>
              <a:rPr lang="en-US" dirty="0">
                <a:latin typeface="Stencil" panose="040409050D0802020404" pitchFamily="82" charset="0"/>
              </a:rPr>
              <a:t>Aging and physiological function</a:t>
            </a:r>
            <a:endParaRPr lang="en-US" dirty="0"/>
          </a:p>
        </p:txBody>
      </p:sp>
      <p:sp>
        <p:nvSpPr>
          <p:cNvPr id="3" name="Content Placeholder 2"/>
          <p:cNvSpPr>
            <a:spLocks noGrp="1"/>
          </p:cNvSpPr>
          <p:nvPr>
            <p:ph idx="1"/>
          </p:nvPr>
        </p:nvSpPr>
        <p:spPr>
          <a:xfrm>
            <a:off x="988291" y="1450109"/>
            <a:ext cx="10516321" cy="5264727"/>
          </a:xfrm>
        </p:spPr>
        <p:txBody>
          <a:bodyPr>
            <a:normAutofit fontScale="85000" lnSpcReduction="10000"/>
          </a:bodyPr>
          <a:lstStyle/>
          <a:p>
            <a:pPr marL="0" indent="0">
              <a:buNone/>
            </a:pPr>
            <a:r>
              <a:rPr lang="en-US" dirty="0">
                <a:solidFill>
                  <a:schemeClr val="tx1"/>
                </a:solidFill>
                <a:latin typeface="Google Sans"/>
              </a:rPr>
              <a:t>Changes by Organ System</a:t>
            </a:r>
          </a:p>
          <a:p>
            <a:r>
              <a:rPr lang="en-US" dirty="0">
                <a:solidFill>
                  <a:schemeClr val="tx1"/>
                </a:solidFill>
                <a:latin typeface="Google Sans"/>
              </a:rPr>
              <a:t>Musculoskeletal</a:t>
            </a:r>
            <a:r>
              <a:rPr lang="en-US" dirty="0" smtClean="0">
                <a:solidFill>
                  <a:schemeClr val="tx1"/>
                </a:solidFill>
                <a:latin typeface="Google Sans"/>
              </a:rPr>
              <a:t>: There </a:t>
            </a:r>
            <a:r>
              <a:rPr lang="en-US" dirty="0">
                <a:solidFill>
                  <a:schemeClr val="tx1"/>
                </a:solidFill>
                <a:latin typeface="Google Sans"/>
              </a:rPr>
              <a:t>is a loss of skeletal muscle mass, bone mineral density, and joint flexibility, which increases the risk of fractures and falls. </a:t>
            </a:r>
          </a:p>
          <a:p>
            <a:r>
              <a:rPr lang="en-US" dirty="0">
                <a:solidFill>
                  <a:schemeClr val="tx1"/>
                </a:solidFill>
                <a:latin typeface="Google Sans"/>
              </a:rPr>
              <a:t>Cardiovascular</a:t>
            </a:r>
            <a:r>
              <a:rPr lang="en-US" dirty="0" smtClean="0">
                <a:solidFill>
                  <a:schemeClr val="tx1"/>
                </a:solidFill>
                <a:latin typeface="Google Sans"/>
              </a:rPr>
              <a:t>: Cardiac </a:t>
            </a:r>
            <a:r>
              <a:rPr lang="en-US" dirty="0">
                <a:solidFill>
                  <a:schemeClr val="tx1"/>
                </a:solidFill>
                <a:latin typeface="Google Sans"/>
              </a:rPr>
              <a:t>output decreases, while blood pressure tends to increase due to arteriosclerosis (hardening of the arteries). </a:t>
            </a:r>
          </a:p>
          <a:p>
            <a:r>
              <a:rPr lang="en-US" dirty="0">
                <a:solidFill>
                  <a:schemeClr val="tx1"/>
                </a:solidFill>
                <a:latin typeface="Google Sans"/>
              </a:rPr>
              <a:t>Respiratory</a:t>
            </a:r>
            <a:r>
              <a:rPr lang="en-US" dirty="0" smtClean="0">
                <a:solidFill>
                  <a:schemeClr val="tx1"/>
                </a:solidFill>
                <a:latin typeface="Google Sans"/>
              </a:rPr>
              <a:t>: The </a:t>
            </a:r>
            <a:r>
              <a:rPr lang="en-US" dirty="0">
                <a:solidFill>
                  <a:schemeClr val="tx1"/>
                </a:solidFill>
                <a:latin typeface="Google Sans"/>
              </a:rPr>
              <a:t>lungs show impaired gas exchange, decreased vital capacity, and slower expiratory flow rates. </a:t>
            </a:r>
          </a:p>
          <a:p>
            <a:r>
              <a:rPr lang="en-US" dirty="0">
                <a:solidFill>
                  <a:schemeClr val="tx1"/>
                </a:solidFill>
                <a:latin typeface="Google Sans"/>
              </a:rPr>
              <a:t>Nervous System</a:t>
            </a:r>
            <a:r>
              <a:rPr lang="en-US" dirty="0" smtClean="0">
                <a:solidFill>
                  <a:schemeClr val="tx1"/>
                </a:solidFill>
                <a:latin typeface="Google Sans"/>
              </a:rPr>
              <a:t>: The </a:t>
            </a:r>
            <a:r>
              <a:rPr lang="en-US" dirty="0">
                <a:solidFill>
                  <a:schemeClr val="tx1"/>
                </a:solidFill>
                <a:latin typeface="Google Sans"/>
              </a:rPr>
              <a:t>brain experiences loss of brain volume and atrophy, particularly in the frontal lobes. Autonomic nerve dysfunction can also occur, affecting temperature control and digestion. </a:t>
            </a:r>
          </a:p>
          <a:p>
            <a:r>
              <a:rPr lang="en-US" dirty="0">
                <a:solidFill>
                  <a:schemeClr val="tx1"/>
                </a:solidFill>
                <a:latin typeface="Google Sans"/>
              </a:rPr>
              <a:t>Skin</a:t>
            </a:r>
            <a:r>
              <a:rPr lang="en-US" dirty="0" smtClean="0">
                <a:solidFill>
                  <a:schemeClr val="tx1"/>
                </a:solidFill>
                <a:latin typeface="Google Sans"/>
              </a:rPr>
              <a:t>: There's </a:t>
            </a:r>
            <a:r>
              <a:rPr lang="en-US" dirty="0">
                <a:solidFill>
                  <a:schemeClr val="tx1"/>
                </a:solidFill>
                <a:latin typeface="Google Sans"/>
              </a:rPr>
              <a:t>reduced barrier function, decreased cell turnover, and a thinner dermis. </a:t>
            </a:r>
          </a:p>
          <a:p>
            <a:r>
              <a:rPr lang="en-US" dirty="0">
                <a:solidFill>
                  <a:schemeClr val="tx1"/>
                </a:solidFill>
                <a:latin typeface="Google Sans"/>
              </a:rPr>
              <a:t>Sensory Organs</a:t>
            </a:r>
            <a:r>
              <a:rPr lang="en-US" dirty="0" smtClean="0">
                <a:solidFill>
                  <a:schemeClr val="tx1"/>
                </a:solidFill>
                <a:latin typeface="Google Sans"/>
              </a:rPr>
              <a:t>: Vision </a:t>
            </a:r>
            <a:r>
              <a:rPr lang="en-US" dirty="0">
                <a:solidFill>
                  <a:schemeClr val="tx1"/>
                </a:solidFill>
                <a:latin typeface="Google Sans"/>
              </a:rPr>
              <a:t>and hearing decline, with changes in the eyes affecting reading and balance, and hearing loss making it harder to discriminate speech. Taste acuity also diminishes due to changes in salivary glands</a:t>
            </a:r>
            <a:r>
              <a:rPr lang="en-US" dirty="0" smtClean="0">
                <a:solidFill>
                  <a:schemeClr val="tx1"/>
                </a:solidFill>
                <a:latin typeface="Google Sans"/>
              </a:rPr>
              <a:t>.</a:t>
            </a:r>
          </a:p>
          <a:p>
            <a:pPr marL="0" indent="0">
              <a:buNone/>
            </a:pPr>
            <a:r>
              <a:rPr lang="en-US" dirty="0">
                <a:solidFill>
                  <a:schemeClr val="tx1"/>
                </a:solidFill>
                <a:latin typeface="Google Sans"/>
              </a:rPr>
              <a:t> Factors and Causes</a:t>
            </a:r>
          </a:p>
          <a:p>
            <a:r>
              <a:rPr lang="en-US" dirty="0">
                <a:solidFill>
                  <a:schemeClr val="tx1"/>
                </a:solidFill>
                <a:latin typeface="Google Sans"/>
              </a:rPr>
              <a:t>Loss of Cells</a:t>
            </a:r>
            <a:r>
              <a:rPr lang="en-US" dirty="0" smtClean="0">
                <a:solidFill>
                  <a:schemeClr val="tx1"/>
                </a:solidFill>
                <a:latin typeface="Google Sans"/>
              </a:rPr>
              <a:t>: A </a:t>
            </a:r>
            <a:r>
              <a:rPr lang="en-US" dirty="0">
                <a:solidFill>
                  <a:schemeClr val="tx1"/>
                </a:solidFill>
                <a:latin typeface="Google Sans"/>
              </a:rPr>
              <a:t>fundamental cause of functional decline is the loss of functioning cells. </a:t>
            </a:r>
          </a:p>
          <a:p>
            <a:r>
              <a:rPr lang="en-US" dirty="0">
                <a:solidFill>
                  <a:schemeClr val="tx1"/>
                </a:solidFill>
                <a:latin typeface="Google Sans"/>
              </a:rPr>
              <a:t>Impaired Repair</a:t>
            </a:r>
            <a:r>
              <a:rPr lang="en-US" dirty="0" smtClean="0">
                <a:solidFill>
                  <a:schemeClr val="tx1"/>
                </a:solidFill>
                <a:latin typeface="Google Sans"/>
              </a:rPr>
              <a:t>: There </a:t>
            </a:r>
            <a:r>
              <a:rPr lang="en-US" dirty="0">
                <a:solidFill>
                  <a:schemeClr val="tx1"/>
                </a:solidFill>
                <a:latin typeface="Google Sans"/>
              </a:rPr>
              <a:t>is a reduced capacity for cellular repair and regeneration. </a:t>
            </a:r>
          </a:p>
          <a:p>
            <a:r>
              <a:rPr lang="en-US" dirty="0">
                <a:solidFill>
                  <a:schemeClr val="tx1"/>
                </a:solidFill>
                <a:latin typeface="Google Sans"/>
              </a:rPr>
              <a:t>Immune Senescence</a:t>
            </a:r>
            <a:r>
              <a:rPr lang="en-US" dirty="0" smtClean="0">
                <a:solidFill>
                  <a:schemeClr val="tx1"/>
                </a:solidFill>
                <a:latin typeface="Google Sans"/>
              </a:rPr>
              <a:t>: The </a:t>
            </a:r>
            <a:r>
              <a:rPr lang="en-US" dirty="0">
                <a:solidFill>
                  <a:schemeClr val="tx1"/>
                </a:solidFill>
                <a:latin typeface="Google Sans"/>
              </a:rPr>
              <a:t>immune system's function declines, leading to increased susceptibility to infections and autoimmune issues. </a:t>
            </a:r>
          </a:p>
          <a:p>
            <a:r>
              <a:rPr lang="en-US" dirty="0">
                <a:solidFill>
                  <a:schemeClr val="tx1"/>
                </a:solidFill>
                <a:latin typeface="Google Sans"/>
              </a:rPr>
              <a:t>Metabolic Changes</a:t>
            </a:r>
            <a:r>
              <a:rPr lang="en-US" dirty="0" smtClean="0">
                <a:solidFill>
                  <a:schemeClr val="tx1"/>
                </a:solidFill>
                <a:latin typeface="Google Sans"/>
              </a:rPr>
              <a:t>: Disruptions </a:t>
            </a:r>
            <a:r>
              <a:rPr lang="en-US" dirty="0">
                <a:solidFill>
                  <a:schemeClr val="tx1"/>
                </a:solidFill>
                <a:latin typeface="Google Sans"/>
              </a:rPr>
              <a:t>in metabolism and mitochondrial function impact cell energy and repair processes. </a:t>
            </a:r>
            <a:endParaRPr lang="en-US" b="0" i="0" dirty="0">
              <a:solidFill>
                <a:schemeClr val="tx1"/>
              </a:solidFill>
              <a:effectLst/>
              <a:latin typeface="Google Sans"/>
            </a:endParaRPr>
          </a:p>
        </p:txBody>
      </p:sp>
    </p:spTree>
    <p:extLst>
      <p:ext uri="{BB962C8B-B14F-4D97-AF65-F5344CB8AC3E}">
        <p14:creationId xmlns:p14="http://schemas.microsoft.com/office/powerpoint/2010/main" val="1332943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7071" y="217710"/>
            <a:ext cx="8911687" cy="622799"/>
          </a:xfrm>
        </p:spPr>
        <p:txBody>
          <a:bodyPr>
            <a:noAutofit/>
          </a:bodyPr>
          <a:lstStyle/>
          <a:p>
            <a:pPr algn="ctr"/>
            <a:r>
              <a:rPr lang="en-US" sz="4400" dirty="0" smtClean="0"/>
              <a:t>Exercise and longevity</a:t>
            </a:r>
            <a:endParaRPr lang="en-US" sz="4400" dirty="0"/>
          </a:p>
        </p:txBody>
      </p:sp>
      <p:sp>
        <p:nvSpPr>
          <p:cNvPr id="3" name="Content Placeholder 2"/>
          <p:cNvSpPr>
            <a:spLocks noGrp="1"/>
          </p:cNvSpPr>
          <p:nvPr>
            <p:ph idx="1"/>
          </p:nvPr>
        </p:nvSpPr>
        <p:spPr>
          <a:xfrm>
            <a:off x="1062182" y="1246909"/>
            <a:ext cx="10289309" cy="5412509"/>
          </a:xfrm>
        </p:spPr>
        <p:txBody>
          <a:bodyPr>
            <a:noAutofit/>
          </a:bodyPr>
          <a:lstStyle/>
          <a:p>
            <a:pPr marL="0" indent="0" algn="just">
              <a:buNone/>
            </a:pPr>
            <a:r>
              <a:rPr lang="en-US" sz="2000" dirty="0"/>
              <a:t>Regular, moderate exercise like brisk walking is associated with longer life expectancy, with some studies finding it adds several years to life. Aiming for at least 150 minutes of moderate exercise weekly can significantly lower the risk of early death, and two to four times this amount may offer even greater benefits. The benefits include a reduced risk of chronic diseases, but too much exercise might not provide additional longevity benefits. </a:t>
            </a:r>
          </a:p>
          <a:p>
            <a:pPr marL="0" indent="0" algn="just">
              <a:buNone/>
            </a:pPr>
            <a:r>
              <a:rPr lang="en-US" sz="2000" dirty="0"/>
              <a:t>How much exercise is enough?</a:t>
            </a:r>
          </a:p>
          <a:p>
            <a:pPr algn="just"/>
            <a:r>
              <a:rPr lang="en-US" sz="2000" dirty="0"/>
              <a:t>Minimum recommendations</a:t>
            </a:r>
            <a:r>
              <a:rPr lang="en-US" sz="2000" dirty="0" smtClean="0"/>
              <a:t>: Aim </a:t>
            </a:r>
            <a:r>
              <a:rPr lang="en-US" sz="2000" dirty="0"/>
              <a:t>for at least 150 minutes of moderate-intensity aerobic activity (like brisk walking) or 75 minutes of vigorous-intensity aerobic activity (like running) each week. </a:t>
            </a:r>
          </a:p>
          <a:p>
            <a:pPr algn="just"/>
            <a:r>
              <a:rPr lang="en-US" sz="2000" dirty="0"/>
              <a:t>Potential for more</a:t>
            </a:r>
            <a:r>
              <a:rPr lang="en-US" sz="2000" dirty="0" smtClean="0"/>
              <a:t>: Studies </a:t>
            </a:r>
            <a:r>
              <a:rPr lang="en-US" sz="2000" dirty="0"/>
              <a:t>suggest that engaging in two to four times the recommended amount of moderate physical activity can further reduce the risk of early death. </a:t>
            </a:r>
          </a:p>
          <a:p>
            <a:pPr algn="just"/>
            <a:r>
              <a:rPr lang="en-US" sz="2000" dirty="0"/>
              <a:t>The "sweet spot</a:t>
            </a:r>
            <a:r>
              <a:rPr lang="en-US" sz="2000" dirty="0" smtClean="0"/>
              <a:t>": While </a:t>
            </a:r>
            <a:r>
              <a:rPr lang="en-US" sz="2000" dirty="0"/>
              <a:t>more activity is generally better than none, exercising more than about 10 hours a week may not provide additional mortality benefits and could even become detrimental, according to some research. </a:t>
            </a:r>
          </a:p>
        </p:txBody>
      </p:sp>
    </p:spTree>
    <p:extLst>
      <p:ext uri="{BB962C8B-B14F-4D97-AF65-F5344CB8AC3E}">
        <p14:creationId xmlns:p14="http://schemas.microsoft.com/office/powerpoint/2010/main" val="630620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2634" y="328547"/>
            <a:ext cx="8911687" cy="650508"/>
          </a:xfrm>
        </p:spPr>
        <p:txBody>
          <a:bodyPr>
            <a:normAutofit fontScale="90000"/>
          </a:bodyPr>
          <a:lstStyle/>
          <a:p>
            <a:r>
              <a:rPr lang="en-US" dirty="0">
                <a:solidFill>
                  <a:srgbClr val="001D35"/>
                </a:solidFill>
                <a:latin typeface="Google Sans"/>
              </a:rPr>
              <a:t/>
            </a:r>
            <a:br>
              <a:rPr lang="en-US" dirty="0">
                <a:solidFill>
                  <a:srgbClr val="001D35"/>
                </a:solidFill>
                <a:latin typeface="Google Sans"/>
              </a:rPr>
            </a:br>
            <a:endParaRPr lang="en-US" dirty="0"/>
          </a:p>
        </p:txBody>
      </p:sp>
      <p:sp>
        <p:nvSpPr>
          <p:cNvPr id="3" name="Content Placeholder 2"/>
          <p:cNvSpPr>
            <a:spLocks noGrp="1"/>
          </p:cNvSpPr>
          <p:nvPr>
            <p:ph idx="1"/>
          </p:nvPr>
        </p:nvSpPr>
        <p:spPr>
          <a:xfrm>
            <a:off x="849745" y="1219199"/>
            <a:ext cx="10654867" cy="5514109"/>
          </a:xfrm>
        </p:spPr>
        <p:txBody>
          <a:bodyPr>
            <a:noAutofit/>
          </a:bodyPr>
          <a:lstStyle/>
          <a:p>
            <a:pPr marL="0" indent="0">
              <a:buNone/>
            </a:pPr>
            <a:r>
              <a:rPr lang="en-US" b="1" dirty="0">
                <a:solidFill>
                  <a:srgbClr val="545D7E"/>
                </a:solidFill>
                <a:latin typeface="Google Sans"/>
              </a:rPr>
              <a:t>Benefits of exercise for longevity</a:t>
            </a:r>
          </a:p>
          <a:p>
            <a:pPr algn="just">
              <a:buFont typeface="+mj-lt"/>
              <a:buAutoNum type="arabicPeriod"/>
            </a:pPr>
            <a:r>
              <a:rPr lang="en-US" dirty="0">
                <a:solidFill>
                  <a:srgbClr val="545D7E"/>
                </a:solidFill>
                <a:latin typeface="Google Sans"/>
              </a:rPr>
              <a:t>Reduced mortality risk</a:t>
            </a:r>
            <a:r>
              <a:rPr lang="en-US" dirty="0" smtClean="0">
                <a:solidFill>
                  <a:srgbClr val="545D7E"/>
                </a:solidFill>
                <a:latin typeface="Google Sans"/>
              </a:rPr>
              <a:t>: Regular </a:t>
            </a:r>
            <a:r>
              <a:rPr lang="en-US" dirty="0">
                <a:solidFill>
                  <a:srgbClr val="545D7E"/>
                </a:solidFill>
                <a:latin typeface="Google Sans"/>
              </a:rPr>
              <a:t>exercise can reduce your risk of premature death by as much as one-third or more, depending on the intensity and duration of your activity. </a:t>
            </a:r>
          </a:p>
          <a:p>
            <a:pPr algn="just">
              <a:buFont typeface="+mj-lt"/>
              <a:buAutoNum type="arabicPeriod"/>
            </a:pPr>
            <a:r>
              <a:rPr lang="en-US" dirty="0">
                <a:solidFill>
                  <a:srgbClr val="545D7E"/>
                </a:solidFill>
                <a:latin typeface="Google Sans"/>
              </a:rPr>
              <a:t>Combats chronic diseases</a:t>
            </a:r>
            <a:r>
              <a:rPr lang="en-US" dirty="0" smtClean="0">
                <a:solidFill>
                  <a:srgbClr val="545D7E"/>
                </a:solidFill>
                <a:latin typeface="Google Sans"/>
              </a:rPr>
              <a:t>: Physical </a:t>
            </a:r>
            <a:r>
              <a:rPr lang="en-US" dirty="0">
                <a:solidFill>
                  <a:srgbClr val="545D7E"/>
                </a:solidFill>
                <a:latin typeface="Google Sans"/>
              </a:rPr>
              <a:t>activity helps to prevent and manage major risk factors for chronic conditions, including high blood pressure, type 2 diabetes, and heart disease. </a:t>
            </a:r>
          </a:p>
          <a:p>
            <a:pPr algn="just">
              <a:buFont typeface="+mj-lt"/>
              <a:buAutoNum type="arabicPeriod"/>
            </a:pPr>
            <a:r>
              <a:rPr lang="en-US" dirty="0">
                <a:solidFill>
                  <a:srgbClr val="545D7E"/>
                </a:solidFill>
                <a:latin typeface="Google Sans"/>
              </a:rPr>
              <a:t>Improved health span</a:t>
            </a:r>
            <a:r>
              <a:rPr lang="en-US" dirty="0" smtClean="0">
                <a:solidFill>
                  <a:srgbClr val="545D7E"/>
                </a:solidFill>
                <a:latin typeface="Google Sans"/>
              </a:rPr>
              <a:t>: Exercise </a:t>
            </a:r>
            <a:r>
              <a:rPr lang="en-US" dirty="0">
                <a:solidFill>
                  <a:srgbClr val="545D7E"/>
                </a:solidFill>
                <a:latin typeface="Google Sans"/>
              </a:rPr>
              <a:t>not only helps you live longer but also improves your quality of life by slowing aging and making you less vulnerable to disease. </a:t>
            </a:r>
          </a:p>
          <a:p>
            <a:pPr marL="0" indent="0" algn="just">
              <a:buNone/>
            </a:pPr>
            <a:r>
              <a:rPr lang="en-US" b="1" dirty="0">
                <a:solidFill>
                  <a:srgbClr val="545D7E"/>
                </a:solidFill>
                <a:latin typeface="Google Sans"/>
              </a:rPr>
              <a:t>Tips for increasing your activity</a:t>
            </a:r>
          </a:p>
          <a:p>
            <a:pPr algn="just">
              <a:buFont typeface="+mj-lt"/>
              <a:buAutoNum type="arabicPeriod"/>
            </a:pPr>
            <a:r>
              <a:rPr lang="en-US" dirty="0">
                <a:solidFill>
                  <a:srgbClr val="545D7E"/>
                </a:solidFill>
                <a:latin typeface="Google Sans"/>
              </a:rPr>
              <a:t>Find enjoyable activities</a:t>
            </a:r>
            <a:r>
              <a:rPr lang="en-US" dirty="0" smtClean="0">
                <a:solidFill>
                  <a:srgbClr val="545D7E"/>
                </a:solidFill>
                <a:latin typeface="Google Sans"/>
              </a:rPr>
              <a:t>: Don't </a:t>
            </a:r>
            <a:r>
              <a:rPr lang="en-US" dirty="0">
                <a:solidFill>
                  <a:srgbClr val="545D7E"/>
                </a:solidFill>
                <a:latin typeface="Google Sans"/>
              </a:rPr>
              <a:t>feel limited to gym workouts. Activities like tennis, soccer, or badminton, which involve social interaction, may be particularly beneficial for overall well-being and longevity. </a:t>
            </a:r>
          </a:p>
          <a:p>
            <a:pPr algn="just">
              <a:buFont typeface="+mj-lt"/>
              <a:buAutoNum type="arabicPeriod"/>
            </a:pPr>
            <a:r>
              <a:rPr lang="en-US" dirty="0">
                <a:solidFill>
                  <a:srgbClr val="545D7E"/>
                </a:solidFill>
                <a:latin typeface="Google Sans"/>
              </a:rPr>
              <a:t>Incorporate muscle-strengthening exercises</a:t>
            </a:r>
            <a:r>
              <a:rPr lang="en-US" dirty="0" smtClean="0">
                <a:solidFill>
                  <a:srgbClr val="545D7E"/>
                </a:solidFill>
                <a:latin typeface="Google Sans"/>
              </a:rPr>
              <a:t>: In </a:t>
            </a:r>
            <a:r>
              <a:rPr lang="en-US" dirty="0">
                <a:solidFill>
                  <a:srgbClr val="545D7E"/>
                </a:solidFill>
                <a:latin typeface="Google Sans"/>
              </a:rPr>
              <a:t>addition to aerobic activity, aim for muscle-strengthening exercises, as these can also increase life expectancy. </a:t>
            </a:r>
          </a:p>
          <a:p>
            <a:pPr algn="just">
              <a:buFont typeface="+mj-lt"/>
              <a:buAutoNum type="arabicPeriod"/>
            </a:pPr>
            <a:r>
              <a:rPr lang="en-US" dirty="0">
                <a:solidFill>
                  <a:srgbClr val="545D7E"/>
                </a:solidFill>
                <a:latin typeface="Google Sans"/>
              </a:rPr>
              <a:t>Consult your doctor</a:t>
            </a:r>
            <a:r>
              <a:rPr lang="en-US" dirty="0" smtClean="0">
                <a:solidFill>
                  <a:srgbClr val="545D7E"/>
                </a:solidFill>
                <a:latin typeface="Google Sans"/>
              </a:rPr>
              <a:t>: Before </a:t>
            </a:r>
            <a:r>
              <a:rPr lang="en-US" dirty="0">
                <a:solidFill>
                  <a:srgbClr val="545D7E"/>
                </a:solidFill>
                <a:latin typeface="Google Sans"/>
              </a:rPr>
              <a:t>starting or increasing your physical activity, it's a good idea to talk with your doctor to get recommendations tailored to your current health status. </a:t>
            </a:r>
            <a:endParaRPr lang="en-US" b="0" i="0" dirty="0">
              <a:solidFill>
                <a:srgbClr val="545D7E"/>
              </a:solidFill>
              <a:effectLst/>
              <a:latin typeface="Google Sans"/>
            </a:endParaRPr>
          </a:p>
        </p:txBody>
      </p:sp>
      <p:sp>
        <p:nvSpPr>
          <p:cNvPr id="4" name="Rectangle 3"/>
          <p:cNvSpPr/>
          <p:nvPr/>
        </p:nvSpPr>
        <p:spPr>
          <a:xfrm>
            <a:off x="3970638" y="271169"/>
            <a:ext cx="5726248" cy="707886"/>
          </a:xfrm>
          <a:prstGeom prst="rect">
            <a:avLst/>
          </a:prstGeom>
        </p:spPr>
        <p:txBody>
          <a:bodyPr wrap="none">
            <a:spAutoFit/>
          </a:bodyPr>
          <a:lstStyle/>
          <a:p>
            <a:r>
              <a:rPr lang="en-US" sz="4000" dirty="0"/>
              <a:t>Exercise and longevity</a:t>
            </a:r>
          </a:p>
        </p:txBody>
      </p:sp>
    </p:spTree>
    <p:extLst>
      <p:ext uri="{BB962C8B-B14F-4D97-AF65-F5344CB8AC3E}">
        <p14:creationId xmlns:p14="http://schemas.microsoft.com/office/powerpoint/2010/main" val="26389756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254655"/>
            <a:ext cx="8911687" cy="696690"/>
          </a:xfrm>
        </p:spPr>
        <p:txBody>
          <a:bodyPr/>
          <a:lstStyle/>
          <a:p>
            <a:r>
              <a:rPr lang="en-US" dirty="0"/>
              <a:t>Effects of exercise on aging</a:t>
            </a:r>
          </a:p>
        </p:txBody>
      </p:sp>
      <p:sp>
        <p:nvSpPr>
          <p:cNvPr id="3" name="Content Placeholder 2"/>
          <p:cNvSpPr>
            <a:spLocks noGrp="1"/>
          </p:cNvSpPr>
          <p:nvPr>
            <p:ph idx="1"/>
          </p:nvPr>
        </p:nvSpPr>
        <p:spPr>
          <a:xfrm>
            <a:off x="1492578" y="1108364"/>
            <a:ext cx="10008321" cy="5578763"/>
          </a:xfrm>
        </p:spPr>
        <p:txBody>
          <a:bodyPr>
            <a:normAutofit lnSpcReduction="10000"/>
          </a:bodyPr>
          <a:lstStyle/>
          <a:p>
            <a:pPr marL="0" indent="0">
              <a:buNone/>
            </a:pPr>
            <a:r>
              <a:rPr lang="en-US" dirty="0">
                <a:solidFill>
                  <a:srgbClr val="001D35"/>
                </a:solidFill>
                <a:latin typeface="Google Sans"/>
              </a:rPr>
              <a:t>Exercise significantly benefits healthy aging by improving muscle mass and strength, enhancing balance and coordination to prevent falls, strengthening bones to reduce osteoporosis, boosting heart and cardiovascular health, and improving brain function and cognition, which lowers the risk of dementia. Regular physical activity also plays a crucial role in preventing and managing chronic conditions like type 2 diabetes and certain cancers, helps maintain a healthy weight, reduces inflammation, improves immune function, and promotes mental well-being</a:t>
            </a:r>
            <a:r>
              <a:rPr lang="en-US" dirty="0" smtClean="0">
                <a:solidFill>
                  <a:srgbClr val="001D35"/>
                </a:solidFill>
                <a:latin typeface="Google Sans"/>
              </a:rPr>
              <a:t>.</a:t>
            </a:r>
          </a:p>
          <a:p>
            <a:pPr marL="0" indent="0">
              <a:buNone/>
            </a:pPr>
            <a:r>
              <a:rPr lang="en-US" dirty="0">
                <a:solidFill>
                  <a:srgbClr val="001D35"/>
                </a:solidFill>
                <a:latin typeface="Google Sans"/>
              </a:rPr>
              <a:t>Physical Benefits</a:t>
            </a:r>
          </a:p>
          <a:p>
            <a:r>
              <a:rPr lang="en-US" dirty="0">
                <a:solidFill>
                  <a:srgbClr val="001D35"/>
                </a:solidFill>
                <a:latin typeface="Google Sans"/>
              </a:rPr>
              <a:t>Musculoskeletal Health</a:t>
            </a:r>
            <a:r>
              <a:rPr lang="en-US" dirty="0" smtClean="0">
                <a:solidFill>
                  <a:srgbClr val="001D35"/>
                </a:solidFill>
                <a:latin typeface="Google Sans"/>
              </a:rPr>
              <a:t>: Exercise</a:t>
            </a:r>
            <a:r>
              <a:rPr lang="en-US" dirty="0">
                <a:solidFill>
                  <a:srgbClr val="001D35"/>
                </a:solidFill>
                <a:latin typeface="Google Sans"/>
              </a:rPr>
              <a:t>, particularly resistance training, counters age-related muscle loss (</a:t>
            </a:r>
            <a:r>
              <a:rPr lang="en-US" dirty="0" err="1">
                <a:solidFill>
                  <a:srgbClr val="001D35"/>
                </a:solidFill>
                <a:latin typeface="Google Sans"/>
              </a:rPr>
              <a:t>sarcopenia</a:t>
            </a:r>
            <a:r>
              <a:rPr lang="en-US" dirty="0">
                <a:solidFill>
                  <a:srgbClr val="001D35"/>
                </a:solidFill>
                <a:latin typeface="Google Sans"/>
              </a:rPr>
              <a:t>), increasing muscle strength, power, and endurance. It also promotes bone formation and helps prevent osteoporosis. </a:t>
            </a:r>
          </a:p>
          <a:p>
            <a:r>
              <a:rPr lang="en-US" dirty="0">
                <a:solidFill>
                  <a:srgbClr val="001D35"/>
                </a:solidFill>
                <a:latin typeface="Google Sans"/>
              </a:rPr>
              <a:t>Cardiovascular Health</a:t>
            </a:r>
            <a:r>
              <a:rPr lang="en-US" dirty="0" smtClean="0">
                <a:solidFill>
                  <a:srgbClr val="001D35"/>
                </a:solidFill>
                <a:latin typeface="Google Sans"/>
              </a:rPr>
              <a:t>: Regular </a:t>
            </a:r>
            <a:r>
              <a:rPr lang="en-US" dirty="0">
                <a:solidFill>
                  <a:srgbClr val="001D35"/>
                </a:solidFill>
                <a:latin typeface="Google Sans"/>
              </a:rPr>
              <a:t>physical activity strengthens the heart, improves blood circulation, and helps regulate blood pressure, lowering the risk of heart disease and stroke. </a:t>
            </a:r>
          </a:p>
          <a:p>
            <a:r>
              <a:rPr lang="en-US" dirty="0">
                <a:solidFill>
                  <a:srgbClr val="001D35"/>
                </a:solidFill>
                <a:latin typeface="Google Sans"/>
              </a:rPr>
              <a:t>Balance and Coordination</a:t>
            </a:r>
            <a:r>
              <a:rPr lang="en-US" dirty="0" smtClean="0">
                <a:solidFill>
                  <a:srgbClr val="001D35"/>
                </a:solidFill>
                <a:latin typeface="Google Sans"/>
              </a:rPr>
              <a:t>: Exercise </a:t>
            </a:r>
            <a:r>
              <a:rPr lang="en-US" dirty="0">
                <a:solidFill>
                  <a:srgbClr val="001D35"/>
                </a:solidFill>
                <a:latin typeface="Google Sans"/>
              </a:rPr>
              <a:t>improves balance and motor coordination, which is essential for reducing the risk of falls and fractures, especially for older adults. </a:t>
            </a:r>
          </a:p>
          <a:p>
            <a:r>
              <a:rPr lang="en-US" dirty="0">
                <a:solidFill>
                  <a:srgbClr val="001D35"/>
                </a:solidFill>
                <a:latin typeface="Google Sans"/>
              </a:rPr>
              <a:t>Metabolic Health</a:t>
            </a:r>
            <a:r>
              <a:rPr lang="en-US" dirty="0" smtClean="0">
                <a:solidFill>
                  <a:srgbClr val="001D35"/>
                </a:solidFill>
                <a:latin typeface="Google Sans"/>
              </a:rPr>
              <a:t>: Physical </a:t>
            </a:r>
            <a:r>
              <a:rPr lang="en-US" dirty="0">
                <a:solidFill>
                  <a:srgbClr val="001D35"/>
                </a:solidFill>
                <a:latin typeface="Google Sans"/>
              </a:rPr>
              <a:t>activity increases how the body uses glucose, improving blood sugar control and reducing the risk of type 2 diabetes. </a:t>
            </a:r>
          </a:p>
          <a:p>
            <a:r>
              <a:rPr lang="en-US" dirty="0">
                <a:solidFill>
                  <a:srgbClr val="001D35"/>
                </a:solidFill>
                <a:latin typeface="Google Sans"/>
              </a:rPr>
              <a:t>Weight Management</a:t>
            </a:r>
            <a:r>
              <a:rPr lang="en-US" dirty="0" smtClean="0">
                <a:solidFill>
                  <a:srgbClr val="001D35"/>
                </a:solidFill>
                <a:latin typeface="Google Sans"/>
              </a:rPr>
              <a:t>: Exercise </a:t>
            </a:r>
            <a:r>
              <a:rPr lang="en-US" dirty="0">
                <a:solidFill>
                  <a:srgbClr val="001D35"/>
                </a:solidFill>
                <a:latin typeface="Google Sans"/>
              </a:rPr>
              <a:t>helps burn calories and increases metabolism, aiding in maintaining a healthy weight.  </a:t>
            </a:r>
            <a:endParaRPr lang="en-US" dirty="0"/>
          </a:p>
        </p:txBody>
      </p:sp>
    </p:spTree>
    <p:extLst>
      <p:ext uri="{BB962C8B-B14F-4D97-AF65-F5344CB8AC3E}">
        <p14:creationId xmlns:p14="http://schemas.microsoft.com/office/powerpoint/2010/main" val="2241080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4308" y="328546"/>
            <a:ext cx="6689620" cy="622799"/>
          </a:xfrm>
        </p:spPr>
        <p:txBody>
          <a:bodyPr>
            <a:normAutofit fontScale="90000"/>
          </a:bodyPr>
          <a:lstStyle/>
          <a:p>
            <a:r>
              <a:rPr lang="en-US" dirty="0"/>
              <a:t>Effects of exercise on aging</a:t>
            </a:r>
          </a:p>
        </p:txBody>
      </p:sp>
      <p:sp>
        <p:nvSpPr>
          <p:cNvPr id="3" name="Content Placeholder 2"/>
          <p:cNvSpPr>
            <a:spLocks noGrp="1"/>
          </p:cNvSpPr>
          <p:nvPr>
            <p:ph idx="1"/>
          </p:nvPr>
        </p:nvSpPr>
        <p:spPr>
          <a:xfrm>
            <a:off x="923636" y="1237671"/>
            <a:ext cx="10580976" cy="5532583"/>
          </a:xfrm>
        </p:spPr>
        <p:txBody>
          <a:bodyPr>
            <a:noAutofit/>
          </a:bodyPr>
          <a:lstStyle/>
          <a:p>
            <a:pPr marL="0" indent="0" algn="just">
              <a:buNone/>
            </a:pPr>
            <a:r>
              <a:rPr lang="en-US" sz="2200" dirty="0">
                <a:latin typeface="Times New Roman" panose="02020603050405020304" pitchFamily="18" charset="0"/>
                <a:cs typeface="Times New Roman" panose="02020603050405020304" pitchFamily="18" charset="0"/>
              </a:rPr>
              <a:t>Cognitive and Mental Benefits </a:t>
            </a:r>
          </a:p>
          <a:p>
            <a:pPr algn="just"/>
            <a:r>
              <a:rPr lang="en-US" sz="2200" dirty="0">
                <a:latin typeface="Times New Roman" panose="02020603050405020304" pitchFamily="18" charset="0"/>
                <a:cs typeface="Times New Roman" panose="02020603050405020304" pitchFamily="18" charset="0"/>
              </a:rPr>
              <a:t>Brain Function</a:t>
            </a:r>
            <a:r>
              <a:rPr lang="en-US" sz="2200" dirty="0" smtClean="0">
                <a:latin typeface="Times New Roman" panose="02020603050405020304" pitchFamily="18" charset="0"/>
                <a:cs typeface="Times New Roman" panose="02020603050405020304" pitchFamily="18" charset="0"/>
              </a:rPr>
              <a:t>: Exercise </a:t>
            </a:r>
            <a:r>
              <a:rPr lang="en-US" sz="2200" dirty="0">
                <a:latin typeface="Times New Roman" panose="02020603050405020304" pitchFamily="18" charset="0"/>
                <a:cs typeface="Times New Roman" panose="02020603050405020304" pitchFamily="18" charset="0"/>
              </a:rPr>
              <a:t>improves cognitive functions such as memory, learning, and the ability to switch between tasks. It may also reduce the risk of developing dementia and Alzheimer's disease.</a:t>
            </a:r>
          </a:p>
          <a:p>
            <a:pPr algn="just"/>
            <a:r>
              <a:rPr lang="en-US" sz="2200" dirty="0">
                <a:latin typeface="Times New Roman" panose="02020603050405020304" pitchFamily="18" charset="0"/>
                <a:cs typeface="Times New Roman" panose="02020603050405020304" pitchFamily="18" charset="0"/>
              </a:rPr>
              <a:t>Mental Health</a:t>
            </a:r>
            <a:r>
              <a:rPr lang="en-US" sz="2200" dirty="0" smtClean="0">
                <a:latin typeface="Times New Roman" panose="02020603050405020304" pitchFamily="18" charset="0"/>
                <a:cs typeface="Times New Roman" panose="02020603050405020304" pitchFamily="18" charset="0"/>
              </a:rPr>
              <a:t>: Physical </a:t>
            </a:r>
            <a:r>
              <a:rPr lang="en-US" sz="2200" dirty="0">
                <a:latin typeface="Times New Roman" panose="02020603050405020304" pitchFamily="18" charset="0"/>
                <a:cs typeface="Times New Roman" panose="02020603050405020304" pitchFamily="18" charset="0"/>
              </a:rPr>
              <a:t>activity can improve mood and is an effective tool for treating and preventing depression.</a:t>
            </a:r>
          </a:p>
          <a:p>
            <a:pPr marL="0" indent="0" algn="just">
              <a:buNone/>
            </a:pPr>
            <a:r>
              <a:rPr lang="en-US" sz="2200" dirty="0">
                <a:latin typeface="Times New Roman" panose="02020603050405020304" pitchFamily="18" charset="0"/>
                <a:cs typeface="Times New Roman" panose="02020603050405020304" pitchFamily="18" charset="0"/>
              </a:rPr>
              <a:t>Disease Prevention and Immunity</a:t>
            </a:r>
          </a:p>
          <a:p>
            <a:pPr algn="just"/>
            <a:r>
              <a:rPr lang="en-US" sz="2200" dirty="0">
                <a:latin typeface="Times New Roman" panose="02020603050405020304" pitchFamily="18" charset="0"/>
                <a:cs typeface="Times New Roman" panose="02020603050405020304" pitchFamily="18" charset="0"/>
              </a:rPr>
              <a:t>Chronic Disease Prevention</a:t>
            </a:r>
            <a:r>
              <a:rPr lang="en-US" sz="2200" dirty="0" smtClean="0">
                <a:latin typeface="Times New Roman" panose="02020603050405020304" pitchFamily="18" charset="0"/>
                <a:cs typeface="Times New Roman" panose="02020603050405020304" pitchFamily="18" charset="0"/>
              </a:rPr>
              <a:t>: Exercise </a:t>
            </a:r>
            <a:r>
              <a:rPr lang="en-US" sz="2200" dirty="0">
                <a:latin typeface="Times New Roman" panose="02020603050405020304" pitchFamily="18" charset="0"/>
                <a:cs typeface="Times New Roman" panose="02020603050405020304" pitchFamily="18" charset="0"/>
              </a:rPr>
              <a:t>is a cornerstone for preventing and managing various chronic conditions, including cardiovascular disease, type 2 diabetes, and several types of cancer. </a:t>
            </a:r>
          </a:p>
          <a:p>
            <a:pPr algn="just"/>
            <a:r>
              <a:rPr lang="en-US" sz="2200" dirty="0">
                <a:latin typeface="Times New Roman" panose="02020603050405020304" pitchFamily="18" charset="0"/>
                <a:cs typeface="Times New Roman" panose="02020603050405020304" pitchFamily="18" charset="0"/>
              </a:rPr>
              <a:t>Immune Function</a:t>
            </a:r>
            <a:r>
              <a:rPr lang="en-US" sz="2200" dirty="0" smtClean="0">
                <a:latin typeface="Times New Roman" panose="02020603050405020304" pitchFamily="18" charset="0"/>
                <a:cs typeface="Times New Roman" panose="02020603050405020304" pitchFamily="18" charset="0"/>
              </a:rPr>
              <a:t>: Engaging </a:t>
            </a:r>
            <a:r>
              <a:rPr lang="en-US" sz="2200" dirty="0">
                <a:latin typeface="Times New Roman" panose="02020603050405020304" pitchFamily="18" charset="0"/>
                <a:cs typeface="Times New Roman" panose="02020603050405020304" pitchFamily="18" charset="0"/>
              </a:rPr>
              <a:t>in physical activity can boost the immune system, helping the body fight off illness. </a:t>
            </a:r>
          </a:p>
          <a:p>
            <a:pPr algn="just"/>
            <a:r>
              <a:rPr lang="en-US" sz="2200" dirty="0">
                <a:latin typeface="Times New Roman" panose="02020603050405020304" pitchFamily="18" charset="0"/>
                <a:cs typeface="Times New Roman" panose="02020603050405020304" pitchFamily="18" charset="0"/>
              </a:rPr>
              <a:t>Reduced Frailty</a:t>
            </a:r>
            <a:r>
              <a:rPr lang="en-US" sz="2200" dirty="0" smtClean="0">
                <a:latin typeface="Times New Roman" panose="02020603050405020304" pitchFamily="18" charset="0"/>
                <a:cs typeface="Times New Roman" panose="02020603050405020304" pitchFamily="18" charset="0"/>
              </a:rPr>
              <a:t>: Exercise </a:t>
            </a:r>
            <a:r>
              <a:rPr lang="en-US" sz="2200" dirty="0">
                <a:latin typeface="Times New Roman" panose="02020603050405020304" pitchFamily="18" charset="0"/>
                <a:cs typeface="Times New Roman" panose="02020603050405020304" pitchFamily="18" charset="0"/>
              </a:rPr>
              <a:t>can prevent disability and frailty, helping older adults maintain independence longer. </a:t>
            </a:r>
          </a:p>
        </p:txBody>
      </p:sp>
    </p:spTree>
    <p:extLst>
      <p:ext uri="{BB962C8B-B14F-4D97-AF65-F5344CB8AC3E}">
        <p14:creationId xmlns:p14="http://schemas.microsoft.com/office/powerpoint/2010/main" val="3108484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4836" y="319310"/>
            <a:ext cx="9869776" cy="641272"/>
          </a:xfrm>
        </p:spPr>
        <p:txBody>
          <a:bodyPr>
            <a:noAutofit/>
          </a:bodyPr>
          <a:lstStyle/>
          <a:p>
            <a:r>
              <a:rPr lang="en-US" sz="2400" dirty="0">
                <a:latin typeface="Arial Rounded MT Bold" panose="020F0704030504030204" pitchFamily="34" charset="0"/>
              </a:rPr>
              <a:t>Exercise prescription for healthy aged and sedentary adults.</a:t>
            </a:r>
          </a:p>
        </p:txBody>
      </p:sp>
      <p:sp>
        <p:nvSpPr>
          <p:cNvPr id="3" name="Content Placeholder 2"/>
          <p:cNvSpPr>
            <a:spLocks noGrp="1"/>
          </p:cNvSpPr>
          <p:nvPr>
            <p:ph idx="1"/>
          </p:nvPr>
        </p:nvSpPr>
        <p:spPr>
          <a:xfrm>
            <a:off x="942109" y="1265381"/>
            <a:ext cx="10562503" cy="5412509"/>
          </a:xfrm>
        </p:spPr>
        <p:txBody>
          <a:bodyPr>
            <a:normAutofit lnSpcReduction="10000"/>
          </a:bodyPr>
          <a:lstStyle/>
          <a:p>
            <a:pPr marL="0" indent="0" algn="just">
              <a:buNone/>
            </a:pPr>
            <a:r>
              <a:rPr lang="en-US" dirty="0"/>
              <a:t>For healthy, aged, and sedentary adults, the World Health Organization (WHO) recommends at least 150-300 minutes of moderate-intensity aerobic activity per week, or 75-150 minutes of vigorous-intensity activity, along with muscle-strengthening activities involving all major muscle groups at least two days a week. It is also crucial to reduce sedentary time by breaking up long periods of sitting with some activity. A comprehensive plan should incorporate aerobic, strength, flexibility, and balance training to meet the unique needs of older adults. </a:t>
            </a:r>
            <a:endParaRPr lang="en-US" dirty="0" smtClean="0"/>
          </a:p>
          <a:p>
            <a:pPr marL="0" indent="0" algn="just">
              <a:buNone/>
            </a:pPr>
            <a:r>
              <a:rPr lang="en-US" dirty="0"/>
              <a:t>Aerobic Exercise</a:t>
            </a:r>
          </a:p>
          <a:p>
            <a:pPr algn="just"/>
            <a:r>
              <a:rPr lang="en-US" dirty="0"/>
              <a:t>Frequency &amp; Duration: Aim for at least 150 minutes of moderate-intensity aerobic activity spread throughout the week, or 75 minutes of vigorous-intensity activity. </a:t>
            </a:r>
          </a:p>
          <a:p>
            <a:pPr algn="just"/>
            <a:r>
              <a:rPr lang="en-US" dirty="0"/>
              <a:t>Intensity: Moderate-intensity activity is like being able to talk but not sing, while vigorous intensity is when you can only say a few words. </a:t>
            </a:r>
          </a:p>
          <a:p>
            <a:pPr algn="just"/>
            <a:r>
              <a:rPr lang="en-US" dirty="0"/>
              <a:t>Examples: Brisk walking, swimming, or cycling. </a:t>
            </a:r>
          </a:p>
          <a:p>
            <a:pPr algn="just"/>
            <a:r>
              <a:rPr lang="en-US" dirty="0"/>
              <a:t>Muscle-Strengthening Activities</a:t>
            </a:r>
          </a:p>
          <a:p>
            <a:pPr algn="just"/>
            <a:r>
              <a:rPr lang="en-US" dirty="0"/>
              <a:t>Frequency: Engage in activities that strengthen muscles at least two days a week. </a:t>
            </a:r>
          </a:p>
          <a:p>
            <a:pPr algn="just"/>
            <a:r>
              <a:rPr lang="en-US" dirty="0"/>
              <a:t>Intensity &amp; Type: Focus on exercises involving all major muscle groups. </a:t>
            </a:r>
          </a:p>
          <a:p>
            <a:pPr algn="just"/>
            <a:r>
              <a:rPr lang="en-US" dirty="0"/>
              <a:t>Examples: Resistance training using body weight, resistance bands, or weights. </a:t>
            </a:r>
          </a:p>
        </p:txBody>
      </p:sp>
    </p:spTree>
    <p:extLst>
      <p:ext uri="{BB962C8B-B14F-4D97-AF65-F5344CB8AC3E}">
        <p14:creationId xmlns:p14="http://schemas.microsoft.com/office/powerpoint/2010/main" val="28895007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4074" y="300839"/>
            <a:ext cx="9860539" cy="493490"/>
          </a:xfrm>
        </p:spPr>
        <p:txBody>
          <a:bodyPr>
            <a:noAutofit/>
          </a:bodyPr>
          <a:lstStyle/>
          <a:p>
            <a:r>
              <a:rPr lang="en-US" sz="2600" dirty="0">
                <a:latin typeface="Arial Rounded MT Bold" panose="020F0704030504030204" pitchFamily="34" charset="0"/>
              </a:rPr>
              <a:t>Exercise prescription for healthy aged and sedentary adults.</a:t>
            </a:r>
            <a:endParaRPr lang="en-US" sz="2600" dirty="0"/>
          </a:p>
        </p:txBody>
      </p:sp>
      <p:sp>
        <p:nvSpPr>
          <p:cNvPr id="3" name="Content Placeholder 2"/>
          <p:cNvSpPr>
            <a:spLocks noGrp="1"/>
          </p:cNvSpPr>
          <p:nvPr>
            <p:ph idx="1"/>
          </p:nvPr>
        </p:nvSpPr>
        <p:spPr>
          <a:xfrm>
            <a:off x="812800" y="1209963"/>
            <a:ext cx="10963563" cy="5523345"/>
          </a:xfrm>
        </p:spPr>
        <p:txBody>
          <a:bodyPr>
            <a:noAutofit/>
          </a:bodyPr>
          <a:lstStyle/>
          <a:p>
            <a:pPr algn="just"/>
            <a:r>
              <a:rPr lang="en-US" sz="2000" dirty="0">
                <a:latin typeface="Times New Roman" panose="02020603050405020304" pitchFamily="18" charset="0"/>
                <a:cs typeface="Times New Roman" panose="02020603050405020304" pitchFamily="18" charset="0"/>
              </a:rPr>
              <a:t>Flexibility &amp; Balance Training </a:t>
            </a:r>
          </a:p>
          <a:p>
            <a:pPr algn="just"/>
            <a:r>
              <a:rPr lang="en-US" sz="2000" dirty="0">
                <a:latin typeface="Times New Roman" panose="02020603050405020304" pitchFamily="18" charset="0"/>
                <a:cs typeface="Times New Roman" panose="02020603050405020304" pitchFamily="18" charset="0"/>
              </a:rPr>
              <a:t>Importance</a:t>
            </a:r>
            <a:r>
              <a:rPr lang="en-US" sz="2000" dirty="0" smtClean="0">
                <a:latin typeface="Times New Roman" panose="02020603050405020304" pitchFamily="18" charset="0"/>
                <a:cs typeface="Times New Roman" panose="02020603050405020304" pitchFamily="18" charset="0"/>
              </a:rPr>
              <a:t>: These </a:t>
            </a:r>
            <a:r>
              <a:rPr lang="en-US" sz="2000" dirty="0">
                <a:latin typeface="Times New Roman" panose="02020603050405020304" pitchFamily="18" charset="0"/>
                <a:cs typeface="Times New Roman" panose="02020603050405020304" pitchFamily="18" charset="0"/>
              </a:rPr>
              <a:t>types of exercise are vital for older adults to improve overall function and reduce the risk of falls.</a:t>
            </a:r>
          </a:p>
          <a:p>
            <a:pPr algn="just"/>
            <a:r>
              <a:rPr lang="en-US" sz="2000" dirty="0">
                <a:latin typeface="Times New Roman" panose="02020603050405020304" pitchFamily="18" charset="0"/>
                <a:cs typeface="Times New Roman" panose="02020603050405020304" pitchFamily="18" charset="0"/>
              </a:rPr>
              <a:t>Examples</a:t>
            </a:r>
            <a:r>
              <a:rPr lang="en-US" sz="2000" dirty="0" smtClean="0">
                <a:latin typeface="Times New Roman" panose="02020603050405020304" pitchFamily="18" charset="0"/>
                <a:cs typeface="Times New Roman" panose="02020603050405020304" pitchFamily="18" charset="0"/>
              </a:rPr>
              <a:t>: Stretching </a:t>
            </a:r>
            <a:r>
              <a:rPr lang="en-US" sz="2000" dirty="0">
                <a:latin typeface="Times New Roman" panose="02020603050405020304" pitchFamily="18" charset="0"/>
                <a:cs typeface="Times New Roman" panose="02020603050405020304" pitchFamily="18" charset="0"/>
              </a:rPr>
              <a:t>exercises and balance training activities like standing on one leg.</a:t>
            </a:r>
          </a:p>
          <a:p>
            <a:pPr algn="just"/>
            <a:r>
              <a:rPr lang="en-US" sz="2000" dirty="0">
                <a:latin typeface="Times New Roman" panose="02020603050405020304" pitchFamily="18" charset="0"/>
                <a:cs typeface="Times New Roman" panose="02020603050405020304" pitchFamily="18" charset="0"/>
              </a:rPr>
              <a:t>Reducing Sedentary Time </a:t>
            </a:r>
          </a:p>
          <a:p>
            <a:pPr algn="just"/>
            <a:r>
              <a:rPr lang="en-US" sz="2000" dirty="0">
                <a:latin typeface="Times New Roman" panose="02020603050405020304" pitchFamily="18" charset="0"/>
                <a:cs typeface="Times New Roman" panose="02020603050405020304" pitchFamily="18" charset="0"/>
              </a:rPr>
              <a:t>Action: Make an effort to reduce overall time spent sitting or lying down.</a:t>
            </a:r>
          </a:p>
          <a:p>
            <a:pPr algn="just"/>
            <a:r>
              <a:rPr lang="en-US" sz="2000" dirty="0">
                <a:latin typeface="Times New Roman" panose="02020603050405020304" pitchFamily="18" charset="0"/>
                <a:cs typeface="Times New Roman" panose="02020603050405020304" pitchFamily="18" charset="0"/>
              </a:rPr>
              <a:t>Strategy: Break up long periods of sedentary behavior with short bursts of activity to help mitigate the detrimental effects of prolonged sitting.</a:t>
            </a:r>
          </a:p>
          <a:p>
            <a:pPr algn="just"/>
            <a:r>
              <a:rPr lang="en-US" sz="2000" dirty="0">
                <a:latin typeface="Times New Roman" panose="02020603050405020304" pitchFamily="18" charset="0"/>
                <a:cs typeface="Times New Roman" panose="02020603050405020304" pitchFamily="18" charset="0"/>
              </a:rPr>
              <a:t>Important Considerations</a:t>
            </a:r>
          </a:p>
          <a:p>
            <a:pPr algn="just"/>
            <a:r>
              <a:rPr lang="en-US" sz="2000" dirty="0">
                <a:latin typeface="Times New Roman" panose="02020603050405020304" pitchFamily="18" charset="0"/>
                <a:cs typeface="Times New Roman" panose="02020603050405020304" pitchFamily="18" charset="0"/>
              </a:rPr>
              <a:t>Gradual Progression</a:t>
            </a:r>
            <a:r>
              <a:rPr lang="en-US" sz="2000" dirty="0" smtClean="0">
                <a:latin typeface="Times New Roman" panose="02020603050405020304" pitchFamily="18" charset="0"/>
                <a:cs typeface="Times New Roman" panose="02020603050405020304" pitchFamily="18" charset="0"/>
              </a:rPr>
              <a:t>: Start </a:t>
            </a:r>
            <a:r>
              <a:rPr lang="en-US" sz="2000" dirty="0">
                <a:latin typeface="Times New Roman" panose="02020603050405020304" pitchFamily="18" charset="0"/>
                <a:cs typeface="Times New Roman" panose="02020603050405020304" pitchFamily="18" charset="0"/>
              </a:rPr>
              <a:t>slowly and gradually increase the duration and intensity of your workouts. </a:t>
            </a:r>
          </a:p>
          <a:p>
            <a:pPr algn="just"/>
            <a:r>
              <a:rPr lang="en-US" sz="2000" dirty="0">
                <a:latin typeface="Times New Roman" panose="02020603050405020304" pitchFamily="18" charset="0"/>
                <a:cs typeface="Times New Roman" panose="02020603050405020304" pitchFamily="18" charset="0"/>
              </a:rPr>
              <a:t>Multicomponent Programs</a:t>
            </a:r>
            <a:r>
              <a:rPr lang="en-US" sz="2000" dirty="0" smtClean="0">
                <a:latin typeface="Times New Roman" panose="02020603050405020304" pitchFamily="18" charset="0"/>
                <a:cs typeface="Times New Roman" panose="02020603050405020304" pitchFamily="18" charset="0"/>
              </a:rPr>
              <a:t>: Consider </a:t>
            </a:r>
            <a:r>
              <a:rPr lang="en-US" sz="2000" dirty="0">
                <a:latin typeface="Times New Roman" panose="02020603050405020304" pitchFamily="18" charset="0"/>
                <a:cs typeface="Times New Roman" panose="02020603050405020304" pitchFamily="18" charset="0"/>
              </a:rPr>
              <a:t>programs that combine different types of exercise, such as strength, balance, and functional training. </a:t>
            </a:r>
          </a:p>
          <a:p>
            <a:pPr algn="just"/>
            <a:r>
              <a:rPr lang="en-US" sz="2000" dirty="0">
                <a:latin typeface="Times New Roman" panose="02020603050405020304" pitchFamily="18" charset="0"/>
                <a:cs typeface="Times New Roman" panose="02020603050405020304" pitchFamily="18" charset="0"/>
              </a:rPr>
              <a:t>Consult a Professional</a:t>
            </a:r>
            <a:r>
              <a:rPr lang="en-US" sz="2000" dirty="0" smtClean="0">
                <a:latin typeface="Times New Roman" panose="02020603050405020304" pitchFamily="18" charset="0"/>
                <a:cs typeface="Times New Roman" panose="02020603050405020304" pitchFamily="18" charset="0"/>
              </a:rPr>
              <a:t>: Always </a:t>
            </a:r>
            <a:r>
              <a:rPr lang="en-US" sz="2000" dirty="0">
                <a:latin typeface="Times New Roman" panose="02020603050405020304" pitchFamily="18" charset="0"/>
                <a:cs typeface="Times New Roman" panose="02020603050405020304" pitchFamily="18" charset="0"/>
              </a:rPr>
              <a:t>consult with a healthcare provider before starting any new exercise program to ensure it is appropriate for your individual health status and needs. </a:t>
            </a:r>
          </a:p>
        </p:txBody>
      </p:sp>
    </p:spTree>
    <p:extLst>
      <p:ext uri="{BB962C8B-B14F-4D97-AF65-F5344CB8AC3E}">
        <p14:creationId xmlns:p14="http://schemas.microsoft.com/office/powerpoint/2010/main" val="808841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955</TotalTime>
  <Words>1488</Words>
  <Application>Microsoft Office PowerPoint</Application>
  <PresentationFormat>Widescreen</PresentationFormat>
  <Paragraphs>76</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Google Sans</vt:lpstr>
      <vt:lpstr>Algerian</vt:lpstr>
      <vt:lpstr>Arial</vt:lpstr>
      <vt:lpstr>Arial Rounded MT Bold</vt:lpstr>
      <vt:lpstr>Century Gothic</vt:lpstr>
      <vt:lpstr>Stencil</vt:lpstr>
      <vt:lpstr>Times New Roman</vt:lpstr>
      <vt:lpstr>Wingdings 3</vt:lpstr>
      <vt:lpstr>Wisp</vt:lpstr>
      <vt:lpstr>Aging and exercise</vt:lpstr>
      <vt:lpstr>Aging and physiological function</vt:lpstr>
      <vt:lpstr>Aging and physiological function</vt:lpstr>
      <vt:lpstr>Exercise and longevity</vt:lpstr>
      <vt:lpstr> </vt:lpstr>
      <vt:lpstr>Effects of exercise on aging</vt:lpstr>
      <vt:lpstr>Effects of exercise on aging</vt:lpstr>
      <vt:lpstr>Exercise prescription for healthy aged and sedentary adults.</vt:lpstr>
      <vt:lpstr>Exercise prescription for healthy aged and sedentary adults.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Cardiovascular system and exercise</dc:title>
  <dc:creator>Asus</dc:creator>
  <cp:lastModifiedBy>Asus</cp:lastModifiedBy>
  <cp:revision>61</cp:revision>
  <dcterms:created xsi:type="dcterms:W3CDTF">2025-07-11T16:48:37Z</dcterms:created>
  <dcterms:modified xsi:type="dcterms:W3CDTF">2026-03-02T03:55:19Z</dcterms:modified>
</cp:coreProperties>
</file>