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12-Nov-25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12-Nov-25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12-Nov-25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12-Nov-25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12-Nov-25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12-Nov-25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12-Nov-25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12-Nov-25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12-Nov-25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12-Nov-25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12-Nov-25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12-Nov-25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12-Nov-25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12-Nov-25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12-Nov-25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12-Nov-25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12-Nov-25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google.com/search?q=mental+health+strain&amp;sca_esv=f92416c7ac1eaa91&amp;ei=LMK9aMzwIMuOvr0PsYeGiA8&amp;ved=2ahUKEwjco5m-msePAxW6ia8BHR_YIxIQgK4QegQIARAI&amp;uact=5&amp;oq=Hazards+of+women+in+sports+&amp;gs_lp=Egxnd3Mtd2l6LXNlcnAiG0hhemFyZHMgb2Ygd29tZW4gaW4gc3BvcnRzIEjXlSNQwoMjWMKDI3ACeAGQAQCYAbgBoAG4AaoBAzAuMbgBA8gBAPgBAvgBAZgCAqACC8ICChAAGLADGNYEGEeYAwCIBgGQBgiSBwEyoActsgcAuAcAwgcDMi0yyAcJ&amp;sclient=gws-wiz-serp&amp;mstk=AUtExfCtwEsvpvtEAKmezitLz_f_itMi98pdy9UuYNMsGmrWYhaKMKzUvmybQVylkirayoKh_XkFziRVUHuE-RDdSaXgoWvZpo6rzuritctQ_igpRTXdtBwxWSdCaO3nTPbaysg83G8qFftVTxdq6myA5ab-qd00EF3DQYK3RUQ-ev8jeI0&amp;csui=3" TargetMode="External"/><Relationship Id="rId3" Type="http://schemas.openxmlformats.org/officeDocument/2006/relationships/hyperlink" Target="https://www.google.com/search?q=female+athlete+triad&amp;sca_esv=f92416c7ac1eaa91&amp;ei=LMK9aMzwIMuOvr0PsYeGiA8&amp;ved=2ahUKEwjco5m-msePAxW6ia8BHR_YIxIQgK4QegQIARAD&amp;uact=5&amp;oq=Hazards+of+women+in+sports+&amp;gs_lp=Egxnd3Mtd2l6LXNlcnAiG0hhemFyZHMgb2Ygd29tZW4gaW4gc3BvcnRzIEjXlSNQwoMjWMKDI3ACeAGQAQCYAbgBoAG4AaoBAzAuMbgBA8gBAPgBAvgBAZgCAqACC8ICChAAGLADGNYEGEeYAwCIBgGQBgiSBwEyoActsgcAuAcAwgcDMi0yyAcJ&amp;sclient=gws-wiz-serp&amp;mstk=AUtExfCtwEsvpvtEAKmezitLz_f_itMi98pdy9UuYNMsGmrWYhaKMKzUvmybQVylkirayoKh_XkFziRVUHuE-RDdSaXgoWvZpo6rzuritctQ_igpRTXdtBwxWSdCaO3nTPbaysg83G8qFftVTxdq6myA5ab-qd00EF3DQYK3RUQ-ev8jeI0&amp;csui=3" TargetMode="External"/><Relationship Id="rId7" Type="http://schemas.openxmlformats.org/officeDocument/2006/relationships/hyperlink" Target="https://www.google.com/search?q=body+image+pressure&amp;sca_esv=f92416c7ac1eaa91&amp;ei=LMK9aMzwIMuOvr0PsYeGiA8&amp;ved=2ahUKEwjco5m-msePAxW6ia8BHR_YIxIQgK4QegQIARAH&amp;uact=5&amp;oq=Hazards+of+women+in+sports+&amp;gs_lp=Egxnd3Mtd2l6LXNlcnAiG0hhemFyZHMgb2Ygd29tZW4gaW4gc3BvcnRzIEjXlSNQwoMjWMKDI3ACeAGQAQCYAbgBoAG4AaoBAzAuMbgBA8gBAPgBAvgBAZgCAqACC8ICChAAGLADGNYEGEeYAwCIBgGQBgiSBwEyoActsgcAuAcAwgcDMi0yyAcJ&amp;sclient=gws-wiz-serp&amp;mstk=AUtExfCtwEsvpvtEAKmezitLz_f_itMi98pdy9UuYNMsGmrWYhaKMKzUvmybQVylkirayoKh_XkFziRVUHuE-RDdSaXgoWvZpo6rzuritctQ_igpRTXdtBwxWSdCaO3nTPbaysg83G8qFftVTxdq6myA5ab-qd00EF3DQYK3RUQ-ev8jeI0&amp;csui=3" TargetMode="External"/><Relationship Id="rId2" Type="http://schemas.openxmlformats.org/officeDocument/2006/relationships/hyperlink" Target="https://www.google.com/search?q=ACL+tears&amp;sca_esv=f92416c7ac1eaa91&amp;ei=LMK9aMzwIMuOvr0PsYeGiA8&amp;ved=2ahUKEwjco5m-msePAxW6ia8BHR_YIxIQgK4QegQIARAC&amp;uact=5&amp;oq=Hazards+of+women+in+sports+&amp;gs_lp=Egxnd3Mtd2l6LXNlcnAiG0hhemFyZHMgb2Ygd29tZW4gaW4gc3BvcnRzIEjXlSNQwoMjWMKDI3ACeAGQAQCYAbgBoAG4AaoBAzAuMbgBA8gBAPgBAvgBAZgCAqACC8ICChAAGLADGNYEGEeYAwCIBgGQBgiSBwEyoActsgcAuAcAwgcDMi0yyAcJ&amp;sclient=gws-wiz-serp&amp;mstk=AUtExfCtwEsvpvtEAKmezitLz_f_itMi98pdy9UuYNMsGmrWYhaKMKzUvmybQVylkirayoKh_XkFziRVUHuE-RDdSaXgoWvZpo6rzuritctQ_igpRTXdtBwxWSdCaO3nTPbaysg83G8qFftVTxdq6myA5ab-qd00EF3DQYK3RUQ-ev8jeI0&amp;csui=3" TargetMode="External"/><Relationship Id="rId1" Type="http://schemas.openxmlformats.org/officeDocument/2006/relationships/slideLayout" Target="../slideLayouts/slideLayout2.xml"/><Relationship Id="rId6" Type="http://schemas.openxmlformats.org/officeDocument/2006/relationships/hyperlink" Target="https://www.google.com/search?q=sexual+abuse&amp;sca_esv=f92416c7ac1eaa91&amp;ei=LMK9aMzwIMuOvr0PsYeGiA8&amp;ved=2ahUKEwjco5m-msePAxW6ia8BHR_YIxIQgK4QegQIARAG&amp;uact=5&amp;oq=Hazards+of+women+in+sports+&amp;gs_lp=Egxnd3Mtd2l6LXNlcnAiG0hhemFyZHMgb2Ygd29tZW4gaW4gc3BvcnRzIEjXlSNQwoMjWMKDI3ACeAGQAQCYAbgBoAG4AaoBAzAuMbgBA8gBAPgBAvgBAZgCAqACC8ICChAAGLADGNYEGEeYAwCIBgGQBgiSBwEyoActsgcAuAcAwgcDMi0yyAcJ&amp;sclient=gws-wiz-serp&amp;mstk=AUtExfCtwEsvpvtEAKmezitLz_f_itMi98pdy9UuYNMsGmrWYhaKMKzUvmybQVylkirayoKh_XkFziRVUHuE-RDdSaXgoWvZpo6rzuritctQ_igpRTXdtBwxWSdCaO3nTPbaysg83G8qFftVTxdq6myA5ab-qd00EF3DQYK3RUQ-ev8jeI0&amp;csui=3" TargetMode="External"/><Relationship Id="rId5" Type="http://schemas.openxmlformats.org/officeDocument/2006/relationships/hyperlink" Target="https://www.google.com/search?q=osteoporosis&amp;sca_esv=f92416c7ac1eaa91&amp;ei=LMK9aMzwIMuOvr0PsYeGiA8&amp;ved=2ahUKEwjco5m-msePAxW6ia8BHR_YIxIQgK4QegQIARAF&amp;uact=5&amp;oq=Hazards+of+women+in+sports+&amp;gs_lp=Egxnd3Mtd2l6LXNlcnAiG0hhemFyZHMgb2Ygd29tZW4gaW4gc3BvcnRzIEjXlSNQwoMjWMKDI3ACeAGQAQCYAbgBoAG4AaoBAzAuMbgBA8gBAPgBAvgBAZgCAqACC8ICChAAGLADGNYEGEeYAwCIBgGQBgiSBwEyoActsgcAuAcAwgcDMi0yyAcJ&amp;sclient=gws-wiz-serp&amp;mstk=AUtExfCtwEsvpvtEAKmezitLz_f_itMi98pdy9UuYNMsGmrWYhaKMKzUvmybQVylkirayoKh_XkFziRVUHuE-RDdSaXgoWvZpo6rzuritctQ_igpRTXdtBwxWSdCaO3nTPbaysg83G8qFftVTxdq6myA5ab-qd00EF3DQYK3RUQ-ev8jeI0&amp;csui=3" TargetMode="External"/><Relationship Id="rId4" Type="http://schemas.openxmlformats.org/officeDocument/2006/relationships/hyperlink" Target="https://www.google.com/search?q=amenorrhea&amp;sca_esv=f92416c7ac1eaa91&amp;ei=LMK9aMzwIMuOvr0PsYeGiA8&amp;ved=2ahUKEwjco5m-msePAxW6ia8BHR_YIxIQgK4QegQIARAE&amp;uact=5&amp;oq=Hazards+of+women+in+sports+&amp;gs_lp=Egxnd3Mtd2l6LXNlcnAiG0hhemFyZHMgb2Ygd29tZW4gaW4gc3BvcnRzIEjXlSNQwoMjWMKDI3ACeAGQAQCYAbgBoAG4AaoBAzAuMbgBA8gBAPgBAvgBAZgCAqACC8ICChAAGLADGNYEGEeYAwCIBgGQBgiSBwEyoActsgcAuAcAwgcDMi0yyAcJ&amp;sclient=gws-wiz-serp&amp;mstk=AUtExfCtwEsvpvtEAKmezitLz_f_itMi98pdy9UuYNMsGmrWYhaKMKzUvmybQVylkirayoKh_XkFziRVUHuE-RDdSaXgoWvZpo6rzuritctQ_igpRTXdtBwxWSdCaO3nTPbaysg83G8qFftVTxdq6myA5ab-qd00EF3DQYK3RUQ-ev8jeI0&amp;csui=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5157" y="794327"/>
            <a:ext cx="10529455" cy="750326"/>
          </a:xfrm>
        </p:spPr>
        <p:txBody>
          <a:bodyPr>
            <a:normAutofit fontScale="90000"/>
          </a:bodyPr>
          <a:lstStyle/>
          <a:p>
            <a:pPr algn="ctr"/>
            <a:r>
              <a:rPr lang="en-US" dirty="0">
                <a:latin typeface="Stencil" panose="040409050D0802020404" pitchFamily="82" charset="0"/>
              </a:rPr>
              <a:t>Women in sports</a:t>
            </a:r>
            <a:endParaRPr lang="en-US" sz="4400" dirty="0">
              <a:solidFill>
                <a:srgbClr val="FF0000"/>
              </a:solidFill>
              <a:latin typeface="Algerian" panose="04020705040A02060702" pitchFamily="82" charset="0"/>
            </a:endParaRPr>
          </a:p>
        </p:txBody>
      </p:sp>
      <p:sp>
        <p:nvSpPr>
          <p:cNvPr id="3" name="Subtitle 2"/>
          <p:cNvSpPr>
            <a:spLocks noGrp="1"/>
          </p:cNvSpPr>
          <p:nvPr>
            <p:ph type="subTitle" idx="1"/>
          </p:nvPr>
        </p:nvSpPr>
        <p:spPr>
          <a:xfrm>
            <a:off x="1791855" y="2262909"/>
            <a:ext cx="9712757" cy="1293091"/>
          </a:xfrm>
        </p:spPr>
        <p:txBody>
          <a:bodyPr>
            <a:normAutofit/>
          </a:bodyPr>
          <a:lstStyle/>
          <a:p>
            <a:pPr lvl="0" algn="ctr" defTabSz="914400">
              <a:spcBef>
                <a:spcPts val="0"/>
              </a:spcBef>
              <a:buClr>
                <a:prstClr val="black">
                  <a:lumMod val="85000"/>
                  <a:lumOff val="15000"/>
                </a:prstClr>
              </a:buClr>
            </a:pPr>
            <a:r>
              <a:rPr lang="en-US" sz="2400" spc="80" dirty="0">
                <a:solidFill>
                  <a:srgbClr val="1485A4"/>
                </a:solidFill>
                <a:latin typeface="Stencil" panose="040409050D0802020404" pitchFamily="82" charset="0"/>
              </a:rPr>
              <a:t>Professor Dr. </a:t>
            </a:r>
            <a:r>
              <a:rPr lang="en-US" sz="2400" spc="80" dirty="0" smtClean="0">
                <a:solidFill>
                  <a:srgbClr val="1485A4"/>
                </a:solidFill>
                <a:latin typeface="Stencil" panose="040409050D0802020404" pitchFamily="82" charset="0"/>
              </a:rPr>
              <a:t>Md. </a:t>
            </a:r>
            <a:r>
              <a:rPr lang="en-US" sz="2400" spc="80" dirty="0" err="1">
                <a:solidFill>
                  <a:srgbClr val="1485A4"/>
                </a:solidFill>
                <a:latin typeface="Stencil" panose="040409050D0802020404" pitchFamily="82" charset="0"/>
              </a:rPr>
              <a:t>Rezaul</a:t>
            </a:r>
            <a:r>
              <a:rPr lang="en-US" sz="2400" spc="80" dirty="0">
                <a:solidFill>
                  <a:srgbClr val="1485A4"/>
                </a:solidFill>
                <a:latin typeface="Stencil" panose="040409050D0802020404" pitchFamily="82" charset="0"/>
              </a:rPr>
              <a:t> Karim-2</a:t>
            </a:r>
          </a:p>
          <a:p>
            <a:pPr lvl="0" algn="ctr" defTabSz="914400">
              <a:spcBef>
                <a:spcPts val="0"/>
              </a:spcBef>
              <a:buClr>
                <a:prstClr val="black">
                  <a:lumMod val="85000"/>
                  <a:lumOff val="15000"/>
                </a:prstClr>
              </a:buClr>
            </a:pPr>
            <a:r>
              <a:rPr lang="en-US" sz="2400" spc="80" dirty="0">
                <a:solidFill>
                  <a:srgbClr val="1485A4"/>
                </a:solidFill>
                <a:latin typeface="Stencil" panose="040409050D0802020404" pitchFamily="82" charset="0"/>
              </a:rPr>
              <a:t>Department of Biochemistry and Molecular Biology</a:t>
            </a:r>
          </a:p>
          <a:p>
            <a:pPr lvl="0" algn="ctr" defTabSz="914400">
              <a:spcBef>
                <a:spcPts val="0"/>
              </a:spcBef>
              <a:buClr>
                <a:prstClr val="black">
                  <a:lumMod val="85000"/>
                  <a:lumOff val="15000"/>
                </a:prstClr>
              </a:buClr>
            </a:pPr>
            <a:r>
              <a:rPr lang="en-US" sz="2400" spc="80" dirty="0">
                <a:solidFill>
                  <a:srgbClr val="1485A4"/>
                </a:solidFill>
                <a:latin typeface="Stencil" panose="040409050D0802020404" pitchFamily="82" charset="0"/>
              </a:rPr>
              <a:t>University of Rajshahi</a:t>
            </a:r>
          </a:p>
        </p:txBody>
      </p:sp>
    </p:spTree>
    <p:extLst>
      <p:ext uri="{BB962C8B-B14F-4D97-AF65-F5344CB8AC3E}">
        <p14:creationId xmlns:p14="http://schemas.microsoft.com/office/powerpoint/2010/main" val="2670061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816" y="319310"/>
            <a:ext cx="8911687" cy="622799"/>
          </a:xfrm>
        </p:spPr>
        <p:txBody>
          <a:bodyPr>
            <a:normAutofit fontScale="90000"/>
          </a:bodyPr>
          <a:lstStyle/>
          <a:p>
            <a:r>
              <a:rPr lang="en-US" dirty="0"/>
              <a:t>Injury to female reproductive tract</a:t>
            </a:r>
          </a:p>
        </p:txBody>
      </p:sp>
      <p:sp>
        <p:nvSpPr>
          <p:cNvPr id="3" name="Content Placeholder 2"/>
          <p:cNvSpPr>
            <a:spLocks noGrp="1"/>
          </p:cNvSpPr>
          <p:nvPr>
            <p:ph idx="1"/>
          </p:nvPr>
        </p:nvSpPr>
        <p:spPr>
          <a:xfrm>
            <a:off x="1025236" y="1246909"/>
            <a:ext cx="10479376" cy="5421745"/>
          </a:xfrm>
        </p:spPr>
        <p:txBody>
          <a:bodyPr>
            <a:noAutofit/>
          </a:bodyPr>
          <a:lstStyle/>
          <a:p>
            <a:r>
              <a:rPr lang="en-US" dirty="0">
                <a:latin typeface="Times New Roman" panose="02020603050405020304" pitchFamily="18" charset="0"/>
                <a:cs typeface="Times New Roman" panose="02020603050405020304" pitchFamily="18" charset="0"/>
              </a:rPr>
              <a:t>Sexual assault</a:t>
            </a:r>
            <a:r>
              <a:rPr lang="en-US" dirty="0" smtClean="0">
                <a:latin typeface="Times New Roman" panose="02020603050405020304" pitchFamily="18" charset="0"/>
                <a:cs typeface="Times New Roman" panose="02020603050405020304" pitchFamily="18" charset="0"/>
              </a:rPr>
              <a:t>: Direct </a:t>
            </a:r>
            <a:r>
              <a:rPr lang="en-US" dirty="0">
                <a:latin typeface="Times New Roman" panose="02020603050405020304" pitchFamily="18" charset="0"/>
                <a:cs typeface="Times New Roman" panose="02020603050405020304" pitchFamily="18" charset="0"/>
              </a:rPr>
              <a:t>trauma to the genital area. </a:t>
            </a:r>
          </a:p>
          <a:p>
            <a:r>
              <a:rPr lang="en-US" dirty="0">
                <a:latin typeface="Times New Roman" panose="02020603050405020304" pitchFamily="18" charset="0"/>
                <a:cs typeface="Times New Roman" panose="02020603050405020304" pitchFamily="18" charset="0"/>
              </a:rPr>
              <a:t>Female Genital Mutilation (FGM</a:t>
            </a:r>
            <a:r>
              <a:rPr lang="en-US" dirty="0" smtClean="0">
                <a:latin typeface="Times New Roman" panose="02020603050405020304" pitchFamily="18" charset="0"/>
                <a:cs typeface="Times New Roman" panose="02020603050405020304" pitchFamily="18" charset="0"/>
              </a:rPr>
              <a:t>): This </a:t>
            </a:r>
            <a:r>
              <a:rPr lang="en-US" dirty="0">
                <a:latin typeface="Times New Roman" panose="02020603050405020304" pitchFamily="18" charset="0"/>
                <a:cs typeface="Times New Roman" panose="02020603050405020304" pitchFamily="18" charset="0"/>
              </a:rPr>
              <a:t>is a form of deliberate trauma to the vulva. </a:t>
            </a:r>
          </a:p>
          <a:p>
            <a:r>
              <a:rPr lang="en-US" dirty="0">
                <a:latin typeface="Times New Roman" panose="02020603050405020304" pitchFamily="18" charset="0"/>
                <a:cs typeface="Times New Roman" panose="02020603050405020304" pitchFamily="18" charset="0"/>
              </a:rPr>
              <a:t>Animal bites</a:t>
            </a:r>
            <a:r>
              <a:rPr lang="en-US" dirty="0" smtClean="0">
                <a:latin typeface="Times New Roman" panose="02020603050405020304" pitchFamily="18" charset="0"/>
                <a:cs typeface="Times New Roman" panose="02020603050405020304" pitchFamily="18" charset="0"/>
              </a:rPr>
              <a:t>: Can </a:t>
            </a:r>
            <a:r>
              <a:rPr lang="en-US" dirty="0">
                <a:latin typeface="Times New Roman" panose="02020603050405020304" pitchFamily="18" charset="0"/>
                <a:cs typeface="Times New Roman" panose="02020603050405020304" pitchFamily="18" charset="0"/>
              </a:rPr>
              <a:t>also cause vulvar trauma. </a:t>
            </a:r>
          </a:p>
          <a:p>
            <a:pPr marL="0" indent="0">
              <a:buNone/>
            </a:pPr>
            <a:r>
              <a:rPr lang="en-US" dirty="0">
                <a:latin typeface="Times New Roman" panose="02020603050405020304" pitchFamily="18" charset="0"/>
                <a:cs typeface="Times New Roman" panose="02020603050405020304" pitchFamily="18" charset="0"/>
              </a:rPr>
              <a:t>Diagnosis</a:t>
            </a:r>
          </a:p>
          <a:p>
            <a:r>
              <a:rPr lang="en-US" dirty="0">
                <a:latin typeface="Times New Roman" panose="02020603050405020304" pitchFamily="18" charset="0"/>
                <a:cs typeface="Times New Roman" panose="02020603050405020304" pitchFamily="18" charset="0"/>
              </a:rPr>
              <a:t>A healthcare provider will typically diagnose the injury through: </a:t>
            </a: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detailed </a:t>
            </a:r>
            <a:r>
              <a:rPr lang="en-US" dirty="0" smtClean="0">
                <a:latin typeface="Times New Roman" panose="02020603050405020304" pitchFamily="18" charset="0"/>
                <a:cs typeface="Times New Roman" panose="02020603050405020304" pitchFamily="18" charset="0"/>
              </a:rPr>
              <a:t>discussion about </a:t>
            </a:r>
            <a:r>
              <a:rPr lang="en-US" dirty="0">
                <a:latin typeface="Times New Roman" panose="02020603050405020304" pitchFamily="18" charset="0"/>
                <a:cs typeface="Times New Roman" panose="02020603050405020304" pitchFamily="18" charset="0"/>
              </a:rPr>
              <a:t>the symptoms and how the trauma occurred. </a:t>
            </a: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thorough physical </a:t>
            </a:r>
            <a:r>
              <a:rPr lang="en-US" dirty="0" smtClean="0">
                <a:latin typeface="Times New Roman" panose="02020603050405020304" pitchFamily="18" charset="0"/>
                <a:cs typeface="Times New Roman" panose="02020603050405020304" pitchFamily="18" charset="0"/>
              </a:rPr>
              <a:t>examination , </a:t>
            </a:r>
            <a:r>
              <a:rPr lang="en-US" dirty="0">
                <a:latin typeface="Times New Roman" panose="02020603050405020304" pitchFamily="18" charset="0"/>
                <a:cs typeface="Times New Roman" panose="02020603050405020304" pitchFamily="18" charset="0"/>
              </a:rPr>
              <a:t>which may include a pelvic exam. </a:t>
            </a:r>
          </a:p>
          <a:p>
            <a:r>
              <a:rPr lang="en-US" dirty="0">
                <a:latin typeface="Times New Roman" panose="02020603050405020304" pitchFamily="18" charset="0"/>
                <a:cs typeface="Times New Roman" panose="02020603050405020304" pitchFamily="18" charset="0"/>
              </a:rPr>
              <a:t>Additional </a:t>
            </a:r>
            <a:r>
              <a:rPr lang="en-US" dirty="0" smtClean="0">
                <a:latin typeface="Times New Roman" panose="02020603050405020304" pitchFamily="18" charset="0"/>
                <a:cs typeface="Times New Roman" panose="02020603050405020304" pitchFamily="18" charset="0"/>
              </a:rPr>
              <a:t>tests such </a:t>
            </a:r>
            <a:r>
              <a:rPr lang="en-US" dirty="0">
                <a:latin typeface="Times New Roman" panose="02020603050405020304" pitchFamily="18" charset="0"/>
                <a:cs typeface="Times New Roman" panose="02020603050405020304" pitchFamily="18" charset="0"/>
              </a:rPr>
              <a:t>as an ultrasound or X-ray to check for internal organ damage or an embedded object. </a:t>
            </a:r>
          </a:p>
          <a:p>
            <a:pPr marL="0" indent="0">
              <a:buNone/>
            </a:pPr>
            <a:r>
              <a:rPr lang="en-US" dirty="0">
                <a:latin typeface="Times New Roman" panose="02020603050405020304" pitchFamily="18" charset="0"/>
                <a:cs typeface="Times New Roman" panose="02020603050405020304" pitchFamily="18" charset="0"/>
              </a:rPr>
              <a:t>Treatment</a:t>
            </a:r>
          </a:p>
          <a:p>
            <a:r>
              <a:rPr lang="en-US" dirty="0">
                <a:latin typeface="Times New Roman" panose="02020603050405020304" pitchFamily="18" charset="0"/>
                <a:cs typeface="Times New Roman" panose="02020603050405020304" pitchFamily="18" charset="0"/>
              </a:rPr>
              <a:t>Treatment varies depending on the severity of the injury: </a:t>
            </a:r>
            <a:r>
              <a:rPr lang="en-US" dirty="0" smtClean="0">
                <a:latin typeface="Times New Roman" panose="02020603050405020304" pitchFamily="18" charset="0"/>
                <a:cs typeface="Times New Roman" panose="02020603050405020304" pitchFamily="18" charset="0"/>
              </a:rPr>
              <a:t>Mild injuries may </a:t>
            </a:r>
            <a:r>
              <a:rPr lang="en-US" dirty="0">
                <a:latin typeface="Times New Roman" panose="02020603050405020304" pitchFamily="18" charset="0"/>
                <a:cs typeface="Times New Roman" panose="02020603050405020304" pitchFamily="18" charset="0"/>
              </a:rPr>
              <a:t>only require rest, painkillers, and cold compresses for swelling. </a:t>
            </a:r>
          </a:p>
          <a:p>
            <a:r>
              <a:rPr lang="en-US" dirty="0">
                <a:latin typeface="Times New Roman" panose="02020603050405020304" pitchFamily="18" charset="0"/>
                <a:cs typeface="Times New Roman" panose="02020603050405020304" pitchFamily="18" charset="0"/>
              </a:rPr>
              <a:t>More severe </a:t>
            </a:r>
            <a:r>
              <a:rPr lang="en-US" dirty="0" smtClean="0">
                <a:latin typeface="Times New Roman" panose="02020603050405020304" pitchFamily="18" charset="0"/>
                <a:cs typeface="Times New Roman" panose="02020603050405020304" pitchFamily="18" charset="0"/>
              </a:rPr>
              <a:t>injuries with </a:t>
            </a:r>
            <a:r>
              <a:rPr lang="en-US" dirty="0">
                <a:latin typeface="Times New Roman" panose="02020603050405020304" pitchFamily="18" charset="0"/>
                <a:cs typeface="Times New Roman" panose="02020603050405020304" pitchFamily="18" charset="0"/>
              </a:rPr>
              <a:t>heavy bleeding or internal organ damage may need surgery. </a:t>
            </a:r>
          </a:p>
          <a:p>
            <a:pPr marL="0" indent="0">
              <a:buNone/>
            </a:pPr>
            <a:r>
              <a:rPr lang="en-US" dirty="0">
                <a:latin typeface="Times New Roman" panose="02020603050405020304" pitchFamily="18" charset="0"/>
                <a:cs typeface="Times New Roman" panose="02020603050405020304" pitchFamily="18" charset="0"/>
              </a:rPr>
              <a:t>Wound care</a:t>
            </a:r>
            <a:r>
              <a:rPr lang="en-US" dirty="0" smtClean="0">
                <a:latin typeface="Times New Roman" panose="02020603050405020304" pitchFamily="18" charset="0"/>
                <a:cs typeface="Times New Roman" panose="02020603050405020304" pitchFamily="18" charset="0"/>
              </a:rPr>
              <a:t>: Cleaning </a:t>
            </a:r>
            <a:r>
              <a:rPr lang="en-US" dirty="0">
                <a:latin typeface="Times New Roman" panose="02020603050405020304" pitchFamily="18" charset="0"/>
                <a:cs typeface="Times New Roman" panose="02020603050405020304" pitchFamily="18" charset="0"/>
              </a:rPr>
              <a:t>the wound with mild soap and warm water and keeping the area dry. </a:t>
            </a:r>
          </a:p>
          <a:p>
            <a:pPr marL="0" indent="0">
              <a:buNone/>
            </a:pPr>
            <a:r>
              <a:rPr lang="en-US" dirty="0">
                <a:latin typeface="Times New Roman" panose="02020603050405020304" pitchFamily="18" charset="0"/>
                <a:cs typeface="Times New Roman" panose="02020603050405020304" pitchFamily="18" charset="0"/>
              </a:rPr>
              <a:t>When to Seek </a:t>
            </a:r>
            <a:r>
              <a:rPr lang="en-US" dirty="0" smtClean="0">
                <a:latin typeface="Times New Roman" panose="02020603050405020304" pitchFamily="18" charset="0"/>
                <a:cs typeface="Times New Roman" panose="02020603050405020304" pitchFamily="18" charset="0"/>
              </a:rPr>
              <a:t>Care: Contact </a:t>
            </a:r>
            <a:r>
              <a:rPr lang="en-US" dirty="0">
                <a:latin typeface="Times New Roman" panose="02020603050405020304" pitchFamily="18" charset="0"/>
                <a:cs typeface="Times New Roman" panose="02020603050405020304" pitchFamily="18" charset="0"/>
              </a:rPr>
              <a:t>a doctor or seek medical care immediately if you experience symptoms like severe pain, significant bleeding, or trouble urinating. Early diagnosis and treatment are crucial for preventing complications and promoting healing. </a:t>
            </a:r>
          </a:p>
        </p:txBody>
      </p:sp>
    </p:spTree>
    <p:extLst>
      <p:ext uri="{BB962C8B-B14F-4D97-AF65-F5344CB8AC3E}">
        <p14:creationId xmlns:p14="http://schemas.microsoft.com/office/powerpoint/2010/main" val="1325078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59745"/>
          </a:xfrm>
        </p:spPr>
        <p:txBody>
          <a:bodyPr/>
          <a:lstStyle/>
          <a:p>
            <a:r>
              <a:rPr lang="en-US" dirty="0"/>
              <a:t>Menstrual Synchrony</a:t>
            </a:r>
          </a:p>
        </p:txBody>
      </p:sp>
      <p:sp>
        <p:nvSpPr>
          <p:cNvPr id="3" name="Content Placeholder 2"/>
          <p:cNvSpPr>
            <a:spLocks noGrp="1"/>
          </p:cNvSpPr>
          <p:nvPr>
            <p:ph idx="1"/>
          </p:nvPr>
        </p:nvSpPr>
        <p:spPr>
          <a:xfrm>
            <a:off x="1099128" y="1403927"/>
            <a:ext cx="4590472" cy="5255491"/>
          </a:xfrm>
        </p:spPr>
        <p:txBody>
          <a:bodyPr/>
          <a:lstStyle/>
          <a:p>
            <a:pPr algn="just"/>
            <a:r>
              <a:rPr lang="en-US" dirty="0">
                <a:latin typeface="Times New Roman" panose="02020603050405020304" pitchFamily="18" charset="0"/>
                <a:cs typeface="Times New Roman" panose="02020603050405020304" pitchFamily="18" charset="0"/>
              </a:rPr>
              <a:t>Menstrual synchrony, also known as the McClintock effect, is the phenomenon where women living in close proximity experience their menstrual cycles aligning more closely in time. Though it was first described by Martha McClintock in 1971, modern research and larger studies have cast doubt on its validity, with many suggesting the effect could be due to chance, statistical anomalies in small sample sizes, or other factors rather than a true biological phenomenon. </a:t>
            </a:r>
            <a:endParaRPr lang="en-US" dirty="0" smtClean="0">
              <a:latin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2"/>
          <a:stretch>
            <a:fillRect/>
          </a:stretch>
        </p:blipFill>
        <p:spPr>
          <a:xfrm>
            <a:off x="6096000" y="1607127"/>
            <a:ext cx="5578764" cy="4525818"/>
          </a:xfrm>
          <a:prstGeom prst="rect">
            <a:avLst/>
          </a:prstGeom>
        </p:spPr>
      </p:pic>
    </p:spTree>
    <p:extLst>
      <p:ext uri="{BB962C8B-B14F-4D97-AF65-F5344CB8AC3E}">
        <p14:creationId xmlns:p14="http://schemas.microsoft.com/office/powerpoint/2010/main" val="2158908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82365"/>
            <a:ext cx="8911687" cy="724399"/>
          </a:xfrm>
        </p:spPr>
        <p:txBody>
          <a:bodyPr/>
          <a:lstStyle/>
          <a:p>
            <a:r>
              <a:rPr lang="en-US" dirty="0" smtClean="0"/>
              <a:t>Exercise </a:t>
            </a:r>
            <a:r>
              <a:rPr lang="en-US" dirty="0"/>
              <a:t>and pregnancy</a:t>
            </a:r>
          </a:p>
        </p:txBody>
      </p:sp>
      <p:sp>
        <p:nvSpPr>
          <p:cNvPr id="3" name="Content Placeholder 2"/>
          <p:cNvSpPr>
            <a:spLocks noGrp="1"/>
          </p:cNvSpPr>
          <p:nvPr>
            <p:ph idx="1"/>
          </p:nvPr>
        </p:nvSpPr>
        <p:spPr>
          <a:xfrm>
            <a:off x="849745" y="1237673"/>
            <a:ext cx="10825019" cy="5620327"/>
          </a:xfrm>
        </p:spPr>
        <p:txBody>
          <a:bodyPr>
            <a:noAutofit/>
          </a:bodyPr>
          <a:lstStyle/>
          <a:p>
            <a:pPr marL="0" indent="0">
              <a:buNone/>
            </a:pPr>
            <a:r>
              <a:rPr lang="en-US" sz="2000" dirty="0">
                <a:latin typeface="Times New Roman" panose="02020603050405020304" pitchFamily="18" charset="0"/>
                <a:cs typeface="Times New Roman" panose="02020603050405020304" pitchFamily="18" charset="0"/>
              </a:rPr>
              <a:t>Exercise is beneficial and generally safe during pregnancy, providing energy, improving well-being, easing common discomforts like back pain, and preparing the body for labor and birth. Aim for at least 150 minutes of moderate-intensity aerobic activity per week, which can be broken into smaller sessions. Recommended activities include walking, swimming, and prenatal yoga. Avoid exercises with a risk of falling or abdominal trauma, and always consult a healthcare provider before starting or continuing an exercise program. </a:t>
            </a: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Benefits of Exercise During Pregnancy</a:t>
            </a:r>
          </a:p>
          <a:p>
            <a:r>
              <a:rPr lang="en-US" sz="2000" dirty="0">
                <a:latin typeface="Times New Roman" panose="02020603050405020304" pitchFamily="18" charset="0"/>
                <a:cs typeface="Times New Roman" panose="02020603050405020304" pitchFamily="18" charset="0"/>
              </a:rPr>
              <a:t>Improved Overall Health</a:t>
            </a:r>
            <a:r>
              <a:rPr lang="en-US" sz="2000" dirty="0" smtClean="0">
                <a:latin typeface="Times New Roman" panose="02020603050405020304" pitchFamily="18" charset="0"/>
                <a:cs typeface="Times New Roman" panose="02020603050405020304" pitchFamily="18" charset="0"/>
              </a:rPr>
              <a:t>: Boosts </a:t>
            </a:r>
            <a:r>
              <a:rPr lang="en-US" sz="2000" dirty="0">
                <a:latin typeface="Times New Roman" panose="02020603050405020304" pitchFamily="18" charset="0"/>
                <a:cs typeface="Times New Roman" panose="02020603050405020304" pitchFamily="18" charset="0"/>
              </a:rPr>
              <a:t>your sense of well-being and increases energy levels. </a:t>
            </a:r>
          </a:p>
          <a:p>
            <a:r>
              <a:rPr lang="en-US" sz="2000" dirty="0">
                <a:latin typeface="Times New Roman" panose="02020603050405020304" pitchFamily="18" charset="0"/>
                <a:cs typeface="Times New Roman" panose="02020603050405020304" pitchFamily="18" charset="0"/>
              </a:rPr>
              <a:t>Easier Adaptation to Pregnancy</a:t>
            </a:r>
            <a:r>
              <a:rPr lang="en-US" sz="2000" dirty="0" smtClean="0">
                <a:latin typeface="Times New Roman" panose="02020603050405020304" pitchFamily="18" charset="0"/>
                <a:cs typeface="Times New Roman" panose="02020603050405020304" pitchFamily="18" charset="0"/>
              </a:rPr>
              <a:t>: Helps </a:t>
            </a:r>
            <a:r>
              <a:rPr lang="en-US" sz="2000" dirty="0">
                <a:latin typeface="Times New Roman" panose="02020603050405020304" pitchFamily="18" charset="0"/>
                <a:cs typeface="Times New Roman" panose="02020603050405020304" pitchFamily="18" charset="0"/>
              </a:rPr>
              <a:t>your body adjust to the physical changes of pregnancy, including weight gain. </a:t>
            </a:r>
          </a:p>
          <a:p>
            <a:r>
              <a:rPr lang="en-US" sz="2000" dirty="0">
                <a:latin typeface="Times New Roman" panose="02020603050405020304" pitchFamily="18" charset="0"/>
                <a:cs typeface="Times New Roman" panose="02020603050405020304" pitchFamily="18" charset="0"/>
              </a:rPr>
              <a:t>Reduced Discomforts</a:t>
            </a:r>
            <a:r>
              <a:rPr lang="en-US" sz="2000" dirty="0" smtClean="0">
                <a:latin typeface="Times New Roman" panose="02020603050405020304" pitchFamily="18" charset="0"/>
                <a:cs typeface="Times New Roman" panose="02020603050405020304" pitchFamily="18" charset="0"/>
              </a:rPr>
              <a:t>: Can </a:t>
            </a:r>
            <a:r>
              <a:rPr lang="en-US" sz="2000" dirty="0">
                <a:latin typeface="Times New Roman" panose="02020603050405020304" pitchFamily="18" charset="0"/>
                <a:cs typeface="Times New Roman" panose="02020603050405020304" pitchFamily="18" charset="0"/>
              </a:rPr>
              <a:t>alleviate common pregnancy symptoms like back pain, constipation, and swelling in the legs and feet. </a:t>
            </a:r>
          </a:p>
          <a:p>
            <a:r>
              <a:rPr lang="en-US" sz="2000" dirty="0">
                <a:latin typeface="Times New Roman" panose="02020603050405020304" pitchFamily="18" charset="0"/>
                <a:cs typeface="Times New Roman" panose="02020603050405020304" pitchFamily="18" charset="0"/>
              </a:rPr>
              <a:t>Preparation for Labor</a:t>
            </a:r>
            <a:r>
              <a:rPr lang="en-US" sz="2000" dirty="0" smtClean="0">
                <a:latin typeface="Times New Roman" panose="02020603050405020304" pitchFamily="18" charset="0"/>
                <a:cs typeface="Times New Roman" panose="02020603050405020304" pitchFamily="18" charset="0"/>
              </a:rPr>
              <a:t>: Builds </a:t>
            </a:r>
            <a:r>
              <a:rPr lang="en-US" sz="2000" dirty="0">
                <a:latin typeface="Times New Roman" panose="02020603050405020304" pitchFamily="18" charset="0"/>
                <a:cs typeface="Times New Roman" panose="02020603050405020304" pitchFamily="18" charset="0"/>
              </a:rPr>
              <a:t>strength in the back, abdomen, and pelvic floor, and can help with managing stress and sleep. </a:t>
            </a:r>
          </a:p>
          <a:p>
            <a:r>
              <a:rPr lang="en-US" sz="2000" dirty="0">
                <a:latin typeface="Times New Roman" panose="02020603050405020304" pitchFamily="18" charset="0"/>
                <a:cs typeface="Times New Roman" panose="02020603050405020304" pitchFamily="18" charset="0"/>
              </a:rPr>
              <a:t>Reduced Risk of Complications</a:t>
            </a:r>
            <a:r>
              <a:rPr lang="en-US" sz="2000" dirty="0" smtClean="0">
                <a:latin typeface="Times New Roman" panose="02020603050405020304" pitchFamily="18" charset="0"/>
                <a:cs typeface="Times New Roman" panose="02020603050405020304" pitchFamily="18" charset="0"/>
              </a:rPr>
              <a:t>: Lowers </a:t>
            </a:r>
            <a:r>
              <a:rPr lang="en-US" sz="2000" dirty="0">
                <a:latin typeface="Times New Roman" panose="02020603050405020304" pitchFamily="18" charset="0"/>
                <a:cs typeface="Times New Roman" panose="02020603050405020304" pitchFamily="18" charset="0"/>
              </a:rPr>
              <a:t>the risk of complications such as gestational diabetes and preeclampsia. </a:t>
            </a:r>
          </a:p>
        </p:txBody>
      </p:sp>
    </p:spTree>
    <p:extLst>
      <p:ext uri="{BB962C8B-B14F-4D97-AF65-F5344CB8AC3E}">
        <p14:creationId xmlns:p14="http://schemas.microsoft.com/office/powerpoint/2010/main" val="3479796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6" y="402437"/>
            <a:ext cx="5415002" cy="604326"/>
          </a:xfrm>
        </p:spPr>
        <p:txBody>
          <a:bodyPr>
            <a:normAutofit fontScale="90000"/>
          </a:bodyPr>
          <a:lstStyle/>
          <a:p>
            <a:r>
              <a:rPr lang="en-US" dirty="0"/>
              <a:t>Exercise and pregnancy</a:t>
            </a:r>
          </a:p>
        </p:txBody>
      </p:sp>
      <p:sp>
        <p:nvSpPr>
          <p:cNvPr id="3" name="Content Placeholder 2"/>
          <p:cNvSpPr>
            <a:spLocks noGrp="1"/>
          </p:cNvSpPr>
          <p:nvPr>
            <p:ph idx="1"/>
          </p:nvPr>
        </p:nvSpPr>
        <p:spPr>
          <a:xfrm>
            <a:off x="1071418" y="1339273"/>
            <a:ext cx="10433194" cy="5320145"/>
          </a:xfrm>
        </p:spPr>
        <p:txBody>
          <a:bodyPr>
            <a:normAutofit/>
          </a:bodyPr>
          <a:lstStyle/>
          <a:p>
            <a:r>
              <a:rPr lang="en-US" sz="2200" dirty="0">
                <a:latin typeface="Times New Roman" panose="02020603050405020304" pitchFamily="18" charset="0"/>
                <a:cs typeface="Times New Roman" panose="02020603050405020304" pitchFamily="18" charset="0"/>
              </a:rPr>
              <a:t>Recommendations for </a:t>
            </a:r>
            <a:r>
              <a:rPr lang="en-US" sz="2200" dirty="0" smtClean="0">
                <a:latin typeface="Times New Roman" panose="02020603050405020304" pitchFamily="18" charset="0"/>
                <a:cs typeface="Times New Roman" panose="02020603050405020304" pitchFamily="18" charset="0"/>
              </a:rPr>
              <a:t>Exercise</a:t>
            </a:r>
          </a:p>
          <a:p>
            <a:r>
              <a:rPr lang="en-US" sz="2200" dirty="0">
                <a:latin typeface="Times New Roman" panose="02020603050405020304" pitchFamily="18" charset="0"/>
                <a:cs typeface="Times New Roman" panose="02020603050405020304" pitchFamily="18" charset="0"/>
              </a:rPr>
              <a:t>Aim for 150 minutes of moderate-intensity aerobic activity per </a:t>
            </a:r>
            <a:r>
              <a:rPr lang="en-US" sz="2200" dirty="0" smtClean="0">
                <a:latin typeface="Times New Roman" panose="02020603050405020304" pitchFamily="18" charset="0"/>
                <a:cs typeface="Times New Roman" panose="02020603050405020304" pitchFamily="18" charset="0"/>
              </a:rPr>
              <a:t>week. Moderate </a:t>
            </a:r>
            <a:r>
              <a:rPr lang="en-US" sz="2200" dirty="0">
                <a:latin typeface="Times New Roman" panose="02020603050405020304" pitchFamily="18" charset="0"/>
                <a:cs typeface="Times New Roman" panose="02020603050405020304" pitchFamily="18" charset="0"/>
              </a:rPr>
              <a:t>intensity means you can talk, but can't sing</a:t>
            </a:r>
          </a:p>
          <a:p>
            <a:r>
              <a:rPr lang="en-US" sz="2200" dirty="0">
                <a:latin typeface="Times New Roman" panose="02020603050405020304" pitchFamily="18" charset="0"/>
                <a:cs typeface="Times New Roman" panose="02020603050405020304" pitchFamily="18" charset="0"/>
              </a:rPr>
              <a:t>during exercise. </a:t>
            </a:r>
            <a:r>
              <a:rPr lang="en-US" sz="2200" dirty="0" smtClean="0">
                <a:latin typeface="Times New Roman" panose="02020603050405020304" pitchFamily="18" charset="0"/>
                <a:cs typeface="Times New Roman" panose="02020603050405020304" pitchFamily="18" charset="0"/>
              </a:rPr>
              <a:t>Warm </a:t>
            </a:r>
            <a:r>
              <a:rPr lang="en-US" sz="2200" dirty="0">
                <a:latin typeface="Times New Roman" panose="02020603050405020304" pitchFamily="18" charset="0"/>
                <a:cs typeface="Times New Roman" panose="02020603050405020304" pitchFamily="18" charset="0"/>
              </a:rPr>
              <a:t>up before exercising and cool down </a:t>
            </a:r>
            <a:r>
              <a:rPr lang="en-US" sz="2200" dirty="0" smtClean="0">
                <a:latin typeface="Times New Roman" panose="02020603050405020304" pitchFamily="18" charset="0"/>
                <a:cs typeface="Times New Roman" panose="02020603050405020304" pitchFamily="18" charset="0"/>
              </a:rPr>
              <a:t>afterwards. </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Stay hydrated and don't exhaust </a:t>
            </a:r>
            <a:r>
              <a:rPr lang="en-US" sz="2200" dirty="0" smtClean="0">
                <a:latin typeface="Times New Roman" panose="02020603050405020304" pitchFamily="18" charset="0"/>
                <a:cs typeface="Times New Roman" panose="02020603050405020304" pitchFamily="18" charset="0"/>
              </a:rPr>
              <a:t>yourself. </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Listen to your </a:t>
            </a:r>
            <a:r>
              <a:rPr lang="en-US" sz="2200" dirty="0" smtClean="0">
                <a:latin typeface="Times New Roman" panose="02020603050405020304" pitchFamily="18" charset="0"/>
                <a:cs typeface="Times New Roman" panose="02020603050405020304" pitchFamily="18" charset="0"/>
              </a:rPr>
              <a:t>body and </a:t>
            </a:r>
            <a:r>
              <a:rPr lang="en-US" sz="2200" dirty="0">
                <a:latin typeface="Times New Roman" panose="02020603050405020304" pitchFamily="18" charset="0"/>
                <a:cs typeface="Times New Roman" panose="02020603050405020304" pitchFamily="18" charset="0"/>
              </a:rPr>
              <a:t>slow down if needed. </a:t>
            </a:r>
          </a:p>
          <a:p>
            <a:pPr marL="0" indent="0">
              <a:buNone/>
            </a:pPr>
            <a:r>
              <a:rPr lang="en-US" sz="2200" dirty="0">
                <a:latin typeface="Times New Roman" panose="02020603050405020304" pitchFamily="18" charset="0"/>
                <a:cs typeface="Times New Roman" panose="02020603050405020304" pitchFamily="18" charset="0"/>
              </a:rPr>
              <a:t>Safe Exercises</a:t>
            </a:r>
          </a:p>
          <a:p>
            <a:r>
              <a:rPr lang="en-US" sz="2200" dirty="0">
                <a:latin typeface="Times New Roman" panose="02020603050405020304" pitchFamily="18" charset="0"/>
                <a:cs typeface="Times New Roman" panose="02020603050405020304" pitchFamily="18" charset="0"/>
              </a:rPr>
              <a:t>Walking</a:t>
            </a:r>
            <a:r>
              <a:rPr lang="en-US" sz="2200" dirty="0" smtClean="0">
                <a:latin typeface="Times New Roman" panose="02020603050405020304" pitchFamily="18" charset="0"/>
                <a:cs typeface="Times New Roman" panose="02020603050405020304" pitchFamily="18" charset="0"/>
              </a:rPr>
              <a:t>: A </a:t>
            </a:r>
            <a:r>
              <a:rPr lang="en-US" sz="2200" dirty="0">
                <a:latin typeface="Times New Roman" panose="02020603050405020304" pitchFamily="18" charset="0"/>
                <a:cs typeface="Times New Roman" panose="02020603050405020304" pitchFamily="18" charset="0"/>
              </a:rPr>
              <a:t>great way to get your heart rate up. </a:t>
            </a:r>
          </a:p>
          <a:p>
            <a:r>
              <a:rPr lang="en-US" sz="2200" dirty="0">
                <a:latin typeface="Times New Roman" panose="02020603050405020304" pitchFamily="18" charset="0"/>
                <a:cs typeface="Times New Roman" panose="02020603050405020304" pitchFamily="18" charset="0"/>
              </a:rPr>
              <a:t>Swimming</a:t>
            </a:r>
            <a:r>
              <a:rPr lang="en-US" sz="2200" dirty="0" smtClean="0">
                <a:latin typeface="Times New Roman" panose="02020603050405020304" pitchFamily="18" charset="0"/>
                <a:cs typeface="Times New Roman" panose="02020603050405020304" pitchFamily="18" charset="0"/>
              </a:rPr>
              <a:t>: Eases </a:t>
            </a:r>
            <a:r>
              <a:rPr lang="en-US" sz="2200" dirty="0">
                <a:latin typeface="Times New Roman" panose="02020603050405020304" pitchFamily="18" charset="0"/>
                <a:cs typeface="Times New Roman" panose="02020603050405020304" pitchFamily="18" charset="0"/>
              </a:rPr>
              <a:t>pressure on your back and is a good full-body workout. </a:t>
            </a:r>
          </a:p>
          <a:p>
            <a:r>
              <a:rPr lang="en-US" sz="2200" dirty="0">
                <a:latin typeface="Times New Roman" panose="02020603050405020304" pitchFamily="18" charset="0"/>
                <a:cs typeface="Times New Roman" panose="02020603050405020304" pitchFamily="18" charset="0"/>
              </a:rPr>
              <a:t>Prenatal Yoga</a:t>
            </a:r>
            <a:r>
              <a:rPr lang="en-US" sz="2200" dirty="0" smtClean="0">
                <a:latin typeface="Times New Roman" panose="02020603050405020304" pitchFamily="18" charset="0"/>
                <a:cs typeface="Times New Roman" panose="02020603050405020304" pitchFamily="18" charset="0"/>
              </a:rPr>
              <a:t>: Can </a:t>
            </a:r>
            <a:r>
              <a:rPr lang="en-US" sz="2200" dirty="0">
                <a:latin typeface="Times New Roman" panose="02020603050405020304" pitchFamily="18" charset="0"/>
                <a:cs typeface="Times New Roman" panose="02020603050405020304" pitchFamily="18" charset="0"/>
              </a:rPr>
              <a:t>improve flexibility and help you practice relaxation and breathing techniques. </a:t>
            </a:r>
          </a:p>
          <a:p>
            <a:r>
              <a:rPr lang="en-US" sz="2200" dirty="0">
                <a:latin typeface="Times New Roman" panose="02020603050405020304" pitchFamily="18" charset="0"/>
                <a:cs typeface="Times New Roman" panose="02020603050405020304" pitchFamily="18" charset="0"/>
              </a:rPr>
              <a:t>Pelvic Floor Exercises (Kegels</a:t>
            </a:r>
            <a:r>
              <a:rPr lang="en-US" sz="2200" dirty="0" smtClean="0">
                <a:latin typeface="Times New Roman" panose="02020603050405020304" pitchFamily="18" charset="0"/>
                <a:cs typeface="Times New Roman" panose="02020603050405020304" pitchFamily="18" charset="0"/>
              </a:rPr>
              <a:t>): Strengthen </a:t>
            </a:r>
            <a:r>
              <a:rPr lang="en-US" sz="2200" dirty="0">
                <a:latin typeface="Times New Roman" panose="02020603050405020304" pitchFamily="18" charset="0"/>
                <a:cs typeface="Times New Roman" panose="02020603050405020304" pitchFamily="18" charset="0"/>
              </a:rPr>
              <a:t>the muscles that support your pelvic organs. </a:t>
            </a:r>
          </a:p>
          <a:p>
            <a:endParaRPr lang="en-US" dirty="0"/>
          </a:p>
        </p:txBody>
      </p:sp>
    </p:spTree>
    <p:extLst>
      <p:ext uri="{BB962C8B-B14F-4D97-AF65-F5344CB8AC3E}">
        <p14:creationId xmlns:p14="http://schemas.microsoft.com/office/powerpoint/2010/main" val="3496731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50508"/>
          </a:xfrm>
        </p:spPr>
        <p:txBody>
          <a:bodyPr/>
          <a:lstStyle/>
          <a:p>
            <a:r>
              <a:rPr lang="en-US" dirty="0"/>
              <a:t>Exercise and pregnancy</a:t>
            </a:r>
          </a:p>
        </p:txBody>
      </p:sp>
      <p:sp>
        <p:nvSpPr>
          <p:cNvPr id="3" name="Content Placeholder 2"/>
          <p:cNvSpPr>
            <a:spLocks noGrp="1"/>
          </p:cNvSpPr>
          <p:nvPr>
            <p:ph idx="1"/>
          </p:nvPr>
        </p:nvSpPr>
        <p:spPr>
          <a:xfrm>
            <a:off x="1173017" y="1440873"/>
            <a:ext cx="10437091" cy="5209309"/>
          </a:xfrm>
        </p:spPr>
        <p:txBody>
          <a:bodyPr>
            <a:normAutofit/>
          </a:bodyPr>
          <a:lstStyle/>
          <a:p>
            <a:pPr marL="0" indent="0">
              <a:buNone/>
            </a:pPr>
            <a:r>
              <a:rPr lang="en-US" sz="2200" dirty="0">
                <a:latin typeface="Times New Roman" panose="02020603050405020304" pitchFamily="18" charset="0"/>
                <a:cs typeface="Times New Roman" panose="02020603050405020304" pitchFamily="18" charset="0"/>
              </a:rPr>
              <a:t>Exercises to Avoid</a:t>
            </a:r>
          </a:p>
          <a:p>
            <a:r>
              <a:rPr lang="en-US" sz="2200" dirty="0">
                <a:latin typeface="Times New Roman" panose="02020603050405020304" pitchFamily="18" charset="0"/>
                <a:cs typeface="Times New Roman" panose="02020603050405020304" pitchFamily="18" charset="0"/>
              </a:rPr>
              <a:t>Activities with a high risk of </a:t>
            </a:r>
            <a:r>
              <a:rPr lang="en-US" sz="2200" dirty="0" smtClean="0">
                <a:latin typeface="Times New Roman" panose="02020603050405020304" pitchFamily="18" charset="0"/>
                <a:cs typeface="Times New Roman" panose="02020603050405020304" pitchFamily="18" charset="0"/>
              </a:rPr>
              <a:t>falling or </a:t>
            </a:r>
            <a:r>
              <a:rPr lang="en-US" sz="2200" dirty="0">
                <a:latin typeface="Times New Roman" panose="02020603050405020304" pitchFamily="18" charset="0"/>
                <a:cs typeface="Times New Roman" panose="02020603050405020304" pitchFamily="18" charset="0"/>
              </a:rPr>
              <a:t>contact trauma, such as contact sports (basketball, soccer), horseback riding, and downhill skiing. </a:t>
            </a:r>
          </a:p>
          <a:p>
            <a:r>
              <a:rPr lang="en-US" sz="2200" dirty="0">
                <a:latin typeface="Times New Roman" panose="02020603050405020304" pitchFamily="18" charset="0"/>
                <a:cs typeface="Times New Roman" panose="02020603050405020304" pitchFamily="18" charset="0"/>
              </a:rPr>
              <a:t>Hot Yoga or Hot Pilates</a:t>
            </a:r>
            <a:r>
              <a:rPr lang="en-US" sz="2200" dirty="0" smtClean="0">
                <a:latin typeface="Times New Roman" panose="02020603050405020304" pitchFamily="18" charset="0"/>
                <a:cs typeface="Times New Roman" panose="02020603050405020304" pitchFamily="18" charset="0"/>
              </a:rPr>
              <a:t>: Can </a:t>
            </a:r>
            <a:r>
              <a:rPr lang="en-US" sz="2200" dirty="0">
                <a:latin typeface="Times New Roman" panose="02020603050405020304" pitchFamily="18" charset="0"/>
                <a:cs typeface="Times New Roman" panose="02020603050405020304" pitchFamily="18" charset="0"/>
              </a:rPr>
              <a:t>lead to overheating and dehydration. </a:t>
            </a:r>
          </a:p>
          <a:p>
            <a:r>
              <a:rPr lang="en-US" sz="2200" dirty="0">
                <a:latin typeface="Times New Roman" panose="02020603050405020304" pitchFamily="18" charset="0"/>
                <a:cs typeface="Times New Roman" panose="02020603050405020304" pitchFamily="18" charset="0"/>
              </a:rPr>
              <a:t>Scuba </a:t>
            </a:r>
            <a:r>
              <a:rPr lang="en-US" sz="2200" dirty="0" smtClean="0">
                <a:latin typeface="Times New Roman" panose="02020603050405020304" pitchFamily="18" charset="0"/>
                <a:cs typeface="Times New Roman" panose="02020603050405020304" pitchFamily="18" charset="0"/>
              </a:rPr>
              <a:t>Diving . </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Exercising at High </a:t>
            </a:r>
            <a:r>
              <a:rPr lang="en-US" sz="2200" dirty="0" smtClean="0">
                <a:latin typeface="Times New Roman" panose="02020603050405020304" pitchFamily="18" charset="0"/>
                <a:cs typeface="Times New Roman" panose="02020603050405020304" pitchFamily="18" charset="0"/>
              </a:rPr>
              <a:t>Altitudes (</a:t>
            </a:r>
            <a:r>
              <a:rPr lang="en-US" sz="2200" dirty="0">
                <a:latin typeface="Times New Roman" panose="02020603050405020304" pitchFamily="18" charset="0"/>
                <a:cs typeface="Times New Roman" panose="02020603050405020304" pitchFamily="18" charset="0"/>
              </a:rPr>
              <a:t>over 6,000 feet). </a:t>
            </a:r>
          </a:p>
          <a:p>
            <a:r>
              <a:rPr lang="en-US" sz="2200" dirty="0">
                <a:latin typeface="Times New Roman" panose="02020603050405020304" pitchFamily="18" charset="0"/>
                <a:cs typeface="Times New Roman" panose="02020603050405020304" pitchFamily="18" charset="0"/>
              </a:rPr>
              <a:t>Any exercises that make you breathless or cause </a:t>
            </a:r>
            <a:r>
              <a:rPr lang="en-US" sz="2200" dirty="0" smtClean="0">
                <a:latin typeface="Times New Roman" panose="02020603050405020304" pitchFamily="18" charset="0"/>
                <a:cs typeface="Times New Roman" panose="02020603050405020304" pitchFamily="18" charset="0"/>
              </a:rPr>
              <a:t>discomfort. </a:t>
            </a: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When to Consult a Doctor or Midwife</a:t>
            </a:r>
          </a:p>
          <a:p>
            <a:pPr marL="0" indent="0">
              <a:buNone/>
            </a:pPr>
            <a:r>
              <a:rPr lang="en-US" sz="2200" dirty="0">
                <a:latin typeface="Times New Roman" panose="02020603050405020304" pitchFamily="18" charset="0"/>
                <a:cs typeface="Times New Roman" panose="02020603050405020304" pitchFamily="18" charset="0"/>
              </a:rPr>
              <a:t>It's essential to talk to your doctor or midwife before starting or continuing an exercise program. They can advise you on appropriate exercises based on your health and pregnancy. Stop exercising and seek medical advice if you experience any warning signs, such as vaginal bleeding, dizziness, or pain. </a:t>
            </a:r>
          </a:p>
        </p:txBody>
      </p:sp>
    </p:spTree>
    <p:extLst>
      <p:ext uri="{BB962C8B-B14F-4D97-AF65-F5344CB8AC3E}">
        <p14:creationId xmlns:p14="http://schemas.microsoft.com/office/powerpoint/2010/main" val="1236771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32035"/>
          </a:xfrm>
        </p:spPr>
        <p:txBody>
          <a:bodyPr>
            <a:normAutofit fontScale="90000"/>
          </a:bodyPr>
          <a:lstStyle/>
          <a:p>
            <a:r>
              <a:rPr lang="en-US" dirty="0" smtClean="0"/>
              <a:t>Eating disorders in </a:t>
            </a:r>
            <a:r>
              <a:rPr lang="en-US" dirty="0" err="1" smtClean="0"/>
              <a:t>athlets</a:t>
            </a:r>
            <a:endParaRPr lang="en-US" dirty="0"/>
          </a:p>
        </p:txBody>
      </p:sp>
      <p:sp>
        <p:nvSpPr>
          <p:cNvPr id="3" name="Content Placeholder 2"/>
          <p:cNvSpPr>
            <a:spLocks noGrp="1"/>
          </p:cNvSpPr>
          <p:nvPr>
            <p:ph idx="1"/>
          </p:nvPr>
        </p:nvSpPr>
        <p:spPr>
          <a:xfrm>
            <a:off x="803564" y="1330035"/>
            <a:ext cx="10701048" cy="5403273"/>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What are Eating Disorders?</a:t>
            </a:r>
          </a:p>
          <a:p>
            <a:pPr algn="just"/>
            <a:r>
              <a:rPr lang="en-US" sz="2400" dirty="0">
                <a:latin typeface="Times New Roman" panose="02020603050405020304" pitchFamily="18" charset="0"/>
                <a:cs typeface="Times New Roman" panose="02020603050405020304" pitchFamily="18" charset="0"/>
              </a:rPr>
              <a:t>Serious mental health illnesses characterized by severe disturbances in eating behaviors.</a:t>
            </a:r>
          </a:p>
          <a:p>
            <a:pPr algn="just"/>
            <a:r>
              <a:rPr lang="en-US" sz="2400" dirty="0">
                <a:latin typeface="Times New Roman" panose="02020603050405020304" pitchFamily="18" charset="0"/>
                <a:cs typeface="Times New Roman" panose="02020603050405020304" pitchFamily="18" charset="0"/>
              </a:rPr>
              <a:t>Involve an unhealthy preoccupation with body weight or shape.</a:t>
            </a:r>
          </a:p>
          <a:p>
            <a:pPr algn="just"/>
            <a:r>
              <a:rPr lang="en-US" sz="2400" dirty="0" smtClean="0">
                <a:latin typeface="Times New Roman" panose="02020603050405020304" pitchFamily="18" charset="0"/>
                <a:cs typeface="Times New Roman" panose="02020603050405020304" pitchFamily="18" charset="0"/>
              </a:rPr>
              <a:t>Can </a:t>
            </a:r>
            <a:r>
              <a:rPr lang="en-US" sz="2400" dirty="0">
                <a:latin typeface="Times New Roman" panose="02020603050405020304" pitchFamily="18" charset="0"/>
                <a:cs typeface="Times New Roman" panose="02020603050405020304" pitchFamily="18" charset="0"/>
              </a:rPr>
              <a:t>have serious physical consequences</a:t>
            </a:r>
            <a:r>
              <a:rPr lang="en-US" sz="2400" dirty="0" smtClean="0">
                <a:latin typeface="Times New Roman" panose="02020603050405020304" pitchFamily="18" charset="0"/>
                <a:cs typeface="Times New Roman" panose="02020603050405020304" pitchFamily="18" charset="0"/>
              </a:rPr>
              <a:t>. </a:t>
            </a:r>
          </a:p>
          <a:p>
            <a:pPr algn="just"/>
            <a:r>
              <a:rPr lang="en-US" sz="2400" dirty="0" smtClean="0">
                <a:latin typeface="Times New Roman" panose="02020603050405020304" pitchFamily="18" charset="0"/>
                <a:cs typeface="Times New Roman" panose="02020603050405020304" pitchFamily="18" charset="0"/>
              </a:rPr>
              <a:t>Eating </a:t>
            </a:r>
            <a:r>
              <a:rPr lang="en-US" sz="2400" dirty="0">
                <a:latin typeface="Times New Roman" panose="02020603050405020304" pitchFamily="18" charset="0"/>
                <a:cs typeface="Times New Roman" panose="02020603050405020304" pitchFamily="18" charset="0"/>
              </a:rPr>
              <a:t>disorders (EDs) in athletes cause significant physiological and metabolic imbalances, primarily driven by a state of low energy availability (LEA), where energy intake fails to meet the body's energy expenditure. This deficit disrupts numerous bodily systems, including the cardiovascular, endocrine, and musculoskeletal systems, with distinct consequences for male and female athletes.</a:t>
            </a:r>
          </a:p>
        </p:txBody>
      </p:sp>
    </p:spTree>
    <p:extLst>
      <p:ext uri="{BB962C8B-B14F-4D97-AF65-F5344CB8AC3E}">
        <p14:creationId xmlns:p14="http://schemas.microsoft.com/office/powerpoint/2010/main" val="570272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979" y="383965"/>
            <a:ext cx="8911687" cy="696690"/>
          </a:xfrm>
        </p:spPr>
        <p:txBody>
          <a:bodyPr/>
          <a:lstStyle/>
          <a:p>
            <a:r>
              <a:rPr lang="en-US" dirty="0"/>
              <a:t>Common Eating Disorders in Athletes</a:t>
            </a:r>
          </a:p>
        </p:txBody>
      </p:sp>
      <p:sp>
        <p:nvSpPr>
          <p:cNvPr id="3" name="Content Placeholder 2"/>
          <p:cNvSpPr>
            <a:spLocks noGrp="1"/>
          </p:cNvSpPr>
          <p:nvPr>
            <p:ph idx="1"/>
          </p:nvPr>
        </p:nvSpPr>
        <p:spPr>
          <a:xfrm>
            <a:off x="812801" y="1256145"/>
            <a:ext cx="10691812" cy="5467928"/>
          </a:xfrm>
        </p:spPr>
        <p:txBody>
          <a:bodyPr>
            <a:noAutofit/>
          </a:bodyPr>
          <a:lstStyle/>
          <a:p>
            <a:pPr algn="just"/>
            <a:r>
              <a:rPr lang="en-US" sz="2300" dirty="0">
                <a:latin typeface="Times New Roman" panose="02020603050405020304" pitchFamily="18" charset="0"/>
                <a:cs typeface="Times New Roman" panose="02020603050405020304" pitchFamily="18" charset="0"/>
              </a:rPr>
              <a:t>Anorexia Nervosa: Characterized by weight loss, restriction of food, intense fear of gaining weight, and distorted body image.</a:t>
            </a:r>
          </a:p>
          <a:p>
            <a:pPr algn="just"/>
            <a:r>
              <a:rPr lang="en-US" sz="2300" dirty="0">
                <a:latin typeface="Times New Roman" panose="02020603050405020304" pitchFamily="18" charset="0"/>
                <a:cs typeface="Times New Roman" panose="02020603050405020304" pitchFamily="18" charset="0"/>
              </a:rPr>
              <a:t>Bulimia Nervosa: Involves episodes of binge eating followed by compensatory behaviors like self-induced vomiting, excessive exercise, or laxative misuse.</a:t>
            </a:r>
          </a:p>
          <a:p>
            <a:pPr algn="just"/>
            <a:r>
              <a:rPr lang="en-US" sz="2300" dirty="0">
                <a:latin typeface="Times New Roman" panose="02020603050405020304" pitchFamily="18" charset="0"/>
                <a:cs typeface="Times New Roman" panose="02020603050405020304" pitchFamily="18" charset="0"/>
              </a:rPr>
              <a:t>Binge Eating Disorder (BED): Recurrent episodes of eating large quantities of food, often accompanied by a sense of loss of control.</a:t>
            </a:r>
          </a:p>
          <a:p>
            <a:pPr algn="just"/>
            <a:r>
              <a:rPr lang="en-US" sz="2300" dirty="0">
                <a:latin typeface="Times New Roman" panose="02020603050405020304" pitchFamily="18" charset="0"/>
                <a:cs typeface="Times New Roman" panose="02020603050405020304" pitchFamily="18" charset="0"/>
              </a:rPr>
              <a:t>Other Specified Feeding or Eating Disorders (OSFED): Clinical eating disorders that do not </a:t>
            </a:r>
            <a:r>
              <a:rPr lang="en-US" sz="2300" dirty="0" smtClean="0">
                <a:latin typeface="Times New Roman" panose="02020603050405020304" pitchFamily="18" charset="0"/>
                <a:cs typeface="Times New Roman" panose="02020603050405020304" pitchFamily="18" charset="0"/>
              </a:rPr>
              <a:t>meet </a:t>
            </a:r>
            <a:r>
              <a:rPr lang="en-US" sz="2300" dirty="0">
                <a:latin typeface="Times New Roman" panose="02020603050405020304" pitchFamily="18" charset="0"/>
                <a:cs typeface="Times New Roman" panose="02020603050405020304" pitchFamily="18" charset="0"/>
              </a:rPr>
              <a:t>the full criteria for anorexia or bulimia, but still have significant consequences</a:t>
            </a:r>
            <a:r>
              <a:rPr lang="en-US" sz="2300" dirty="0" smtClean="0">
                <a:latin typeface="Times New Roman" panose="02020603050405020304" pitchFamily="18" charset="0"/>
                <a:cs typeface="Times New Roman" panose="02020603050405020304" pitchFamily="18" charset="0"/>
              </a:rPr>
              <a:t>.</a:t>
            </a:r>
          </a:p>
          <a:p>
            <a:pPr algn="just"/>
            <a:r>
              <a:rPr lang="en-US" sz="2300" dirty="0">
                <a:latin typeface="Times New Roman" panose="02020603050405020304" pitchFamily="18" charset="0"/>
                <a:cs typeface="Times New Roman" panose="02020603050405020304" pitchFamily="18" charset="0"/>
              </a:rPr>
              <a:t>Relative Energy Deficiency in Sport (RED-S): Formerly known as the "Female Athlete Triad," this broader term describes health and performance issues caused by low energy availability in both male and female athletes.</a:t>
            </a:r>
          </a:p>
        </p:txBody>
      </p:sp>
    </p:spTree>
    <p:extLst>
      <p:ext uri="{BB962C8B-B14F-4D97-AF65-F5344CB8AC3E}">
        <p14:creationId xmlns:p14="http://schemas.microsoft.com/office/powerpoint/2010/main" val="4274038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24399"/>
          </a:xfrm>
        </p:spPr>
        <p:txBody>
          <a:bodyPr/>
          <a:lstStyle/>
          <a:p>
            <a:r>
              <a:rPr lang="en-US" dirty="0"/>
              <a:t>Why are Athletes Vulnerable?</a:t>
            </a:r>
          </a:p>
        </p:txBody>
      </p:sp>
      <p:sp>
        <p:nvSpPr>
          <p:cNvPr id="3" name="Content Placeholder 2"/>
          <p:cNvSpPr>
            <a:spLocks noGrp="1"/>
          </p:cNvSpPr>
          <p:nvPr>
            <p:ph idx="1"/>
          </p:nvPr>
        </p:nvSpPr>
        <p:spPr>
          <a:xfrm>
            <a:off x="877455" y="1246909"/>
            <a:ext cx="10627157" cy="5440218"/>
          </a:xfrm>
        </p:spPr>
        <p:txBody>
          <a:bodyPr>
            <a:normAutofit/>
          </a:bodyPr>
          <a:lstStyle/>
          <a:p>
            <a:pPr algn="just"/>
            <a:r>
              <a:rPr lang="en-US" sz="2400" dirty="0">
                <a:latin typeface="Times New Roman" panose="02020603050405020304" pitchFamily="18" charset="0"/>
                <a:cs typeface="Times New Roman" panose="02020603050405020304" pitchFamily="18" charset="0"/>
              </a:rPr>
              <a:t>Performance Pressure: Belief that a lower body weight will lead to better performance.</a:t>
            </a:r>
          </a:p>
          <a:p>
            <a:pPr algn="just"/>
            <a:r>
              <a:rPr lang="en-US" sz="2400" dirty="0">
                <a:latin typeface="Times New Roman" panose="02020603050405020304" pitchFamily="18" charset="0"/>
                <a:cs typeface="Times New Roman" panose="02020603050405020304" pitchFamily="18" charset="0"/>
              </a:rPr>
              <a:t>Aesthetic Sports: Focus on leanness or a specific body shape (e.g., gymnastics, diving, ballet).</a:t>
            </a:r>
          </a:p>
          <a:p>
            <a:pPr algn="just"/>
            <a:r>
              <a:rPr lang="en-US" sz="2400" dirty="0">
                <a:latin typeface="Times New Roman" panose="02020603050405020304" pitchFamily="18" charset="0"/>
                <a:cs typeface="Times New Roman" panose="02020603050405020304" pitchFamily="18" charset="0"/>
              </a:rPr>
              <a:t>Weight-Category Sports: Need to "make weight" for competition (e.g., wrestling, martial arts).</a:t>
            </a:r>
          </a:p>
          <a:p>
            <a:pPr algn="just"/>
            <a:r>
              <a:rPr lang="en-US" sz="2400" dirty="0">
                <a:latin typeface="Times New Roman" panose="02020603050405020304" pitchFamily="18" charset="0"/>
                <a:cs typeface="Times New Roman" panose="02020603050405020304" pitchFamily="18" charset="0"/>
              </a:rPr>
              <a:t>Endurance Sports: Emphasis on low body weight to improve speed or endurance (e.g., long-distance running</a:t>
            </a:r>
            <a:r>
              <a:rPr lang="en-US" sz="2400" dirty="0" smtClean="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Personality Traits: Athletes tend toward perfectionism, a desire for control, and high achievement, which are also associated with eating disorders.</a:t>
            </a:r>
          </a:p>
        </p:txBody>
      </p:sp>
    </p:spTree>
    <p:extLst>
      <p:ext uri="{BB962C8B-B14F-4D97-AF65-F5344CB8AC3E}">
        <p14:creationId xmlns:p14="http://schemas.microsoft.com/office/powerpoint/2010/main" val="3151112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1253" y="208473"/>
            <a:ext cx="8911687" cy="696690"/>
          </a:xfrm>
        </p:spPr>
        <p:txBody>
          <a:bodyPr/>
          <a:lstStyle/>
          <a:p>
            <a:r>
              <a:rPr lang="en-US" dirty="0"/>
              <a:t>Recognizing the Signs</a:t>
            </a:r>
          </a:p>
        </p:txBody>
      </p:sp>
      <p:sp>
        <p:nvSpPr>
          <p:cNvPr id="3" name="Content Placeholder 2"/>
          <p:cNvSpPr>
            <a:spLocks noGrp="1"/>
          </p:cNvSpPr>
          <p:nvPr>
            <p:ph idx="1"/>
          </p:nvPr>
        </p:nvSpPr>
        <p:spPr>
          <a:xfrm>
            <a:off x="1523998" y="1099126"/>
            <a:ext cx="10156103" cy="5661891"/>
          </a:xfrm>
        </p:spPr>
        <p:txBody>
          <a:bodyPr>
            <a:noAutofit/>
          </a:bodyPr>
          <a:lstStyle/>
          <a:p>
            <a:pPr marL="0" indent="0">
              <a:buNone/>
            </a:pPr>
            <a:r>
              <a:rPr lang="en-US" sz="1850" b="1" dirty="0">
                <a:latin typeface="Times New Roman" panose="02020603050405020304" pitchFamily="18" charset="0"/>
                <a:cs typeface="Times New Roman" panose="02020603050405020304" pitchFamily="18" charset="0"/>
              </a:rPr>
              <a:t>Physical Warning Signs:</a:t>
            </a:r>
          </a:p>
          <a:p>
            <a:r>
              <a:rPr lang="en-US" sz="1850" dirty="0">
                <a:latin typeface="Times New Roman" panose="02020603050405020304" pitchFamily="18" charset="0"/>
                <a:cs typeface="Times New Roman" panose="02020603050405020304" pitchFamily="18" charset="0"/>
              </a:rPr>
              <a:t>Significant or frequent weight fluctuations.</a:t>
            </a:r>
          </a:p>
          <a:p>
            <a:r>
              <a:rPr lang="en-US" sz="1850" dirty="0">
                <a:latin typeface="Times New Roman" panose="02020603050405020304" pitchFamily="18" charset="0"/>
                <a:cs typeface="Times New Roman" panose="02020603050405020304" pitchFamily="18" charset="0"/>
              </a:rPr>
              <a:t>Chronic fatigue or decreased energy.</a:t>
            </a:r>
          </a:p>
          <a:p>
            <a:r>
              <a:rPr lang="en-US" sz="1850" dirty="0">
                <a:latin typeface="Times New Roman" panose="02020603050405020304" pitchFamily="18" charset="0"/>
                <a:cs typeface="Times New Roman" panose="02020603050405020304" pitchFamily="18" charset="0"/>
              </a:rPr>
              <a:t>Frequent injuries, including stress fractures.</a:t>
            </a:r>
          </a:p>
          <a:p>
            <a:r>
              <a:rPr lang="en-US" sz="1850" dirty="0">
                <a:latin typeface="Times New Roman" panose="02020603050405020304" pitchFamily="18" charset="0"/>
                <a:cs typeface="Times New Roman" panose="02020603050405020304" pitchFamily="18" charset="0"/>
              </a:rPr>
              <a:t>Changes in menstrual cycle (amenorrhea) in female athletes.</a:t>
            </a:r>
          </a:p>
          <a:p>
            <a:r>
              <a:rPr lang="en-US" sz="1850" dirty="0">
                <a:latin typeface="Times New Roman" panose="02020603050405020304" pitchFamily="18" charset="0"/>
                <a:cs typeface="Times New Roman" panose="02020603050405020304" pitchFamily="18" charset="0"/>
              </a:rPr>
              <a:t>Gastrointestinal problems (bloating, constipation).</a:t>
            </a:r>
          </a:p>
          <a:p>
            <a:r>
              <a:rPr lang="en-US" sz="1850" dirty="0">
                <a:latin typeface="Times New Roman" panose="02020603050405020304" pitchFamily="18" charset="0"/>
                <a:cs typeface="Times New Roman" panose="02020603050405020304" pitchFamily="18" charset="0"/>
              </a:rPr>
              <a:t>Feeling cold constantly</a:t>
            </a:r>
            <a:r>
              <a:rPr lang="en-US" sz="1850" dirty="0" smtClean="0">
                <a:latin typeface="Times New Roman" panose="02020603050405020304" pitchFamily="18" charset="0"/>
                <a:cs typeface="Times New Roman" panose="02020603050405020304" pitchFamily="18" charset="0"/>
              </a:rPr>
              <a:t>.</a:t>
            </a:r>
          </a:p>
          <a:p>
            <a:r>
              <a:rPr lang="en-US" sz="1850" dirty="0">
                <a:latin typeface="Times New Roman" panose="02020603050405020304" pitchFamily="18" charset="0"/>
                <a:cs typeface="Times New Roman" panose="02020603050405020304" pitchFamily="18" charset="0"/>
              </a:rPr>
              <a:t>Dental problems from vomiting</a:t>
            </a:r>
            <a:r>
              <a:rPr lang="en-US" sz="1850" dirty="0" smtClean="0">
                <a:latin typeface="Times New Roman" panose="02020603050405020304" pitchFamily="18" charset="0"/>
                <a:cs typeface="Times New Roman" panose="02020603050405020304" pitchFamily="18" charset="0"/>
              </a:rPr>
              <a:t>.</a:t>
            </a:r>
          </a:p>
          <a:p>
            <a:pPr marL="0" indent="0">
              <a:buNone/>
            </a:pPr>
            <a:r>
              <a:rPr lang="en-US" sz="1850" b="1" dirty="0">
                <a:latin typeface="Times New Roman" panose="02020603050405020304" pitchFamily="18" charset="0"/>
                <a:cs typeface="Times New Roman" panose="02020603050405020304" pitchFamily="18" charset="0"/>
              </a:rPr>
              <a:t>Behavioral Warning Signs:</a:t>
            </a:r>
          </a:p>
          <a:p>
            <a:r>
              <a:rPr lang="en-US" sz="1850" dirty="0">
                <a:latin typeface="Times New Roman" panose="02020603050405020304" pitchFamily="18" charset="0"/>
                <a:cs typeface="Times New Roman" panose="02020603050405020304" pitchFamily="18" charset="0"/>
              </a:rPr>
              <a:t>Obsessive preoccupation with weight, body composition, and calories.</a:t>
            </a:r>
          </a:p>
          <a:p>
            <a:r>
              <a:rPr lang="en-US" sz="1850" dirty="0" smtClean="0">
                <a:latin typeface="Times New Roman" panose="02020603050405020304" pitchFamily="18" charset="0"/>
                <a:cs typeface="Times New Roman" panose="02020603050405020304" pitchFamily="18" charset="0"/>
              </a:rPr>
              <a:t>Selective </a:t>
            </a:r>
            <a:r>
              <a:rPr lang="en-US" sz="1850" dirty="0">
                <a:latin typeface="Times New Roman" panose="02020603050405020304" pitchFamily="18" charset="0"/>
                <a:cs typeface="Times New Roman" panose="02020603050405020304" pitchFamily="18" charset="0"/>
              </a:rPr>
              <a:t>eating or avoiding team meals.</a:t>
            </a:r>
          </a:p>
          <a:p>
            <a:r>
              <a:rPr lang="en-US" sz="1850" dirty="0">
                <a:latin typeface="Times New Roman" panose="02020603050405020304" pitchFamily="18" charset="0"/>
                <a:cs typeface="Times New Roman" panose="02020603050405020304" pitchFamily="18" charset="0"/>
              </a:rPr>
              <a:t>Ritualistic eating patterns.</a:t>
            </a:r>
          </a:p>
          <a:p>
            <a:r>
              <a:rPr lang="en-US" sz="1850" dirty="0">
                <a:latin typeface="Times New Roman" panose="02020603050405020304" pitchFamily="18" charset="0"/>
                <a:cs typeface="Times New Roman" panose="02020603050405020304" pitchFamily="18" charset="0"/>
              </a:rPr>
              <a:t>Compulsive or excessive exercise beyond training requirements.</a:t>
            </a:r>
          </a:p>
          <a:p>
            <a:r>
              <a:rPr lang="en-US" sz="1850" dirty="0">
                <a:latin typeface="Times New Roman" panose="02020603050405020304" pitchFamily="18" charset="0"/>
                <a:cs typeface="Times New Roman" panose="02020603050405020304" pitchFamily="18" charset="0"/>
              </a:rPr>
              <a:t>Persistent use of laxatives or diuretics.</a:t>
            </a:r>
          </a:p>
        </p:txBody>
      </p:sp>
    </p:spTree>
    <p:extLst>
      <p:ext uri="{BB962C8B-B14F-4D97-AF65-F5344CB8AC3E}">
        <p14:creationId xmlns:p14="http://schemas.microsoft.com/office/powerpoint/2010/main" val="31052795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434109"/>
            <a:ext cx="8911687" cy="674255"/>
          </a:xfrm>
        </p:spPr>
        <p:txBody>
          <a:bodyPr>
            <a:normAutofit/>
          </a:bodyPr>
          <a:lstStyle/>
          <a:p>
            <a:r>
              <a:rPr lang="en-US" dirty="0"/>
              <a:t>Recognizing the Signs</a:t>
            </a:r>
          </a:p>
        </p:txBody>
      </p:sp>
      <p:sp>
        <p:nvSpPr>
          <p:cNvPr id="3" name="Content Placeholder 2"/>
          <p:cNvSpPr>
            <a:spLocks noGrp="1"/>
          </p:cNvSpPr>
          <p:nvPr>
            <p:ph idx="1"/>
          </p:nvPr>
        </p:nvSpPr>
        <p:spPr>
          <a:xfrm>
            <a:off x="923636" y="1209964"/>
            <a:ext cx="10580976" cy="5384800"/>
          </a:xfrm>
        </p:spPr>
        <p:txBody>
          <a:bodyPr>
            <a:normAutofit/>
          </a:bodyPr>
          <a:lstStyle/>
          <a:p>
            <a:pPr marL="0" indent="0">
              <a:buNone/>
            </a:pPr>
            <a:r>
              <a:rPr lang="en-US" sz="1900" b="1" dirty="0">
                <a:latin typeface="Times New Roman" panose="02020603050405020304" pitchFamily="18" charset="0"/>
                <a:cs typeface="Times New Roman" panose="02020603050405020304" pitchFamily="18" charset="0"/>
              </a:rPr>
              <a:t>Psychological Warning Signs:</a:t>
            </a:r>
          </a:p>
          <a:p>
            <a:r>
              <a:rPr lang="en-US" sz="1900" dirty="0">
                <a:latin typeface="Times New Roman" panose="02020603050405020304" pitchFamily="18" charset="0"/>
                <a:cs typeface="Times New Roman" panose="02020603050405020304" pitchFamily="18" charset="0"/>
              </a:rPr>
              <a:t>Mood swings, irritability, or increased anxiety and depression.</a:t>
            </a:r>
          </a:p>
          <a:p>
            <a:r>
              <a:rPr lang="en-US" sz="1900" dirty="0">
                <a:latin typeface="Times New Roman" panose="02020603050405020304" pitchFamily="18" charset="0"/>
                <a:cs typeface="Times New Roman" panose="02020603050405020304" pitchFamily="18" charset="0"/>
              </a:rPr>
              <a:t>Social withdrawal from teammates.</a:t>
            </a:r>
          </a:p>
          <a:p>
            <a:r>
              <a:rPr lang="en-US" sz="1900" dirty="0">
                <a:latin typeface="Times New Roman" panose="02020603050405020304" pitchFamily="18" charset="0"/>
                <a:cs typeface="Times New Roman" panose="02020603050405020304" pitchFamily="18" charset="0"/>
              </a:rPr>
              <a:t>Negative self-talk and poor body image.</a:t>
            </a:r>
          </a:p>
          <a:p>
            <a:r>
              <a:rPr lang="en-US" sz="1900" dirty="0">
                <a:latin typeface="Times New Roman" panose="02020603050405020304" pitchFamily="18" charset="0"/>
                <a:cs typeface="Times New Roman" panose="02020603050405020304" pitchFamily="18" charset="0"/>
              </a:rPr>
              <a:t>Inability to take rest days without guilt</a:t>
            </a:r>
            <a:r>
              <a:rPr lang="en-US" sz="1900" dirty="0" smtClean="0">
                <a:latin typeface="Times New Roman" panose="02020603050405020304" pitchFamily="18" charset="0"/>
                <a:cs typeface="Times New Roman" panose="02020603050405020304" pitchFamily="18" charset="0"/>
              </a:rPr>
              <a:t>.</a:t>
            </a:r>
          </a:p>
          <a:p>
            <a:pPr marL="0" indent="0">
              <a:buNone/>
            </a:pPr>
            <a:r>
              <a:rPr lang="en-US" sz="1900" b="1" dirty="0">
                <a:latin typeface="Times New Roman" panose="02020603050405020304" pitchFamily="18" charset="0"/>
                <a:cs typeface="Times New Roman" panose="02020603050405020304" pitchFamily="18" charset="0"/>
              </a:rPr>
              <a:t>Impact on Performance and </a:t>
            </a:r>
            <a:r>
              <a:rPr lang="en-US" sz="1900" b="1" dirty="0" smtClean="0">
                <a:latin typeface="Times New Roman" panose="02020603050405020304" pitchFamily="18" charset="0"/>
                <a:cs typeface="Times New Roman" panose="02020603050405020304" pitchFamily="18" charset="0"/>
              </a:rPr>
              <a:t>Health:</a:t>
            </a:r>
            <a:endParaRPr lang="en-US" sz="1900" b="1" dirty="0">
              <a:latin typeface="Times New Roman" panose="02020603050405020304" pitchFamily="18" charset="0"/>
              <a:cs typeface="Times New Roman" panose="02020603050405020304" pitchFamily="18" charset="0"/>
            </a:endParaRPr>
          </a:p>
          <a:p>
            <a:r>
              <a:rPr lang="en-US" sz="1900" dirty="0" smtClean="0">
                <a:latin typeface="Times New Roman" panose="02020603050405020304" pitchFamily="18" charset="0"/>
                <a:cs typeface="Times New Roman" panose="02020603050405020304" pitchFamily="18" charset="0"/>
              </a:rPr>
              <a:t>Reduced </a:t>
            </a:r>
            <a:r>
              <a:rPr lang="en-US" sz="1900" dirty="0">
                <a:latin typeface="Times New Roman" panose="02020603050405020304" pitchFamily="18" charset="0"/>
                <a:cs typeface="Times New Roman" panose="02020603050405020304" pitchFamily="18" charset="0"/>
              </a:rPr>
              <a:t>strength, speed, and endurance.</a:t>
            </a:r>
          </a:p>
          <a:p>
            <a:r>
              <a:rPr lang="en-US" sz="1900" dirty="0">
                <a:latin typeface="Times New Roman" panose="02020603050405020304" pitchFamily="18" charset="0"/>
                <a:cs typeface="Times New Roman" panose="02020603050405020304" pitchFamily="18" charset="0"/>
              </a:rPr>
              <a:t>Poor concentration and focus.</a:t>
            </a:r>
          </a:p>
          <a:p>
            <a:r>
              <a:rPr lang="en-US" sz="1900" dirty="0">
                <a:latin typeface="Times New Roman" panose="02020603050405020304" pitchFamily="18" charset="0"/>
                <a:cs typeface="Times New Roman" panose="02020603050405020304" pitchFamily="18" charset="0"/>
              </a:rPr>
              <a:t>Increased risk of injury and longer recovery time.</a:t>
            </a:r>
          </a:p>
          <a:p>
            <a:r>
              <a:rPr lang="en-US" sz="1900" dirty="0" smtClean="0">
                <a:latin typeface="Times New Roman" panose="02020603050405020304" pitchFamily="18" charset="0"/>
                <a:cs typeface="Times New Roman" panose="02020603050405020304" pitchFamily="18" charset="0"/>
              </a:rPr>
              <a:t>Bone </a:t>
            </a:r>
            <a:r>
              <a:rPr lang="en-US" sz="1900" dirty="0">
                <a:latin typeface="Times New Roman" panose="02020603050405020304" pitchFamily="18" charset="0"/>
                <a:cs typeface="Times New Roman" panose="02020603050405020304" pitchFamily="18" charset="0"/>
              </a:rPr>
              <a:t>density loss, increasing fracture risk.</a:t>
            </a:r>
          </a:p>
          <a:p>
            <a:r>
              <a:rPr lang="en-US" sz="1900" dirty="0">
                <a:latin typeface="Times New Roman" panose="02020603050405020304" pitchFamily="18" charset="0"/>
                <a:cs typeface="Times New Roman" panose="02020603050405020304" pitchFamily="18" charset="0"/>
              </a:rPr>
              <a:t>Cardiac complications, including low heart rate and blood pressure.</a:t>
            </a:r>
          </a:p>
          <a:p>
            <a:r>
              <a:rPr lang="en-US" sz="1900" dirty="0">
                <a:latin typeface="Times New Roman" panose="02020603050405020304" pitchFamily="18" charset="0"/>
                <a:cs typeface="Times New Roman" panose="02020603050405020304" pitchFamily="18" charset="0"/>
              </a:rPr>
              <a:t>Dehydration and electrolyte imbalances, which can be fatal.</a:t>
            </a:r>
          </a:p>
          <a:p>
            <a:r>
              <a:rPr lang="en-US" sz="1900" dirty="0">
                <a:latin typeface="Times New Roman" panose="02020603050405020304" pitchFamily="18" charset="0"/>
                <a:cs typeface="Times New Roman" panose="02020603050405020304" pitchFamily="18" charset="0"/>
              </a:rPr>
              <a:t>Gastrointestinal distress and organ damage.</a:t>
            </a:r>
          </a:p>
        </p:txBody>
      </p:sp>
    </p:spTree>
    <p:extLst>
      <p:ext uri="{BB962C8B-B14F-4D97-AF65-F5344CB8AC3E}">
        <p14:creationId xmlns:p14="http://schemas.microsoft.com/office/powerpoint/2010/main" val="2538973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656" y="249382"/>
            <a:ext cx="9407957" cy="1025237"/>
          </a:xfrm>
        </p:spPr>
        <p:txBody>
          <a:bodyPr>
            <a:normAutofit fontScale="90000"/>
          </a:bodyPr>
          <a:lstStyle/>
          <a:p>
            <a:pPr algn="ctr"/>
            <a:r>
              <a:rPr lang="en-US" dirty="0">
                <a:latin typeface="Stencil" panose="040409050D0802020404" pitchFamily="82" charset="0"/>
              </a:rPr>
              <a:t>male and female in structure and physiological limitations</a:t>
            </a:r>
          </a:p>
        </p:txBody>
      </p:sp>
      <p:sp>
        <p:nvSpPr>
          <p:cNvPr id="3" name="Content Placeholder 2"/>
          <p:cNvSpPr>
            <a:spLocks noGrp="1"/>
          </p:cNvSpPr>
          <p:nvPr>
            <p:ph idx="1"/>
          </p:nvPr>
        </p:nvSpPr>
        <p:spPr>
          <a:xfrm>
            <a:off x="988291" y="1385455"/>
            <a:ext cx="10516322" cy="5384800"/>
          </a:xfrm>
        </p:spPr>
        <p:txBody>
          <a:bodyPr>
            <a:normAutofit/>
          </a:bodyPr>
          <a:lstStyle/>
          <a:p>
            <a:pPr algn="just"/>
            <a:r>
              <a:rPr lang="en-US" sz="2000" dirty="0">
                <a:latin typeface="Times New Roman" panose="02020603050405020304" pitchFamily="18" charset="0"/>
                <a:cs typeface="Times New Roman" panose="02020603050405020304" pitchFamily="18" charset="0"/>
              </a:rPr>
              <a:t>Males generally have greater muscle mass, bone strength, and larger heart size, leading to higher absolute strength and power, while females tend to have a higher body fat percentage, smaller lung volumes, and lower hemoglobin levels, impacting oxygen delivery. Physiologically, males have a broader skeletal structure with wider shoulders and longer limbs, whereas females possess a wider pelvis. These structural and physiological differences create varying limitations and advantages, with females often exhibiting faster recovery and better endurance properties despite lower absolute power. </a:t>
            </a: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Male Structure &amp; Physiology</a:t>
            </a:r>
          </a:p>
          <a:p>
            <a:pPr algn="just"/>
            <a:r>
              <a:rPr lang="en-US" sz="2000" dirty="0">
                <a:latin typeface="Times New Roman" panose="02020603050405020304" pitchFamily="18" charset="0"/>
                <a:cs typeface="Times New Roman" panose="02020603050405020304" pitchFamily="18" charset="0"/>
              </a:rPr>
              <a:t>Skeletal and Muscular System</a:t>
            </a:r>
            <a:r>
              <a:rPr lang="en-US" sz="2000" dirty="0" smtClean="0">
                <a:latin typeface="Times New Roman" panose="02020603050405020304" pitchFamily="18" charset="0"/>
                <a:cs typeface="Times New Roman" panose="02020603050405020304" pitchFamily="18" charset="0"/>
              </a:rPr>
              <a:t>: Males </a:t>
            </a:r>
            <a:r>
              <a:rPr lang="en-US" sz="2000" dirty="0">
                <a:latin typeface="Times New Roman" panose="02020603050405020304" pitchFamily="18" charset="0"/>
                <a:cs typeface="Times New Roman" panose="02020603050405020304" pitchFamily="18" charset="0"/>
              </a:rPr>
              <a:t>typically have larger, stronger skeletons and greater muscle mass and strength, particularly in the upper body. </a:t>
            </a:r>
          </a:p>
          <a:p>
            <a:pPr algn="just"/>
            <a:r>
              <a:rPr lang="en-US" sz="2000" dirty="0">
                <a:latin typeface="Times New Roman" panose="02020603050405020304" pitchFamily="18" charset="0"/>
                <a:cs typeface="Times New Roman" panose="02020603050405020304" pitchFamily="18" charset="0"/>
              </a:rPr>
              <a:t>Cardiovascular System</a:t>
            </a:r>
            <a:r>
              <a:rPr lang="en-US" sz="2000" dirty="0" smtClean="0">
                <a:latin typeface="Times New Roman" panose="02020603050405020304" pitchFamily="18" charset="0"/>
                <a:cs typeface="Times New Roman" panose="02020603050405020304" pitchFamily="18" charset="0"/>
              </a:rPr>
              <a:t>: Males </a:t>
            </a:r>
            <a:r>
              <a:rPr lang="en-US" sz="2000" dirty="0">
                <a:latin typeface="Times New Roman" panose="02020603050405020304" pitchFamily="18" charset="0"/>
                <a:cs typeface="Times New Roman" panose="02020603050405020304" pitchFamily="18" charset="0"/>
              </a:rPr>
              <a:t>generally have larger hearts and higher red blood cell counts, contributing to greater oxygen-carrying capacity. </a:t>
            </a:r>
          </a:p>
          <a:p>
            <a:pPr algn="just"/>
            <a:r>
              <a:rPr lang="en-US" sz="2000" dirty="0">
                <a:latin typeface="Times New Roman" panose="02020603050405020304" pitchFamily="18" charset="0"/>
                <a:cs typeface="Times New Roman" panose="02020603050405020304" pitchFamily="18" charset="0"/>
              </a:rPr>
              <a:t>Respiratory System</a:t>
            </a:r>
            <a:r>
              <a:rPr lang="en-US" sz="2000" dirty="0" smtClean="0">
                <a:latin typeface="Times New Roman" panose="02020603050405020304" pitchFamily="18" charset="0"/>
                <a:cs typeface="Times New Roman" panose="02020603050405020304" pitchFamily="18" charset="0"/>
              </a:rPr>
              <a:t>: Males </a:t>
            </a:r>
            <a:r>
              <a:rPr lang="en-US" sz="2000" dirty="0">
                <a:latin typeface="Times New Roman" panose="02020603050405020304" pitchFamily="18" charset="0"/>
                <a:cs typeface="Times New Roman" panose="02020603050405020304" pitchFamily="18" charset="0"/>
              </a:rPr>
              <a:t>have larger lung volumes and a more predominantly </a:t>
            </a:r>
            <a:r>
              <a:rPr lang="en-US" sz="2000" dirty="0" err="1" smtClean="0">
                <a:latin typeface="Times New Roman" panose="02020603050405020304" pitchFamily="18" charset="0"/>
                <a:cs typeface="Times New Roman" panose="02020603050405020304" pitchFamily="18" charset="0"/>
              </a:rPr>
              <a:t>diaphramatic</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breathing pattern. </a:t>
            </a:r>
          </a:p>
          <a:p>
            <a:pPr algn="just"/>
            <a:r>
              <a:rPr lang="en-US" sz="2000" dirty="0">
                <a:latin typeface="Times New Roman" panose="02020603050405020304" pitchFamily="18" charset="0"/>
                <a:cs typeface="Times New Roman" panose="02020603050405020304" pitchFamily="18" charset="0"/>
              </a:rPr>
              <a:t>Metabolism</a:t>
            </a:r>
            <a:r>
              <a:rPr lang="en-US" sz="2000" dirty="0" smtClean="0">
                <a:latin typeface="Times New Roman" panose="02020603050405020304" pitchFamily="18" charset="0"/>
                <a:cs typeface="Times New Roman" panose="02020603050405020304" pitchFamily="18" charset="0"/>
              </a:rPr>
              <a:t>: Males </a:t>
            </a:r>
            <a:r>
              <a:rPr lang="en-US" sz="2000" dirty="0">
                <a:latin typeface="Times New Roman" panose="02020603050405020304" pitchFamily="18" charset="0"/>
                <a:cs typeface="Times New Roman" panose="02020603050405020304" pitchFamily="18" charset="0"/>
              </a:rPr>
              <a:t>exert greater absolute power during exercise. </a:t>
            </a:r>
          </a:p>
        </p:txBody>
      </p:sp>
    </p:spTree>
    <p:extLst>
      <p:ext uri="{BB962C8B-B14F-4D97-AF65-F5344CB8AC3E}">
        <p14:creationId xmlns:p14="http://schemas.microsoft.com/office/powerpoint/2010/main" val="200882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6452" y="328546"/>
            <a:ext cx="8911687" cy="779817"/>
          </a:xfrm>
        </p:spPr>
        <p:txBody>
          <a:bodyPr/>
          <a:lstStyle/>
          <a:p>
            <a:r>
              <a:rPr lang="en-US" dirty="0"/>
              <a:t>Prevention Strategies</a:t>
            </a:r>
          </a:p>
        </p:txBody>
      </p:sp>
      <p:sp>
        <p:nvSpPr>
          <p:cNvPr id="3" name="Content Placeholder 2"/>
          <p:cNvSpPr>
            <a:spLocks noGrp="1"/>
          </p:cNvSpPr>
          <p:nvPr>
            <p:ph idx="1"/>
          </p:nvPr>
        </p:nvSpPr>
        <p:spPr>
          <a:xfrm>
            <a:off x="1016000" y="1293091"/>
            <a:ext cx="10488612" cy="5430981"/>
          </a:xfrm>
        </p:spPr>
        <p:txBody>
          <a:bodyPr>
            <a:normAutofit/>
          </a:bodyPr>
          <a:lstStyle/>
          <a:p>
            <a:pPr marL="0" indent="0">
              <a:buNone/>
            </a:pPr>
            <a:r>
              <a:rPr lang="en-US" sz="2000" b="1" dirty="0">
                <a:latin typeface="Times New Roman" panose="02020603050405020304" pitchFamily="18" charset="0"/>
                <a:cs typeface="Times New Roman" panose="02020603050405020304" pitchFamily="18" charset="0"/>
              </a:rPr>
              <a:t>For Athletes:</a:t>
            </a:r>
          </a:p>
          <a:p>
            <a:r>
              <a:rPr lang="en-US" sz="2000" dirty="0">
                <a:latin typeface="Times New Roman" panose="02020603050405020304" pitchFamily="18" charset="0"/>
                <a:cs typeface="Times New Roman" panose="02020603050405020304" pitchFamily="18" charset="0"/>
              </a:rPr>
              <a:t>Focus on performance and health, not on weight or body image.</a:t>
            </a:r>
          </a:p>
          <a:p>
            <a:r>
              <a:rPr lang="en-US" sz="2000" dirty="0">
                <a:latin typeface="Times New Roman" panose="02020603050405020304" pitchFamily="18" charset="0"/>
                <a:cs typeface="Times New Roman" panose="02020603050405020304" pitchFamily="18" charset="0"/>
              </a:rPr>
              <a:t>Seek guidance from a sports dietitian for healthy nutrition.</a:t>
            </a:r>
          </a:p>
          <a:p>
            <a:r>
              <a:rPr lang="en-US" sz="2000" dirty="0">
                <a:latin typeface="Times New Roman" panose="02020603050405020304" pitchFamily="18" charset="0"/>
                <a:cs typeface="Times New Roman" panose="02020603050405020304" pitchFamily="18" charset="0"/>
              </a:rPr>
              <a:t>Communicate with coaches and support staff about concerns.</a:t>
            </a:r>
          </a:p>
          <a:p>
            <a:pPr marL="0" indent="0">
              <a:buNone/>
            </a:pPr>
            <a:r>
              <a:rPr lang="en-US" sz="2000" b="1" dirty="0">
                <a:latin typeface="Times New Roman" panose="02020603050405020304" pitchFamily="18" charset="0"/>
                <a:cs typeface="Times New Roman" panose="02020603050405020304" pitchFamily="18" charset="0"/>
              </a:rPr>
              <a:t>For Coaches and Parents:</a:t>
            </a:r>
          </a:p>
          <a:p>
            <a:r>
              <a:rPr lang="en-US" sz="2000" dirty="0">
                <a:latin typeface="Times New Roman" panose="02020603050405020304" pitchFamily="18" charset="0"/>
                <a:cs typeface="Times New Roman" panose="02020603050405020304" pitchFamily="18" charset="0"/>
              </a:rPr>
              <a:t>Emphasize nutrition for fuel and performance, not for weight control.</a:t>
            </a:r>
          </a:p>
          <a:p>
            <a:r>
              <a:rPr lang="en-US" sz="2000" dirty="0">
                <a:latin typeface="Times New Roman" panose="02020603050405020304" pitchFamily="18" charset="0"/>
                <a:cs typeface="Times New Roman" panose="02020603050405020304" pitchFamily="18" charset="0"/>
              </a:rPr>
              <a:t>Avoid weighing athletes or making comments about their weight.</a:t>
            </a:r>
          </a:p>
          <a:p>
            <a:r>
              <a:rPr lang="en-US" sz="2000" dirty="0">
                <a:latin typeface="Times New Roman" panose="02020603050405020304" pitchFamily="18" charset="0"/>
                <a:cs typeface="Times New Roman" panose="02020603050405020304" pitchFamily="18" charset="0"/>
              </a:rPr>
              <a:t>Encourage athletes to listen to their bodies and take rest days.</a:t>
            </a:r>
          </a:p>
          <a:p>
            <a:r>
              <a:rPr lang="en-US" sz="2000" dirty="0">
                <a:latin typeface="Times New Roman" panose="02020603050405020304" pitchFamily="18" charset="0"/>
                <a:cs typeface="Times New Roman" panose="02020603050405020304" pitchFamily="18" charset="0"/>
              </a:rPr>
              <a:t>Foster an environment of open communication and trust</a:t>
            </a:r>
            <a:r>
              <a:rPr lang="en-US" sz="2000" dirty="0" smtClean="0">
                <a:latin typeface="Times New Roman" panose="02020603050405020304" pitchFamily="18" charset="0"/>
                <a:cs typeface="Times New Roman" panose="02020603050405020304" pitchFamily="18" charset="0"/>
              </a:rPr>
              <a:t>.</a:t>
            </a:r>
          </a:p>
          <a:p>
            <a:pPr marL="0" indent="0">
              <a:buNone/>
            </a:pPr>
            <a:r>
              <a:rPr lang="en-US" sz="2000" b="1" dirty="0">
                <a:latin typeface="Times New Roman" panose="02020603050405020304" pitchFamily="18" charset="0"/>
                <a:cs typeface="Times New Roman" panose="02020603050405020304" pitchFamily="18" charset="0"/>
              </a:rPr>
              <a:t>For Organizations:</a:t>
            </a:r>
          </a:p>
          <a:p>
            <a:r>
              <a:rPr lang="en-US" sz="2000" dirty="0">
                <a:latin typeface="Times New Roman" panose="02020603050405020304" pitchFamily="18" charset="0"/>
                <a:cs typeface="Times New Roman" panose="02020603050405020304" pitchFamily="18" charset="0"/>
              </a:rPr>
              <a:t>Provide education on eating disorders for all athletes and staff.</a:t>
            </a:r>
          </a:p>
          <a:p>
            <a:r>
              <a:rPr lang="en-US" sz="2000" dirty="0">
                <a:latin typeface="Times New Roman" panose="02020603050405020304" pitchFamily="18" charset="0"/>
                <a:cs typeface="Times New Roman" panose="02020603050405020304" pitchFamily="18" charset="0"/>
              </a:rPr>
              <a:t>Implement screening procedures during pre-participation physicals.</a:t>
            </a:r>
          </a:p>
        </p:txBody>
      </p:sp>
    </p:spTree>
    <p:extLst>
      <p:ext uri="{BB962C8B-B14F-4D97-AF65-F5344CB8AC3E}">
        <p14:creationId xmlns:p14="http://schemas.microsoft.com/office/powerpoint/2010/main" val="3352174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347019"/>
            <a:ext cx="8911687" cy="696690"/>
          </a:xfrm>
        </p:spPr>
        <p:txBody>
          <a:bodyPr/>
          <a:lstStyle/>
          <a:p>
            <a:r>
              <a:rPr lang="en-US" dirty="0"/>
              <a:t>Treatment and Recovery</a:t>
            </a:r>
          </a:p>
        </p:txBody>
      </p:sp>
      <p:sp>
        <p:nvSpPr>
          <p:cNvPr id="3" name="Content Placeholder 2"/>
          <p:cNvSpPr>
            <a:spLocks noGrp="1"/>
          </p:cNvSpPr>
          <p:nvPr>
            <p:ph idx="1"/>
          </p:nvPr>
        </p:nvSpPr>
        <p:spPr>
          <a:xfrm>
            <a:off x="766619" y="1265381"/>
            <a:ext cx="10737994" cy="5504873"/>
          </a:xfrm>
        </p:spPr>
        <p:txBody>
          <a:bodyPr>
            <a:noAutofit/>
          </a:bodyPr>
          <a:lstStyle/>
          <a:p>
            <a:pPr marL="0" indent="0" algn="just">
              <a:buNone/>
            </a:pPr>
            <a:r>
              <a:rPr lang="en-US" sz="2000" b="1" dirty="0">
                <a:latin typeface="Times New Roman" panose="02020603050405020304" pitchFamily="18" charset="0"/>
                <a:cs typeface="Times New Roman" panose="02020603050405020304" pitchFamily="18" charset="0"/>
              </a:rPr>
              <a:t>Multidisciplinary Team Approach:</a:t>
            </a:r>
          </a:p>
          <a:p>
            <a:pPr algn="just"/>
            <a:r>
              <a:rPr lang="en-US" sz="2000" dirty="0">
                <a:latin typeface="Times New Roman" panose="02020603050405020304" pitchFamily="18" charset="0"/>
                <a:cs typeface="Times New Roman" panose="02020603050405020304" pitchFamily="18" charset="0"/>
              </a:rPr>
              <a:t>Medical Evaluation: To address physical health issues.</a:t>
            </a:r>
          </a:p>
          <a:p>
            <a:pPr algn="just"/>
            <a:r>
              <a:rPr lang="en-US" sz="2000" dirty="0">
                <a:latin typeface="Times New Roman" panose="02020603050405020304" pitchFamily="18" charset="0"/>
                <a:cs typeface="Times New Roman" panose="02020603050405020304" pitchFamily="18" charset="0"/>
              </a:rPr>
              <a:t>Nutritional Counseling: To develop a balanced eating plan.</a:t>
            </a:r>
          </a:p>
          <a:p>
            <a:pPr algn="just"/>
            <a:r>
              <a:rPr lang="en-US" sz="2000" dirty="0">
                <a:latin typeface="Times New Roman" panose="02020603050405020304" pitchFamily="18" charset="0"/>
                <a:cs typeface="Times New Roman" panose="02020603050405020304" pitchFamily="18" charset="0"/>
              </a:rPr>
              <a:t>Psychotherapy: Such as Cognitive Behavioral Therapy (CBT), to address the underlying psychological issues.</a:t>
            </a:r>
          </a:p>
          <a:p>
            <a:pPr algn="just"/>
            <a:r>
              <a:rPr lang="en-US" sz="2000" dirty="0">
                <a:latin typeface="Times New Roman" panose="02020603050405020304" pitchFamily="18" charset="0"/>
                <a:cs typeface="Times New Roman" panose="02020603050405020304" pitchFamily="18" charset="0"/>
              </a:rPr>
              <a:t>Temporary Break from Sport: It is often necessary for athletes to take a step back to focus fully on recovery.</a:t>
            </a:r>
          </a:p>
          <a:p>
            <a:pPr algn="just"/>
            <a:r>
              <a:rPr lang="en-US" sz="2000" dirty="0">
                <a:latin typeface="Times New Roman" panose="02020603050405020304" pitchFamily="18" charset="0"/>
                <a:cs typeface="Times New Roman" panose="02020603050405020304" pitchFamily="18" charset="0"/>
              </a:rPr>
              <a:t>Support System: Coaches, parents, teammates, and trainers all play a role in supporting the athlete's recovery</a:t>
            </a:r>
            <a:r>
              <a:rPr lang="en-US" sz="2000" dirty="0" smtClean="0">
                <a:latin typeface="Times New Roman" panose="02020603050405020304" pitchFamily="18" charset="0"/>
                <a:cs typeface="Times New Roman" panose="02020603050405020304" pitchFamily="18" charset="0"/>
              </a:rPr>
              <a:t>.</a:t>
            </a:r>
          </a:p>
          <a:p>
            <a:pPr marL="0" indent="0" algn="just">
              <a:buNone/>
            </a:pPr>
            <a:r>
              <a:rPr lang="en-US" sz="2000" b="1" dirty="0">
                <a:latin typeface="Times New Roman" panose="02020603050405020304" pitchFamily="18" charset="0"/>
                <a:cs typeface="Times New Roman" panose="02020603050405020304" pitchFamily="18" charset="0"/>
              </a:rPr>
              <a:t>Conclusion</a:t>
            </a:r>
          </a:p>
          <a:p>
            <a:pPr algn="just"/>
            <a:r>
              <a:rPr lang="en-US" sz="2000" dirty="0">
                <a:latin typeface="Times New Roman" panose="02020603050405020304" pitchFamily="18" charset="0"/>
                <a:cs typeface="Times New Roman" panose="02020603050405020304" pitchFamily="18" charset="0"/>
              </a:rPr>
              <a:t>Eating disorders are serious and prevalent in the athletic community, but they are </a:t>
            </a:r>
            <a:r>
              <a:rPr lang="en-US" sz="2000" dirty="0" smtClean="0">
                <a:latin typeface="Times New Roman" panose="02020603050405020304" pitchFamily="18" charset="0"/>
                <a:cs typeface="Times New Roman" panose="02020603050405020304" pitchFamily="18" charset="0"/>
              </a:rPr>
              <a:t>treatable by </a:t>
            </a:r>
            <a:r>
              <a:rPr lang="en-US" sz="2000" dirty="0">
                <a:latin typeface="Times New Roman" panose="02020603050405020304" pitchFamily="18" charset="0"/>
                <a:cs typeface="Times New Roman" panose="02020603050405020304" pitchFamily="18" charset="0"/>
              </a:rPr>
              <a:t>increasing awareness and promoting a culture of health and support, we can help athletes achieve their full potential while protecting their long-term well-being.</a:t>
            </a:r>
          </a:p>
          <a:p>
            <a:pPr algn="just"/>
            <a:r>
              <a:rPr lang="en-US" sz="2000" dirty="0">
                <a:latin typeface="Times New Roman" panose="02020603050405020304" pitchFamily="18" charset="0"/>
                <a:cs typeface="Times New Roman" panose="02020603050405020304" pitchFamily="18" charset="0"/>
              </a:rPr>
              <a:t>Prioritizing the athlete's overall health is the best way to help them play the "long game" and return to the sport they love.</a:t>
            </a:r>
          </a:p>
        </p:txBody>
      </p:sp>
    </p:spTree>
    <p:extLst>
      <p:ext uri="{BB962C8B-B14F-4D97-AF65-F5344CB8AC3E}">
        <p14:creationId xmlns:p14="http://schemas.microsoft.com/office/powerpoint/2010/main" val="1484022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127" y="341745"/>
            <a:ext cx="9897485" cy="997527"/>
          </a:xfrm>
        </p:spPr>
        <p:txBody>
          <a:bodyPr>
            <a:normAutofit fontScale="90000"/>
          </a:bodyPr>
          <a:lstStyle/>
          <a:p>
            <a:pPr algn="ctr"/>
            <a:r>
              <a:rPr lang="en-US" dirty="0">
                <a:latin typeface="Stencil" panose="040409050D0802020404" pitchFamily="82" charset="0"/>
              </a:rPr>
              <a:t>male and female in structure and physiological limitations</a:t>
            </a:r>
            <a:endParaRPr lang="en-US" dirty="0"/>
          </a:p>
        </p:txBody>
      </p:sp>
      <p:sp>
        <p:nvSpPr>
          <p:cNvPr id="3" name="Content Placeholder 2"/>
          <p:cNvSpPr>
            <a:spLocks noGrp="1"/>
          </p:cNvSpPr>
          <p:nvPr>
            <p:ph idx="1"/>
          </p:nvPr>
        </p:nvSpPr>
        <p:spPr>
          <a:xfrm>
            <a:off x="988291" y="1450109"/>
            <a:ext cx="10516321" cy="5264727"/>
          </a:xfrm>
        </p:spPr>
        <p:txBody>
          <a:bodyPr>
            <a:normAutofit/>
          </a:bodyPr>
          <a:lstStyle/>
          <a:p>
            <a:pPr marL="0" indent="0" algn="just">
              <a:buNone/>
            </a:pPr>
            <a:r>
              <a:rPr lang="en-US" sz="1900" dirty="0">
                <a:solidFill>
                  <a:srgbClr val="545D7E"/>
                </a:solidFill>
                <a:latin typeface="Times New Roman" panose="02020603050405020304" pitchFamily="18" charset="0"/>
                <a:cs typeface="Times New Roman" panose="02020603050405020304" pitchFamily="18" charset="0"/>
              </a:rPr>
              <a:t>Female Structure &amp; Physiology</a:t>
            </a:r>
          </a:p>
          <a:p>
            <a:pPr algn="just">
              <a:buFont typeface="Wingdings" panose="05000000000000000000" pitchFamily="2" charset="2"/>
              <a:buChar char="v"/>
            </a:pPr>
            <a:r>
              <a:rPr lang="en-US" sz="1900" dirty="0">
                <a:solidFill>
                  <a:srgbClr val="545D7E"/>
                </a:solidFill>
                <a:latin typeface="Times New Roman" panose="02020603050405020304" pitchFamily="18" charset="0"/>
                <a:cs typeface="Times New Roman" panose="02020603050405020304" pitchFamily="18" charset="0"/>
              </a:rPr>
              <a:t>Skeletal and Muscular System</a:t>
            </a:r>
            <a:r>
              <a:rPr lang="en-US" sz="1900" dirty="0" smtClean="0">
                <a:solidFill>
                  <a:srgbClr val="545D7E"/>
                </a:solidFill>
                <a:latin typeface="Times New Roman" panose="02020603050405020304" pitchFamily="18" charset="0"/>
                <a:cs typeface="Times New Roman" panose="02020603050405020304" pitchFamily="18" charset="0"/>
              </a:rPr>
              <a:t>: Females </a:t>
            </a:r>
            <a:r>
              <a:rPr lang="en-US" sz="1900" dirty="0">
                <a:solidFill>
                  <a:srgbClr val="545D7E"/>
                </a:solidFill>
                <a:latin typeface="Times New Roman" panose="02020603050405020304" pitchFamily="18" charset="0"/>
                <a:cs typeface="Times New Roman" panose="02020603050405020304" pitchFamily="18" charset="0"/>
              </a:rPr>
              <a:t>have a wider pelvis and a higher body fat percentage, which can impact skeletal and muscular function and overall strength. </a:t>
            </a:r>
          </a:p>
          <a:p>
            <a:pPr algn="just">
              <a:buFont typeface="Wingdings" panose="05000000000000000000" pitchFamily="2" charset="2"/>
              <a:buChar char="v"/>
            </a:pPr>
            <a:r>
              <a:rPr lang="en-US" sz="1900" dirty="0">
                <a:solidFill>
                  <a:srgbClr val="545D7E"/>
                </a:solidFill>
                <a:latin typeface="Times New Roman" panose="02020603050405020304" pitchFamily="18" charset="0"/>
                <a:cs typeface="Times New Roman" panose="02020603050405020304" pitchFamily="18" charset="0"/>
              </a:rPr>
              <a:t>Cardiovascular System</a:t>
            </a:r>
            <a:r>
              <a:rPr lang="en-US" sz="1900" dirty="0" smtClean="0">
                <a:solidFill>
                  <a:srgbClr val="545D7E"/>
                </a:solidFill>
                <a:latin typeface="Times New Roman" panose="02020603050405020304" pitchFamily="18" charset="0"/>
                <a:cs typeface="Times New Roman" panose="02020603050405020304" pitchFamily="18" charset="0"/>
              </a:rPr>
              <a:t>: Females </a:t>
            </a:r>
            <a:r>
              <a:rPr lang="en-US" sz="1900" dirty="0">
                <a:solidFill>
                  <a:srgbClr val="545D7E"/>
                </a:solidFill>
                <a:latin typeface="Times New Roman" panose="02020603050405020304" pitchFamily="18" charset="0"/>
                <a:cs typeface="Times New Roman" panose="02020603050405020304" pitchFamily="18" charset="0"/>
              </a:rPr>
              <a:t>have smaller hearts, smaller lung volumes, and lower hemoglobin levels, which leads to lower oxygen delivery during high-intensity exercise. </a:t>
            </a:r>
          </a:p>
          <a:p>
            <a:pPr algn="just">
              <a:buFont typeface="Wingdings" panose="05000000000000000000" pitchFamily="2" charset="2"/>
              <a:buChar char="v"/>
            </a:pPr>
            <a:r>
              <a:rPr lang="en-US" sz="1900" dirty="0">
                <a:solidFill>
                  <a:srgbClr val="545D7E"/>
                </a:solidFill>
                <a:latin typeface="Times New Roman" panose="02020603050405020304" pitchFamily="18" charset="0"/>
                <a:cs typeface="Times New Roman" panose="02020603050405020304" pitchFamily="18" charset="0"/>
              </a:rPr>
              <a:t>Respiratory System</a:t>
            </a:r>
            <a:r>
              <a:rPr lang="en-US" sz="1900" dirty="0" smtClean="0">
                <a:solidFill>
                  <a:srgbClr val="545D7E"/>
                </a:solidFill>
                <a:latin typeface="Times New Roman" panose="02020603050405020304" pitchFamily="18" charset="0"/>
                <a:cs typeface="Times New Roman" panose="02020603050405020304" pitchFamily="18" charset="0"/>
              </a:rPr>
              <a:t>: Females </a:t>
            </a:r>
            <a:r>
              <a:rPr lang="en-US" sz="1900" dirty="0">
                <a:solidFill>
                  <a:srgbClr val="545D7E"/>
                </a:solidFill>
                <a:latin typeface="Times New Roman" panose="02020603050405020304" pitchFamily="18" charset="0"/>
                <a:cs typeface="Times New Roman" panose="02020603050405020304" pitchFamily="18" charset="0"/>
              </a:rPr>
              <a:t>utilize ribcage muscles more, possibly to adapt to hormonal and anatomical changes during pregnancy, resulting in more pronounced thoracic breathing. </a:t>
            </a:r>
          </a:p>
          <a:p>
            <a:pPr algn="just">
              <a:buFont typeface="Wingdings" panose="05000000000000000000" pitchFamily="2" charset="2"/>
              <a:buChar char="v"/>
            </a:pPr>
            <a:r>
              <a:rPr lang="en-US" sz="1900" dirty="0">
                <a:solidFill>
                  <a:srgbClr val="545D7E"/>
                </a:solidFill>
                <a:latin typeface="Times New Roman" panose="02020603050405020304" pitchFamily="18" charset="0"/>
                <a:cs typeface="Times New Roman" panose="02020603050405020304" pitchFamily="18" charset="0"/>
              </a:rPr>
              <a:t>Metabolism</a:t>
            </a:r>
            <a:r>
              <a:rPr lang="en-US" sz="1900" dirty="0" smtClean="0">
                <a:solidFill>
                  <a:srgbClr val="545D7E"/>
                </a:solidFill>
                <a:latin typeface="Times New Roman" panose="02020603050405020304" pitchFamily="18" charset="0"/>
                <a:cs typeface="Times New Roman" panose="02020603050405020304" pitchFamily="18" charset="0"/>
              </a:rPr>
              <a:t>: While </a:t>
            </a:r>
            <a:r>
              <a:rPr lang="en-US" sz="1900" dirty="0">
                <a:solidFill>
                  <a:srgbClr val="545D7E"/>
                </a:solidFill>
                <a:latin typeface="Times New Roman" panose="02020603050405020304" pitchFamily="18" charset="0"/>
                <a:cs typeface="Times New Roman" panose="02020603050405020304" pitchFamily="18" charset="0"/>
              </a:rPr>
              <a:t>having lower absolute power, females can exhibit better metabolic properties and faster recovery from exercise. </a:t>
            </a:r>
            <a:endParaRPr lang="en-US" sz="1900" dirty="0" smtClean="0">
              <a:solidFill>
                <a:srgbClr val="545D7E"/>
              </a:solidFill>
              <a:latin typeface="Times New Roman" panose="02020603050405020304" pitchFamily="18" charset="0"/>
              <a:cs typeface="Times New Roman" panose="02020603050405020304" pitchFamily="18" charset="0"/>
            </a:endParaRPr>
          </a:p>
          <a:p>
            <a:pPr marL="0" indent="0" algn="just">
              <a:buNone/>
            </a:pPr>
            <a:r>
              <a:rPr lang="en-US" sz="1900" dirty="0" smtClean="0">
                <a:solidFill>
                  <a:srgbClr val="545D7E"/>
                </a:solidFill>
                <a:latin typeface="Times New Roman" panose="02020603050405020304" pitchFamily="18" charset="0"/>
                <a:cs typeface="Times New Roman" panose="02020603050405020304" pitchFamily="18" charset="0"/>
              </a:rPr>
              <a:t>Physiological </a:t>
            </a:r>
            <a:r>
              <a:rPr lang="en-US" sz="1900" dirty="0">
                <a:solidFill>
                  <a:srgbClr val="545D7E"/>
                </a:solidFill>
                <a:latin typeface="Times New Roman" panose="02020603050405020304" pitchFamily="18" charset="0"/>
                <a:cs typeface="Times New Roman" panose="02020603050405020304" pitchFamily="18" charset="0"/>
              </a:rPr>
              <a:t>Limitations and Advantages</a:t>
            </a:r>
          </a:p>
          <a:p>
            <a:pPr algn="just">
              <a:buFont typeface="Wingdings" panose="05000000000000000000" pitchFamily="2" charset="2"/>
              <a:buChar char="v"/>
            </a:pPr>
            <a:r>
              <a:rPr lang="en-US" sz="1900" dirty="0">
                <a:solidFill>
                  <a:srgbClr val="545D7E"/>
                </a:solidFill>
                <a:latin typeface="Times New Roman" panose="02020603050405020304" pitchFamily="18" charset="0"/>
                <a:cs typeface="Times New Roman" panose="02020603050405020304" pitchFamily="18" charset="0"/>
              </a:rPr>
              <a:t>Males</a:t>
            </a:r>
            <a:r>
              <a:rPr lang="en-US" sz="1900" dirty="0" smtClean="0">
                <a:solidFill>
                  <a:srgbClr val="545D7E"/>
                </a:solidFill>
                <a:latin typeface="Times New Roman" panose="02020603050405020304" pitchFamily="18" charset="0"/>
                <a:cs typeface="Times New Roman" panose="02020603050405020304" pitchFamily="18" charset="0"/>
              </a:rPr>
              <a:t>: Higher </a:t>
            </a:r>
            <a:r>
              <a:rPr lang="en-US" sz="1900" dirty="0">
                <a:solidFill>
                  <a:srgbClr val="545D7E"/>
                </a:solidFill>
                <a:latin typeface="Times New Roman" panose="02020603050405020304" pitchFamily="18" charset="0"/>
                <a:cs typeface="Times New Roman" panose="02020603050405020304" pitchFamily="18" charset="0"/>
              </a:rPr>
              <a:t>muscle mass and larger hearts allow for greater absolute strength and aerobic capacity. </a:t>
            </a:r>
          </a:p>
          <a:p>
            <a:pPr algn="just">
              <a:buFont typeface="Wingdings" panose="05000000000000000000" pitchFamily="2" charset="2"/>
              <a:buChar char="v"/>
            </a:pPr>
            <a:r>
              <a:rPr lang="en-US" sz="1900" dirty="0">
                <a:solidFill>
                  <a:srgbClr val="545D7E"/>
                </a:solidFill>
                <a:latin typeface="Times New Roman" panose="02020603050405020304" pitchFamily="18" charset="0"/>
                <a:cs typeface="Times New Roman" panose="02020603050405020304" pitchFamily="18" charset="0"/>
              </a:rPr>
              <a:t>Females</a:t>
            </a:r>
            <a:r>
              <a:rPr lang="en-US" sz="1900" dirty="0" smtClean="0">
                <a:solidFill>
                  <a:srgbClr val="545D7E"/>
                </a:solidFill>
                <a:latin typeface="Times New Roman" panose="02020603050405020304" pitchFamily="18" charset="0"/>
                <a:cs typeface="Times New Roman" panose="02020603050405020304" pitchFamily="18" charset="0"/>
              </a:rPr>
              <a:t>: Lower </a:t>
            </a:r>
            <a:r>
              <a:rPr lang="en-US" sz="1900" dirty="0">
                <a:solidFill>
                  <a:srgbClr val="545D7E"/>
                </a:solidFill>
                <a:latin typeface="Times New Roman" panose="02020603050405020304" pitchFamily="18" charset="0"/>
                <a:cs typeface="Times New Roman" panose="02020603050405020304" pitchFamily="18" charset="0"/>
              </a:rPr>
              <a:t>absolute power output due to smaller muscle mass and cardiovascular limitations. However, this can be offset by better metabolic properties and greater muscle fatigue resistance during endurance exercises. </a:t>
            </a:r>
          </a:p>
          <a:p>
            <a:pPr>
              <a:buFont typeface="Wingdings" panose="05000000000000000000" pitchFamily="2" charset="2"/>
              <a:buChar char="v"/>
            </a:pPr>
            <a:endParaRPr lang="en-US" dirty="0">
              <a:solidFill>
                <a:srgbClr val="545D7E"/>
              </a:solidFill>
              <a:latin typeface="Google Sans"/>
            </a:endParaRPr>
          </a:p>
        </p:txBody>
      </p:sp>
    </p:spTree>
    <p:extLst>
      <p:ext uri="{BB962C8B-B14F-4D97-AF65-F5344CB8AC3E}">
        <p14:creationId xmlns:p14="http://schemas.microsoft.com/office/powerpoint/2010/main" val="1332943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7071" y="217710"/>
            <a:ext cx="8911687" cy="622799"/>
          </a:xfrm>
        </p:spPr>
        <p:txBody>
          <a:bodyPr>
            <a:noAutofit/>
          </a:bodyPr>
          <a:lstStyle/>
          <a:p>
            <a:pPr algn="ctr"/>
            <a:r>
              <a:rPr lang="en-US" sz="4400" dirty="0"/>
              <a:t>Hazards of women in sports</a:t>
            </a:r>
          </a:p>
        </p:txBody>
      </p:sp>
      <p:sp>
        <p:nvSpPr>
          <p:cNvPr id="3" name="Content Placeholder 2"/>
          <p:cNvSpPr>
            <a:spLocks noGrp="1"/>
          </p:cNvSpPr>
          <p:nvPr>
            <p:ph idx="1"/>
          </p:nvPr>
        </p:nvSpPr>
        <p:spPr>
          <a:xfrm>
            <a:off x="1062182" y="1246909"/>
            <a:ext cx="10289309" cy="5412509"/>
          </a:xfrm>
        </p:spPr>
        <p:txBody>
          <a:bodyPr>
            <a:noAutofit/>
          </a:bodyPr>
          <a:lstStyle/>
          <a:p>
            <a:pPr marL="0" indent="0" algn="just">
              <a:buNone/>
            </a:pPr>
            <a:r>
              <a:rPr lang="en-US" sz="2000" dirty="0">
                <a:latin typeface="Times New Roman" panose="02020603050405020304" pitchFamily="18" charset="0"/>
                <a:cs typeface="Times New Roman" panose="02020603050405020304" pitchFamily="18" charset="0"/>
              </a:rPr>
              <a:t>Women in sports face significant hazards including increased risks for musculoskeletal injuries like stress fractures and </a:t>
            </a:r>
            <a:r>
              <a:rPr lang="en-US" sz="2000" dirty="0">
                <a:latin typeface="Times New Roman" panose="02020603050405020304" pitchFamily="18" charset="0"/>
                <a:cs typeface="Times New Roman" panose="02020603050405020304" pitchFamily="18" charset="0"/>
                <a:hlinkClick r:id="rId2"/>
              </a:rPr>
              <a:t>ACL tears</a:t>
            </a:r>
            <a:r>
              <a:rPr lang="en-US" sz="2000" dirty="0">
                <a:latin typeface="Times New Roman" panose="02020603050405020304" pitchFamily="18" charset="0"/>
                <a:cs typeface="Times New Roman" panose="02020603050405020304" pitchFamily="18" charset="0"/>
              </a:rPr>
              <a:t>, hormonal and metabolic issues such as the </a:t>
            </a:r>
            <a:r>
              <a:rPr lang="en-US" sz="2000" dirty="0">
                <a:latin typeface="Times New Roman" panose="02020603050405020304" pitchFamily="18" charset="0"/>
                <a:cs typeface="Times New Roman" panose="02020603050405020304" pitchFamily="18" charset="0"/>
                <a:hlinkClick r:id="rId3"/>
              </a:rPr>
              <a:t>female athlete triad</a:t>
            </a:r>
            <a:r>
              <a:rPr lang="en-US" sz="2000" dirty="0">
                <a:latin typeface="Times New Roman" panose="02020603050405020304" pitchFamily="18" charset="0"/>
                <a:cs typeface="Times New Roman" panose="02020603050405020304" pitchFamily="18" charset="0"/>
              </a:rPr>
              <a:t> (eating disorders, </a:t>
            </a:r>
            <a:r>
              <a:rPr lang="en-US" sz="2000" dirty="0">
                <a:latin typeface="Times New Roman" panose="02020603050405020304" pitchFamily="18" charset="0"/>
                <a:cs typeface="Times New Roman" panose="02020603050405020304" pitchFamily="18" charset="0"/>
                <a:hlinkClick r:id="rId4"/>
              </a:rPr>
              <a:t>amenorrhea</a:t>
            </a:r>
            <a:r>
              <a:rPr lang="en-US" sz="2000" dirty="0">
                <a:latin typeface="Times New Roman" panose="02020603050405020304" pitchFamily="18" charset="0"/>
                <a:cs typeface="Times New Roman" panose="02020603050405020304" pitchFamily="18" charset="0"/>
              </a:rPr>
              <a:t>, and </a:t>
            </a:r>
            <a:r>
              <a:rPr lang="en-US" sz="2000" dirty="0">
                <a:latin typeface="Times New Roman" panose="02020603050405020304" pitchFamily="18" charset="0"/>
                <a:cs typeface="Times New Roman" panose="02020603050405020304" pitchFamily="18" charset="0"/>
                <a:hlinkClick r:id="rId5"/>
              </a:rPr>
              <a:t>osteoporosis</a:t>
            </a:r>
            <a:r>
              <a:rPr lang="en-US" sz="2000" dirty="0">
                <a:latin typeface="Times New Roman" panose="02020603050405020304" pitchFamily="18" charset="0"/>
                <a:cs typeface="Times New Roman" panose="02020603050405020304" pitchFamily="18" charset="0"/>
              </a:rPr>
              <a:t>), and serious psychological and social challenges including </a:t>
            </a:r>
            <a:r>
              <a:rPr lang="en-US" sz="2000" dirty="0">
                <a:latin typeface="Times New Roman" panose="02020603050405020304" pitchFamily="18" charset="0"/>
                <a:cs typeface="Times New Roman" panose="02020603050405020304" pitchFamily="18" charset="0"/>
                <a:hlinkClick r:id="rId6"/>
              </a:rPr>
              <a:t>sexual abuse</a:t>
            </a:r>
            <a:r>
              <a:rPr lang="en-US" sz="2000" dirty="0">
                <a:latin typeface="Times New Roman" panose="02020603050405020304" pitchFamily="18" charset="0"/>
                <a:cs typeface="Times New Roman" panose="02020603050405020304" pitchFamily="18" charset="0"/>
              </a:rPr>
              <a:t>, discrimination, </a:t>
            </a:r>
            <a:r>
              <a:rPr lang="en-US" sz="2000" dirty="0">
                <a:latin typeface="Times New Roman" panose="02020603050405020304" pitchFamily="18" charset="0"/>
                <a:cs typeface="Times New Roman" panose="02020603050405020304" pitchFamily="18" charset="0"/>
                <a:hlinkClick r:id="rId7"/>
              </a:rPr>
              <a:t>body image pressure</a:t>
            </a:r>
            <a:r>
              <a:rPr lang="en-US" sz="2000" dirty="0">
                <a:latin typeface="Times New Roman" panose="02020603050405020304" pitchFamily="18" charset="0"/>
                <a:cs typeface="Times New Roman" panose="02020603050405020304" pitchFamily="18" charset="0"/>
              </a:rPr>
              <a:t>, and </a:t>
            </a:r>
            <a:r>
              <a:rPr lang="en-US" sz="2000" dirty="0">
                <a:latin typeface="Times New Roman" panose="02020603050405020304" pitchFamily="18" charset="0"/>
                <a:cs typeface="Times New Roman" panose="02020603050405020304" pitchFamily="18" charset="0"/>
                <a:hlinkClick r:id="rId8"/>
              </a:rPr>
              <a:t>mental health strain</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marL="0" indent="0" algn="just">
              <a:buNone/>
            </a:pPr>
            <a:r>
              <a:rPr lang="en-US" sz="2000" b="1" dirty="0">
                <a:latin typeface="Times New Roman" panose="02020603050405020304" pitchFamily="18" charset="0"/>
                <a:cs typeface="Times New Roman" panose="02020603050405020304" pitchFamily="18" charset="0"/>
              </a:rPr>
              <a:t>Musculoskeletal and Physical </a:t>
            </a:r>
            <a:r>
              <a:rPr lang="en-US" sz="2000" b="1" dirty="0" smtClean="0">
                <a:latin typeface="Times New Roman" panose="02020603050405020304" pitchFamily="18" charset="0"/>
                <a:cs typeface="Times New Roman" panose="02020603050405020304" pitchFamily="18" charset="0"/>
              </a:rPr>
              <a:t>Hazards</a:t>
            </a:r>
          </a:p>
          <a:p>
            <a:pPr algn="just"/>
            <a:r>
              <a:rPr lang="en-US" sz="2000" dirty="0" smtClean="0">
                <a:latin typeface="Times New Roman" panose="02020603050405020304" pitchFamily="18" charset="0"/>
                <a:cs typeface="Times New Roman" panose="02020603050405020304" pitchFamily="18" charset="0"/>
              </a:rPr>
              <a:t>Musculoskeletal </a:t>
            </a:r>
            <a:r>
              <a:rPr lang="en-US" sz="2000" dirty="0">
                <a:latin typeface="Times New Roman" panose="02020603050405020304" pitchFamily="18" charset="0"/>
                <a:cs typeface="Times New Roman" panose="02020603050405020304" pitchFamily="18" charset="0"/>
              </a:rPr>
              <a:t>and Physical Hazards</a:t>
            </a:r>
          </a:p>
          <a:p>
            <a:pPr algn="just"/>
            <a:r>
              <a:rPr lang="en-US" sz="2000" dirty="0">
                <a:latin typeface="Times New Roman" panose="02020603050405020304" pitchFamily="18" charset="0"/>
                <a:cs typeface="Times New Roman" panose="02020603050405020304" pitchFamily="18" charset="0"/>
              </a:rPr>
              <a:t>Increased Injury </a:t>
            </a:r>
            <a:r>
              <a:rPr lang="en-US" sz="2000" dirty="0" smtClean="0">
                <a:latin typeface="Times New Roman" panose="02020603050405020304" pitchFamily="18" charset="0"/>
                <a:cs typeface="Times New Roman" panose="02020603050405020304" pitchFamily="18" charset="0"/>
              </a:rPr>
              <a:t>Risk: Female </a:t>
            </a:r>
            <a:r>
              <a:rPr lang="en-US" sz="2000" dirty="0">
                <a:latin typeface="Times New Roman" panose="02020603050405020304" pitchFamily="18" charset="0"/>
                <a:cs typeface="Times New Roman" panose="02020603050405020304" pitchFamily="18" charset="0"/>
              </a:rPr>
              <a:t>athletes are at a higher risk for certain injuries, such as stress fractures and anterior cruciate ligament (ACL) tears, which are common in lower extremities. </a:t>
            </a:r>
          </a:p>
          <a:p>
            <a:pPr algn="just"/>
            <a:r>
              <a:rPr lang="en-US" sz="2000" dirty="0">
                <a:latin typeface="Times New Roman" panose="02020603050405020304" pitchFamily="18" charset="0"/>
                <a:cs typeface="Times New Roman" panose="02020603050405020304" pitchFamily="18" charset="0"/>
              </a:rPr>
              <a:t>Joint </a:t>
            </a:r>
            <a:r>
              <a:rPr lang="en-US" sz="2000" dirty="0" smtClean="0">
                <a:latin typeface="Times New Roman" panose="02020603050405020304" pitchFamily="18" charset="0"/>
                <a:cs typeface="Times New Roman" panose="02020603050405020304" pitchFamily="18" charset="0"/>
              </a:rPr>
              <a:t>Hypermobility: </a:t>
            </a:r>
            <a:r>
              <a:rPr lang="en-US" sz="2000" dirty="0">
                <a:latin typeface="Times New Roman" panose="02020603050405020304" pitchFamily="18" charset="0"/>
                <a:cs typeface="Times New Roman" panose="02020603050405020304" pitchFamily="18" charset="0"/>
              </a:rPr>
              <a:t>Females may have higher rates of joint hypermobility, which increases the risk of injury, although it can also enhance performance. </a:t>
            </a:r>
          </a:p>
          <a:p>
            <a:pPr algn="just"/>
            <a:r>
              <a:rPr lang="en-US" sz="2000" dirty="0">
                <a:latin typeface="Times New Roman" panose="02020603050405020304" pitchFamily="18" charset="0"/>
                <a:cs typeface="Times New Roman" panose="02020603050405020304" pitchFamily="18" charset="0"/>
              </a:rPr>
              <a:t>Overuse </a:t>
            </a:r>
            <a:r>
              <a:rPr lang="en-US" sz="2000" dirty="0" smtClean="0">
                <a:latin typeface="Times New Roman" panose="02020603050405020304" pitchFamily="18" charset="0"/>
                <a:cs typeface="Times New Roman" panose="02020603050405020304" pitchFamily="18" charset="0"/>
              </a:rPr>
              <a:t>Injuries: </a:t>
            </a:r>
            <a:r>
              <a:rPr lang="en-US" sz="2000" dirty="0">
                <a:latin typeface="Times New Roman" panose="02020603050405020304" pitchFamily="18" charset="0"/>
                <a:cs typeface="Times New Roman" panose="02020603050405020304" pitchFamily="18" charset="0"/>
              </a:rPr>
              <a:t>Repetitive strain from sports can lead to conditions like shoulder injuries (rotator cuff strains, instability) particularly in overhead sports. </a:t>
            </a:r>
          </a:p>
        </p:txBody>
      </p:sp>
    </p:spTree>
    <p:extLst>
      <p:ext uri="{BB962C8B-B14F-4D97-AF65-F5344CB8AC3E}">
        <p14:creationId xmlns:p14="http://schemas.microsoft.com/office/powerpoint/2010/main" val="630620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634" y="328547"/>
            <a:ext cx="8911687" cy="650508"/>
          </a:xfrm>
        </p:spPr>
        <p:txBody>
          <a:bodyPr>
            <a:normAutofit fontScale="90000"/>
          </a:bodyPr>
          <a:lstStyle/>
          <a:p>
            <a:r>
              <a:rPr lang="en-US" dirty="0">
                <a:solidFill>
                  <a:srgbClr val="001D35"/>
                </a:solidFill>
                <a:latin typeface="Google Sans"/>
              </a:rPr>
              <a:t/>
            </a:r>
            <a:br>
              <a:rPr lang="en-US" dirty="0">
                <a:solidFill>
                  <a:srgbClr val="001D35"/>
                </a:solidFill>
                <a:latin typeface="Google Sans"/>
              </a:rPr>
            </a:br>
            <a:endParaRPr lang="en-US" dirty="0"/>
          </a:p>
        </p:txBody>
      </p:sp>
      <p:sp>
        <p:nvSpPr>
          <p:cNvPr id="3" name="Content Placeholder 2"/>
          <p:cNvSpPr>
            <a:spLocks noGrp="1"/>
          </p:cNvSpPr>
          <p:nvPr>
            <p:ph idx="1"/>
          </p:nvPr>
        </p:nvSpPr>
        <p:spPr>
          <a:xfrm>
            <a:off x="849745" y="1219199"/>
            <a:ext cx="10654867" cy="5514109"/>
          </a:xfrm>
        </p:spPr>
        <p:txBody>
          <a:bodyPr>
            <a:noAutofit/>
          </a:bodyPr>
          <a:lstStyle/>
          <a:p>
            <a:pPr marL="0" indent="0" algn="just">
              <a:buNone/>
            </a:pPr>
            <a:r>
              <a:rPr lang="en-US" sz="2400" dirty="0">
                <a:solidFill>
                  <a:srgbClr val="545D7E"/>
                </a:solidFill>
                <a:latin typeface="Times New Roman" panose="02020603050405020304" pitchFamily="18" charset="0"/>
                <a:cs typeface="Times New Roman" panose="02020603050405020304" pitchFamily="18" charset="0"/>
              </a:rPr>
              <a:t>Hormonal and Metabolic Hazards</a:t>
            </a:r>
          </a:p>
          <a:p>
            <a:pPr marL="0" indent="0" algn="just">
              <a:buNone/>
            </a:pPr>
            <a:r>
              <a:rPr lang="en-US" sz="2400" dirty="0">
                <a:solidFill>
                  <a:srgbClr val="545D7E"/>
                </a:solidFill>
                <a:latin typeface="Times New Roman" panose="02020603050405020304" pitchFamily="18" charset="0"/>
                <a:cs typeface="Times New Roman" panose="02020603050405020304" pitchFamily="18" charset="0"/>
              </a:rPr>
              <a:t>Female Athlete </a:t>
            </a:r>
            <a:r>
              <a:rPr lang="en-US" sz="2400" dirty="0" smtClean="0">
                <a:solidFill>
                  <a:srgbClr val="545D7E"/>
                </a:solidFill>
                <a:latin typeface="Times New Roman" panose="02020603050405020304" pitchFamily="18" charset="0"/>
                <a:cs typeface="Times New Roman" panose="02020603050405020304" pitchFamily="18" charset="0"/>
              </a:rPr>
              <a:t>Triad: </a:t>
            </a:r>
            <a:r>
              <a:rPr lang="en-US" sz="2400" dirty="0">
                <a:solidFill>
                  <a:srgbClr val="545D7E"/>
                </a:solidFill>
                <a:latin typeface="Times New Roman" panose="02020603050405020304" pitchFamily="18" charset="0"/>
                <a:cs typeface="Times New Roman" panose="02020603050405020304" pitchFamily="18" charset="0"/>
              </a:rPr>
              <a:t>This condition involves three interrelated issues:</a:t>
            </a:r>
          </a:p>
          <a:p>
            <a:pPr marL="0" indent="0" algn="just">
              <a:buNone/>
            </a:pPr>
            <a:r>
              <a:rPr lang="en-US" sz="2400" dirty="0">
                <a:solidFill>
                  <a:srgbClr val="545D7E"/>
                </a:solidFill>
                <a:latin typeface="Times New Roman" panose="02020603050405020304" pitchFamily="18" charset="0"/>
                <a:cs typeface="Times New Roman" panose="02020603050405020304" pitchFamily="18" charset="0"/>
              </a:rPr>
              <a:t>Disordered Eating: Inadequate energy intake to meet the demands of training.</a:t>
            </a:r>
          </a:p>
          <a:p>
            <a:pPr marL="0" indent="0" algn="just">
              <a:buNone/>
            </a:pPr>
            <a:r>
              <a:rPr lang="en-US" sz="2400" dirty="0">
                <a:solidFill>
                  <a:srgbClr val="545D7E"/>
                </a:solidFill>
                <a:latin typeface="Times New Roman" panose="02020603050405020304" pitchFamily="18" charset="0"/>
                <a:cs typeface="Times New Roman" panose="02020603050405020304" pitchFamily="18" charset="0"/>
              </a:rPr>
              <a:t>Menstrual Disorders: Energy deficiency can disrupt hormonal function, leading to irregular or absent periods (amenorrhea).</a:t>
            </a:r>
          </a:p>
          <a:p>
            <a:pPr marL="0" indent="0" algn="just">
              <a:buNone/>
            </a:pPr>
            <a:r>
              <a:rPr lang="en-US" sz="2400" dirty="0">
                <a:solidFill>
                  <a:srgbClr val="545D7E"/>
                </a:solidFill>
                <a:latin typeface="Times New Roman" panose="02020603050405020304" pitchFamily="18" charset="0"/>
                <a:cs typeface="Times New Roman" panose="02020603050405020304" pitchFamily="18" charset="0"/>
              </a:rPr>
              <a:t>Osteoporosis: Reduced bone mineral density due to hormonal imbalances, increasing the risk of stress fractures. </a:t>
            </a:r>
          </a:p>
          <a:p>
            <a:pPr marL="0" indent="0" algn="just">
              <a:buNone/>
            </a:pPr>
            <a:r>
              <a:rPr lang="en-US" sz="2400" dirty="0">
                <a:solidFill>
                  <a:srgbClr val="545D7E"/>
                </a:solidFill>
                <a:latin typeface="Times New Roman" panose="02020603050405020304" pitchFamily="18" charset="0"/>
                <a:cs typeface="Times New Roman" panose="02020603050405020304" pitchFamily="18" charset="0"/>
              </a:rPr>
              <a:t>Relative Energy Deficiency in Sport (RED-S</a:t>
            </a:r>
            <a:r>
              <a:rPr lang="en-US" sz="2400" dirty="0" smtClean="0">
                <a:solidFill>
                  <a:srgbClr val="545D7E"/>
                </a:solidFill>
                <a:latin typeface="Times New Roman" panose="02020603050405020304" pitchFamily="18" charset="0"/>
                <a:cs typeface="Times New Roman" panose="02020603050405020304" pitchFamily="18" charset="0"/>
              </a:rPr>
              <a:t>): </a:t>
            </a:r>
            <a:r>
              <a:rPr lang="en-US" sz="2400" dirty="0">
                <a:solidFill>
                  <a:srgbClr val="545D7E"/>
                </a:solidFill>
                <a:latin typeface="Times New Roman" panose="02020603050405020304" pitchFamily="18" charset="0"/>
                <a:cs typeface="Times New Roman" panose="02020603050405020304" pitchFamily="18" charset="0"/>
              </a:rPr>
              <a:t>Similar to the female athlete triad, this broader concept highlights how low energy availability impacts hormone balance and increases injury risk. </a:t>
            </a:r>
            <a:endParaRPr lang="en-US" sz="2400" b="0" i="0" dirty="0">
              <a:solidFill>
                <a:srgbClr val="545D7E"/>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2954638" y="271169"/>
            <a:ext cx="6942926" cy="707886"/>
          </a:xfrm>
          <a:prstGeom prst="rect">
            <a:avLst/>
          </a:prstGeom>
        </p:spPr>
        <p:txBody>
          <a:bodyPr wrap="none">
            <a:spAutoFit/>
          </a:bodyPr>
          <a:lstStyle/>
          <a:p>
            <a:r>
              <a:rPr lang="en-US" sz="4000" dirty="0"/>
              <a:t>Hazards of women in sports</a:t>
            </a:r>
          </a:p>
        </p:txBody>
      </p:sp>
    </p:spTree>
    <p:extLst>
      <p:ext uri="{BB962C8B-B14F-4D97-AF65-F5344CB8AC3E}">
        <p14:creationId xmlns:p14="http://schemas.microsoft.com/office/powerpoint/2010/main" val="2638975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254655"/>
            <a:ext cx="8911687" cy="696690"/>
          </a:xfrm>
        </p:spPr>
        <p:txBody>
          <a:bodyPr/>
          <a:lstStyle/>
          <a:p>
            <a:r>
              <a:rPr lang="en-US" dirty="0"/>
              <a:t>Hazards of women in sports</a:t>
            </a:r>
          </a:p>
        </p:txBody>
      </p:sp>
      <p:sp>
        <p:nvSpPr>
          <p:cNvPr id="3" name="Content Placeholder 2"/>
          <p:cNvSpPr>
            <a:spLocks noGrp="1"/>
          </p:cNvSpPr>
          <p:nvPr>
            <p:ph idx="1"/>
          </p:nvPr>
        </p:nvSpPr>
        <p:spPr>
          <a:xfrm>
            <a:off x="1492578" y="1108364"/>
            <a:ext cx="10008321" cy="5578763"/>
          </a:xfrm>
        </p:spPr>
        <p:txBody>
          <a:bodyPr>
            <a:normAutofit/>
          </a:bodyPr>
          <a:lstStyle/>
          <a:p>
            <a:pPr marL="0" indent="0" algn="just">
              <a:buNone/>
            </a:pPr>
            <a:r>
              <a:rPr lang="en-US" sz="2000" dirty="0">
                <a:solidFill>
                  <a:srgbClr val="001D35"/>
                </a:solidFill>
                <a:latin typeface="Times New Roman" panose="02020603050405020304" pitchFamily="18" charset="0"/>
                <a:cs typeface="Times New Roman" panose="02020603050405020304" pitchFamily="18" charset="0"/>
              </a:rPr>
              <a:t>Psychological and Social Hazards</a:t>
            </a:r>
          </a:p>
          <a:p>
            <a:pPr algn="just"/>
            <a:r>
              <a:rPr lang="en-US" sz="2000" dirty="0">
                <a:solidFill>
                  <a:srgbClr val="001D35"/>
                </a:solidFill>
                <a:latin typeface="Times New Roman" panose="02020603050405020304" pitchFamily="18" charset="0"/>
                <a:cs typeface="Times New Roman" panose="02020603050405020304" pitchFamily="18" charset="0"/>
              </a:rPr>
              <a:t>Sexual </a:t>
            </a:r>
            <a:r>
              <a:rPr lang="en-US" sz="2000" dirty="0" smtClean="0">
                <a:solidFill>
                  <a:srgbClr val="001D35"/>
                </a:solidFill>
                <a:latin typeface="Times New Roman" panose="02020603050405020304" pitchFamily="18" charset="0"/>
                <a:cs typeface="Times New Roman" panose="02020603050405020304" pitchFamily="18" charset="0"/>
              </a:rPr>
              <a:t>Abuse: </a:t>
            </a:r>
            <a:r>
              <a:rPr lang="en-US" sz="2000" dirty="0">
                <a:solidFill>
                  <a:srgbClr val="001D35"/>
                </a:solidFill>
                <a:latin typeface="Times New Roman" panose="02020603050405020304" pitchFamily="18" charset="0"/>
                <a:cs typeface="Times New Roman" panose="02020603050405020304" pitchFamily="18" charset="0"/>
              </a:rPr>
              <a:t>A significant percentage of female athletes, particularly at the professional level, have experienced sexual abuse in sports, a rate higher than for male athletes. </a:t>
            </a:r>
          </a:p>
          <a:p>
            <a:pPr algn="just"/>
            <a:r>
              <a:rPr lang="en-US" sz="2000" dirty="0">
                <a:solidFill>
                  <a:srgbClr val="001D35"/>
                </a:solidFill>
                <a:latin typeface="Times New Roman" panose="02020603050405020304" pitchFamily="18" charset="0"/>
                <a:cs typeface="Times New Roman" panose="02020603050405020304" pitchFamily="18" charset="0"/>
              </a:rPr>
              <a:t>Discrimination and </a:t>
            </a:r>
            <a:r>
              <a:rPr lang="en-US" sz="2000" dirty="0" smtClean="0">
                <a:solidFill>
                  <a:srgbClr val="001D35"/>
                </a:solidFill>
                <a:latin typeface="Times New Roman" panose="02020603050405020304" pitchFamily="18" charset="0"/>
                <a:cs typeface="Times New Roman" panose="02020603050405020304" pitchFamily="18" charset="0"/>
              </a:rPr>
              <a:t>Inequality: </a:t>
            </a:r>
            <a:r>
              <a:rPr lang="en-US" sz="2000" dirty="0">
                <a:solidFill>
                  <a:srgbClr val="001D35"/>
                </a:solidFill>
                <a:latin typeface="Times New Roman" panose="02020603050405020304" pitchFamily="18" charset="0"/>
                <a:cs typeface="Times New Roman" panose="02020603050405020304" pitchFamily="18" charset="0"/>
              </a:rPr>
              <a:t>Women may face discrimination in sports, with their activities devalued and limited by societal biases. </a:t>
            </a:r>
          </a:p>
          <a:p>
            <a:pPr algn="just"/>
            <a:r>
              <a:rPr lang="en-US" sz="2000" dirty="0">
                <a:solidFill>
                  <a:srgbClr val="001D35"/>
                </a:solidFill>
                <a:latin typeface="Times New Roman" panose="02020603050405020304" pitchFamily="18" charset="0"/>
                <a:cs typeface="Times New Roman" panose="02020603050405020304" pitchFamily="18" charset="0"/>
              </a:rPr>
              <a:t>Mental Health </a:t>
            </a:r>
            <a:r>
              <a:rPr lang="en-US" sz="2000" dirty="0" smtClean="0">
                <a:solidFill>
                  <a:srgbClr val="001D35"/>
                </a:solidFill>
                <a:latin typeface="Times New Roman" panose="02020603050405020304" pitchFamily="18" charset="0"/>
                <a:cs typeface="Times New Roman" panose="02020603050405020304" pitchFamily="18" charset="0"/>
              </a:rPr>
              <a:t>Strain: </a:t>
            </a:r>
            <a:r>
              <a:rPr lang="en-US" sz="2000" dirty="0">
                <a:solidFill>
                  <a:srgbClr val="001D35"/>
                </a:solidFill>
                <a:latin typeface="Times New Roman" panose="02020603050405020304" pitchFamily="18" charset="0"/>
                <a:cs typeface="Times New Roman" panose="02020603050405020304" pitchFamily="18" charset="0"/>
              </a:rPr>
              <a:t>High-level sports can create significant psychological stressors, leading to mental health concerns and impacting athlete well-being. </a:t>
            </a:r>
          </a:p>
          <a:p>
            <a:pPr algn="just"/>
            <a:r>
              <a:rPr lang="en-US" sz="2000" dirty="0">
                <a:solidFill>
                  <a:srgbClr val="001D35"/>
                </a:solidFill>
                <a:latin typeface="Times New Roman" panose="02020603050405020304" pitchFamily="18" charset="0"/>
                <a:cs typeface="Times New Roman" panose="02020603050405020304" pitchFamily="18" charset="0"/>
              </a:rPr>
              <a:t>Body Image </a:t>
            </a:r>
            <a:r>
              <a:rPr lang="en-US" sz="2000" dirty="0" smtClean="0">
                <a:solidFill>
                  <a:srgbClr val="001D35"/>
                </a:solidFill>
                <a:latin typeface="Times New Roman" panose="02020603050405020304" pitchFamily="18" charset="0"/>
                <a:cs typeface="Times New Roman" panose="02020603050405020304" pitchFamily="18" charset="0"/>
              </a:rPr>
              <a:t>Pressures: </a:t>
            </a:r>
            <a:r>
              <a:rPr lang="en-US" sz="2000" dirty="0">
                <a:solidFill>
                  <a:srgbClr val="001D35"/>
                </a:solidFill>
                <a:latin typeface="Times New Roman" panose="02020603050405020304" pitchFamily="18" charset="0"/>
                <a:cs typeface="Times New Roman" panose="02020603050405020304" pitchFamily="18" charset="0"/>
              </a:rPr>
              <a:t>Awareness of body image and appearance can contribute to low self-esteem and embarrassment for female athletes. </a:t>
            </a:r>
          </a:p>
          <a:p>
            <a:pPr algn="just"/>
            <a:r>
              <a:rPr lang="en-US" sz="2000" dirty="0">
                <a:solidFill>
                  <a:srgbClr val="001D35"/>
                </a:solidFill>
                <a:latin typeface="Times New Roman" panose="02020603050405020304" pitchFamily="18" charset="0"/>
                <a:cs typeface="Times New Roman" panose="02020603050405020304" pitchFamily="18" charset="0"/>
              </a:rPr>
              <a:t>Lack of Role </a:t>
            </a:r>
            <a:r>
              <a:rPr lang="en-US" sz="2000" dirty="0" smtClean="0">
                <a:solidFill>
                  <a:srgbClr val="001D35"/>
                </a:solidFill>
                <a:latin typeface="Times New Roman" panose="02020603050405020304" pitchFamily="18" charset="0"/>
                <a:cs typeface="Times New Roman" panose="02020603050405020304" pitchFamily="18" charset="0"/>
              </a:rPr>
              <a:t>Models: </a:t>
            </a:r>
            <a:r>
              <a:rPr lang="en-US" sz="2000" dirty="0">
                <a:solidFill>
                  <a:srgbClr val="001D35"/>
                </a:solidFill>
                <a:latin typeface="Times New Roman" panose="02020603050405020304" pitchFamily="18" charset="0"/>
                <a:cs typeface="Times New Roman" panose="02020603050405020304" pitchFamily="18" charset="0"/>
              </a:rPr>
              <a:t>Fewer visible female role models in some age groups can impact confidence and participation. </a:t>
            </a:r>
          </a:p>
          <a:p>
            <a:pPr algn="just"/>
            <a:r>
              <a:rPr lang="en-US" sz="2000" dirty="0">
                <a:solidFill>
                  <a:srgbClr val="001D35"/>
                </a:solidFill>
                <a:latin typeface="Times New Roman" panose="02020603050405020304" pitchFamily="18" charset="0"/>
                <a:cs typeface="Times New Roman" panose="02020603050405020304" pitchFamily="18" charset="0"/>
              </a:rPr>
              <a:t>Unwanted </a:t>
            </a:r>
            <a:r>
              <a:rPr lang="en-US" sz="2000" dirty="0" smtClean="0">
                <a:solidFill>
                  <a:srgbClr val="001D35"/>
                </a:solidFill>
                <a:latin typeface="Times New Roman" panose="02020603050405020304" pitchFamily="18" charset="0"/>
                <a:cs typeface="Times New Roman" panose="02020603050405020304" pitchFamily="18" charset="0"/>
              </a:rPr>
              <a:t>Scrutiny: </a:t>
            </a:r>
            <a:r>
              <a:rPr lang="en-US" sz="2000" dirty="0">
                <a:solidFill>
                  <a:srgbClr val="001D35"/>
                </a:solidFill>
                <a:latin typeface="Times New Roman" panose="02020603050405020304" pitchFamily="18" charset="0"/>
                <a:cs typeface="Times New Roman" panose="02020603050405020304" pitchFamily="18" charset="0"/>
              </a:rPr>
              <a:t>Female athletes can experience uncomfortable stares and psychological pressure due to the opposite sex's attention, even if their clothing is appropriate for sports</a:t>
            </a:r>
            <a:r>
              <a:rPr lang="en-US" sz="2000" dirty="0" smtClean="0">
                <a:solidFill>
                  <a:srgbClr val="001D35"/>
                </a:solidFill>
                <a:latin typeface="Times New Roman" panose="02020603050405020304" pitchFamily="18" charset="0"/>
                <a:cs typeface="Times New Roman" panose="02020603050405020304" pitchFamily="18" charset="0"/>
              </a:rPr>
              <a:t>. </a:t>
            </a:r>
            <a:r>
              <a:rPr lang="en-US" sz="2000" dirty="0">
                <a:solidFill>
                  <a:srgbClr val="001D35"/>
                </a:solidFill>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1080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4308" y="328546"/>
            <a:ext cx="6689620" cy="622799"/>
          </a:xfrm>
        </p:spPr>
        <p:txBody>
          <a:bodyPr>
            <a:normAutofit fontScale="90000"/>
          </a:bodyPr>
          <a:lstStyle/>
          <a:p>
            <a:r>
              <a:rPr lang="en-US" dirty="0"/>
              <a:t>Sports Amenorrhea</a:t>
            </a:r>
          </a:p>
        </p:txBody>
      </p:sp>
      <p:sp>
        <p:nvSpPr>
          <p:cNvPr id="3" name="Content Placeholder 2"/>
          <p:cNvSpPr>
            <a:spLocks noGrp="1"/>
          </p:cNvSpPr>
          <p:nvPr>
            <p:ph idx="1"/>
          </p:nvPr>
        </p:nvSpPr>
        <p:spPr>
          <a:xfrm>
            <a:off x="923636" y="1237671"/>
            <a:ext cx="10580976" cy="5532583"/>
          </a:xfrm>
        </p:spPr>
        <p:txBody>
          <a:bodyPr>
            <a:noAutofit/>
          </a:bodyPr>
          <a:lstStyle/>
          <a:p>
            <a:pPr algn="just"/>
            <a:r>
              <a:rPr lang="en-US" sz="2200" dirty="0">
                <a:latin typeface="Times New Roman" panose="02020603050405020304" pitchFamily="18" charset="0"/>
                <a:cs typeface="Times New Roman" panose="02020603050405020304" pitchFamily="18" charset="0"/>
              </a:rPr>
              <a:t>Sports amenorrhea is the absence of a woman's menstrual periods, which can occur in female athletes due to the combination of high exercise intensity, low energy availability, and psychological stress. It is a form of functional hypothalamic amenorrhea and is considered a warning sign for potential health risks, including poor bone density and disordered eating behaviors, and is a component of the female athlete triad. </a:t>
            </a:r>
            <a:endParaRPr lang="en-US" sz="2200" dirty="0" smtClean="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Causes</a:t>
            </a:r>
          </a:p>
          <a:p>
            <a:pPr marL="0" indent="0" algn="just">
              <a:buNone/>
            </a:pPr>
            <a:r>
              <a:rPr lang="en-US" sz="2200" dirty="0">
                <a:latin typeface="Times New Roman" panose="02020603050405020304" pitchFamily="18" charset="0"/>
                <a:cs typeface="Times New Roman" panose="02020603050405020304" pitchFamily="18" charset="0"/>
              </a:rPr>
              <a:t>Sports amenorrhea is multifactorial, stemming from a disruption in the hypothalamic-pituitary-ovarian (HPO) axis. Key factors include: </a:t>
            </a:r>
          </a:p>
          <a:p>
            <a:pPr algn="just"/>
            <a:r>
              <a:rPr lang="en-US" sz="2200" dirty="0">
                <a:latin typeface="Times New Roman" panose="02020603050405020304" pitchFamily="18" charset="0"/>
                <a:cs typeface="Times New Roman" panose="02020603050405020304" pitchFamily="18" charset="0"/>
              </a:rPr>
              <a:t>High training load</a:t>
            </a:r>
            <a:r>
              <a:rPr lang="en-US" sz="2200" dirty="0" smtClean="0">
                <a:latin typeface="Times New Roman" panose="02020603050405020304" pitchFamily="18" charset="0"/>
                <a:cs typeface="Times New Roman" panose="02020603050405020304" pitchFamily="18" charset="0"/>
              </a:rPr>
              <a:t>: Intense </a:t>
            </a:r>
            <a:r>
              <a:rPr lang="en-US" sz="2200" dirty="0">
                <a:latin typeface="Times New Roman" panose="02020603050405020304" pitchFamily="18" charset="0"/>
                <a:cs typeface="Times New Roman" panose="02020603050405020304" pitchFamily="18" charset="0"/>
              </a:rPr>
              <a:t>and prolonged exercise can act as a stressor on the body. </a:t>
            </a:r>
          </a:p>
          <a:p>
            <a:pPr algn="just"/>
            <a:r>
              <a:rPr lang="en-US" sz="2200" dirty="0">
                <a:latin typeface="Times New Roman" panose="02020603050405020304" pitchFamily="18" charset="0"/>
                <a:cs typeface="Times New Roman" panose="02020603050405020304" pitchFamily="18" charset="0"/>
              </a:rPr>
              <a:t>Low energy availability</a:t>
            </a:r>
            <a:r>
              <a:rPr lang="en-US" sz="2200" dirty="0" smtClean="0">
                <a:latin typeface="Times New Roman" panose="02020603050405020304" pitchFamily="18" charset="0"/>
                <a:cs typeface="Times New Roman" panose="02020603050405020304" pitchFamily="18" charset="0"/>
              </a:rPr>
              <a:t>: When </a:t>
            </a:r>
            <a:r>
              <a:rPr lang="en-US" sz="2200" dirty="0">
                <a:latin typeface="Times New Roman" panose="02020603050405020304" pitchFamily="18" charset="0"/>
                <a:cs typeface="Times New Roman" panose="02020603050405020304" pitchFamily="18" charset="0"/>
              </a:rPr>
              <a:t>the energy an athlete consumes through nutrition doesn't meet the energy expended through exercise, it can suppress hormone production. </a:t>
            </a:r>
          </a:p>
          <a:p>
            <a:pPr algn="just"/>
            <a:r>
              <a:rPr lang="en-US" sz="2200" dirty="0">
                <a:latin typeface="Times New Roman" panose="02020603050405020304" pitchFamily="18" charset="0"/>
                <a:cs typeface="Times New Roman" panose="02020603050405020304" pitchFamily="18" charset="0"/>
              </a:rPr>
              <a:t>Psychological stress</a:t>
            </a:r>
            <a:r>
              <a:rPr lang="en-US" sz="2200" dirty="0" smtClean="0">
                <a:latin typeface="Times New Roman" panose="02020603050405020304" pitchFamily="18" charset="0"/>
                <a:cs typeface="Times New Roman" panose="02020603050405020304" pitchFamily="18" charset="0"/>
              </a:rPr>
              <a:t>: Stress </a:t>
            </a:r>
            <a:r>
              <a:rPr lang="en-US" sz="2200" dirty="0">
                <a:latin typeface="Times New Roman" panose="02020603050405020304" pitchFamily="18" charset="0"/>
                <a:cs typeface="Times New Roman" panose="02020603050405020304" pitchFamily="18" charset="0"/>
              </a:rPr>
              <a:t>from training, competition, and even the pressure to maintain a low body weight can contribute to amenorrhea. </a:t>
            </a:r>
          </a:p>
          <a:p>
            <a:pPr algn="just"/>
            <a:r>
              <a:rPr lang="en-US" sz="2200" dirty="0" smtClean="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8484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4836" y="319310"/>
            <a:ext cx="9869776" cy="641272"/>
          </a:xfrm>
        </p:spPr>
        <p:txBody>
          <a:bodyPr>
            <a:noAutofit/>
          </a:bodyPr>
          <a:lstStyle/>
          <a:p>
            <a:r>
              <a:rPr lang="en-US" sz="3200" dirty="0">
                <a:solidFill>
                  <a:prstClr val="black">
                    <a:lumMod val="85000"/>
                    <a:lumOff val="15000"/>
                  </a:prstClr>
                </a:solidFill>
              </a:rPr>
              <a:t>Sports Amenorrhea</a:t>
            </a:r>
            <a:endParaRPr lang="en-US" sz="2400" dirty="0">
              <a:latin typeface="Arial Rounded MT Bold" panose="020F0704030504030204" pitchFamily="34" charset="0"/>
            </a:endParaRPr>
          </a:p>
        </p:txBody>
      </p:sp>
      <p:sp>
        <p:nvSpPr>
          <p:cNvPr id="3" name="Content Placeholder 2"/>
          <p:cNvSpPr>
            <a:spLocks noGrp="1"/>
          </p:cNvSpPr>
          <p:nvPr>
            <p:ph idx="1"/>
          </p:nvPr>
        </p:nvSpPr>
        <p:spPr>
          <a:xfrm>
            <a:off x="942109" y="1265381"/>
            <a:ext cx="10562503" cy="5412509"/>
          </a:xfrm>
        </p:spPr>
        <p:txBody>
          <a:bodyPr>
            <a:normAutofit fontScale="85000" lnSpcReduction="20000"/>
          </a:bodyPr>
          <a:lstStyle/>
          <a:p>
            <a:pPr marL="0" lvl="0" indent="0" algn="just">
              <a:buClr>
                <a:srgbClr val="A53010"/>
              </a:buClr>
              <a:buNone/>
            </a:pPr>
            <a:r>
              <a:rPr lang="en-US" sz="2200" dirty="0">
                <a:solidFill>
                  <a:prstClr val="black">
                    <a:lumMod val="75000"/>
                    <a:lumOff val="25000"/>
                  </a:prstClr>
                </a:solidFill>
                <a:latin typeface="Times New Roman" panose="02020603050405020304" pitchFamily="18" charset="0"/>
                <a:cs typeface="Times New Roman" panose="02020603050405020304" pitchFamily="18" charset="0"/>
              </a:rPr>
              <a:t>Consequences</a:t>
            </a:r>
          </a:p>
          <a:p>
            <a:pPr lvl="0" algn="just">
              <a:buClr>
                <a:srgbClr val="A53010"/>
              </a:buClr>
            </a:pPr>
            <a:r>
              <a:rPr lang="en-US" sz="2200" dirty="0">
                <a:solidFill>
                  <a:prstClr val="black">
                    <a:lumMod val="75000"/>
                    <a:lumOff val="25000"/>
                  </a:prstClr>
                </a:solidFill>
                <a:latin typeface="Times New Roman" panose="02020603050405020304" pitchFamily="18" charset="0"/>
                <a:cs typeface="Times New Roman" panose="02020603050405020304" pitchFamily="18" charset="0"/>
              </a:rPr>
              <a:t>The absence of menstruation is not a normal or healthy adaptation to exercise and can signal other underlying health issues: </a:t>
            </a:r>
          </a:p>
          <a:p>
            <a:pPr lvl="0" algn="just">
              <a:buClr>
                <a:srgbClr val="A53010"/>
              </a:buClr>
            </a:pPr>
            <a:r>
              <a:rPr lang="en-US" sz="2200" dirty="0">
                <a:solidFill>
                  <a:prstClr val="black">
                    <a:lumMod val="75000"/>
                    <a:lumOff val="25000"/>
                  </a:prstClr>
                </a:solidFill>
                <a:latin typeface="Times New Roman" panose="02020603050405020304" pitchFamily="18" charset="0"/>
                <a:cs typeface="Times New Roman" panose="02020603050405020304" pitchFamily="18" charset="0"/>
              </a:rPr>
              <a:t>Low bone mineral density</a:t>
            </a:r>
            <a:r>
              <a:rPr lang="en-US" sz="2200" dirty="0" smtClean="0">
                <a:solidFill>
                  <a:prstClr val="black">
                    <a:lumMod val="75000"/>
                    <a:lumOff val="25000"/>
                  </a:prstClr>
                </a:solidFill>
                <a:latin typeface="Times New Roman" panose="02020603050405020304" pitchFamily="18" charset="0"/>
                <a:cs typeface="Times New Roman" panose="02020603050405020304" pitchFamily="18" charset="0"/>
              </a:rPr>
              <a:t>: This </a:t>
            </a:r>
            <a:r>
              <a:rPr lang="en-US" sz="2200" dirty="0">
                <a:solidFill>
                  <a:prstClr val="black">
                    <a:lumMod val="75000"/>
                    <a:lumOff val="25000"/>
                  </a:prstClr>
                </a:solidFill>
                <a:latin typeface="Times New Roman" panose="02020603050405020304" pitchFamily="18" charset="0"/>
                <a:cs typeface="Times New Roman" panose="02020603050405020304" pitchFamily="18" charset="0"/>
              </a:rPr>
              <a:t>increases the risk of stress fractures and osteoporosis. </a:t>
            </a:r>
          </a:p>
          <a:p>
            <a:pPr lvl="0" algn="just">
              <a:buClr>
                <a:srgbClr val="A53010"/>
              </a:buClr>
            </a:pPr>
            <a:r>
              <a:rPr lang="en-US" sz="2200" dirty="0">
                <a:solidFill>
                  <a:prstClr val="black">
                    <a:lumMod val="75000"/>
                    <a:lumOff val="25000"/>
                  </a:prstClr>
                </a:solidFill>
                <a:latin typeface="Times New Roman" panose="02020603050405020304" pitchFamily="18" charset="0"/>
                <a:cs typeface="Times New Roman" panose="02020603050405020304" pitchFamily="18" charset="0"/>
              </a:rPr>
              <a:t>Disordered eating</a:t>
            </a:r>
            <a:r>
              <a:rPr lang="en-US" sz="2200" dirty="0" smtClean="0">
                <a:solidFill>
                  <a:prstClr val="black">
                    <a:lumMod val="75000"/>
                    <a:lumOff val="25000"/>
                  </a:prstClr>
                </a:solidFill>
                <a:latin typeface="Times New Roman" panose="02020603050405020304" pitchFamily="18" charset="0"/>
                <a:cs typeface="Times New Roman" panose="02020603050405020304" pitchFamily="18" charset="0"/>
              </a:rPr>
              <a:t>: The </a:t>
            </a:r>
            <a:r>
              <a:rPr lang="en-US" sz="2200" dirty="0">
                <a:solidFill>
                  <a:prstClr val="black">
                    <a:lumMod val="75000"/>
                    <a:lumOff val="25000"/>
                  </a:prstClr>
                </a:solidFill>
                <a:latin typeface="Times New Roman" panose="02020603050405020304" pitchFamily="18" charset="0"/>
                <a:cs typeface="Times New Roman" panose="02020603050405020304" pitchFamily="18" charset="0"/>
              </a:rPr>
              <a:t>drive for thinness and high strength-to-weight ratio in some sports can lead to restrictive eating habits and eating disorders. </a:t>
            </a:r>
          </a:p>
          <a:p>
            <a:pPr lvl="0" algn="just">
              <a:buClr>
                <a:srgbClr val="A53010"/>
              </a:buClr>
            </a:pPr>
            <a:r>
              <a:rPr lang="en-US" sz="2200" dirty="0">
                <a:solidFill>
                  <a:prstClr val="black">
                    <a:lumMod val="75000"/>
                    <a:lumOff val="25000"/>
                  </a:prstClr>
                </a:solidFill>
                <a:latin typeface="Times New Roman" panose="02020603050405020304" pitchFamily="18" charset="0"/>
                <a:cs typeface="Times New Roman" panose="02020603050405020304" pitchFamily="18" charset="0"/>
              </a:rPr>
              <a:t>Impaired growth and development</a:t>
            </a:r>
            <a:r>
              <a:rPr lang="en-US" sz="2200" dirty="0" smtClean="0">
                <a:solidFill>
                  <a:prstClr val="black">
                    <a:lumMod val="75000"/>
                    <a:lumOff val="25000"/>
                  </a:prstClr>
                </a:solidFill>
                <a:latin typeface="Times New Roman" panose="02020603050405020304" pitchFamily="18" charset="0"/>
                <a:cs typeface="Times New Roman" panose="02020603050405020304" pitchFamily="18" charset="0"/>
              </a:rPr>
              <a:t>: This </a:t>
            </a:r>
            <a:r>
              <a:rPr lang="en-US" sz="2200" dirty="0">
                <a:solidFill>
                  <a:prstClr val="black">
                    <a:lumMod val="75000"/>
                    <a:lumOff val="25000"/>
                  </a:prstClr>
                </a:solidFill>
                <a:latin typeface="Times New Roman" panose="02020603050405020304" pitchFamily="18" charset="0"/>
                <a:cs typeface="Times New Roman" panose="02020603050405020304" pitchFamily="18" charset="0"/>
              </a:rPr>
              <a:t>is particularly concerning in adolescent athletes, during a critical time for bone accrual. </a:t>
            </a:r>
          </a:p>
          <a:p>
            <a:pPr marL="0" lvl="0" indent="0" algn="just">
              <a:buClr>
                <a:srgbClr val="A53010"/>
              </a:buClr>
              <a:buNone/>
            </a:pPr>
            <a:r>
              <a:rPr lang="en-US" sz="2200" dirty="0">
                <a:solidFill>
                  <a:prstClr val="black">
                    <a:lumMod val="75000"/>
                    <a:lumOff val="25000"/>
                  </a:prstClr>
                </a:solidFill>
                <a:latin typeface="Times New Roman" panose="02020603050405020304" pitchFamily="18" charset="0"/>
                <a:cs typeface="Times New Roman" panose="02020603050405020304" pitchFamily="18" charset="0"/>
              </a:rPr>
              <a:t>Management</a:t>
            </a:r>
          </a:p>
          <a:p>
            <a:pPr lvl="0" algn="just">
              <a:buClr>
                <a:srgbClr val="A53010"/>
              </a:buClr>
            </a:pPr>
            <a:r>
              <a:rPr lang="en-US" sz="2200" dirty="0">
                <a:solidFill>
                  <a:prstClr val="black">
                    <a:lumMod val="75000"/>
                    <a:lumOff val="25000"/>
                  </a:prstClr>
                </a:solidFill>
                <a:latin typeface="Times New Roman" panose="02020603050405020304" pitchFamily="18" charset="0"/>
                <a:cs typeface="Times New Roman" panose="02020603050405020304" pitchFamily="18" charset="0"/>
              </a:rPr>
              <a:t>Addressing sports amenorrhea requires an interdisciplinary approach: </a:t>
            </a:r>
          </a:p>
          <a:p>
            <a:pPr lvl="0" algn="just">
              <a:buClr>
                <a:srgbClr val="A53010"/>
              </a:buClr>
            </a:pPr>
            <a:r>
              <a:rPr lang="en-US" sz="2200" dirty="0">
                <a:solidFill>
                  <a:prstClr val="black">
                    <a:lumMod val="75000"/>
                    <a:lumOff val="25000"/>
                  </a:prstClr>
                </a:solidFill>
                <a:latin typeface="Times New Roman" panose="02020603050405020304" pitchFamily="18" charset="0"/>
                <a:cs typeface="Times New Roman" panose="02020603050405020304" pitchFamily="18" charset="0"/>
              </a:rPr>
              <a:t>Energy balance</a:t>
            </a:r>
            <a:r>
              <a:rPr lang="en-US" sz="2200" dirty="0" smtClean="0">
                <a:solidFill>
                  <a:prstClr val="black">
                    <a:lumMod val="75000"/>
                    <a:lumOff val="25000"/>
                  </a:prstClr>
                </a:solidFill>
                <a:latin typeface="Times New Roman" panose="02020603050405020304" pitchFamily="18" charset="0"/>
                <a:cs typeface="Times New Roman" panose="02020603050405020304" pitchFamily="18" charset="0"/>
              </a:rPr>
              <a:t>: A </a:t>
            </a:r>
            <a:r>
              <a:rPr lang="en-US" sz="2200" dirty="0">
                <a:solidFill>
                  <a:prstClr val="black">
                    <a:lumMod val="75000"/>
                    <a:lumOff val="25000"/>
                  </a:prstClr>
                </a:solidFill>
                <a:latin typeface="Times New Roman" panose="02020603050405020304" pitchFamily="18" charset="0"/>
                <a:cs typeface="Times New Roman" panose="02020603050405020304" pitchFamily="18" charset="0"/>
              </a:rPr>
              <a:t>sports dietitian can help ensure adequate calorie and nutrient intake to support normal bodily functions. </a:t>
            </a:r>
          </a:p>
          <a:p>
            <a:pPr lvl="0" algn="just">
              <a:buClr>
                <a:srgbClr val="A53010"/>
              </a:buClr>
            </a:pPr>
            <a:r>
              <a:rPr lang="en-US" sz="2200" dirty="0">
                <a:solidFill>
                  <a:prstClr val="black">
                    <a:lumMod val="75000"/>
                    <a:lumOff val="25000"/>
                  </a:prstClr>
                </a:solidFill>
                <a:latin typeface="Times New Roman" panose="02020603050405020304" pitchFamily="18" charset="0"/>
                <a:cs typeface="Times New Roman" panose="02020603050405020304" pitchFamily="18" charset="0"/>
              </a:rPr>
              <a:t>Training modification</a:t>
            </a:r>
            <a:r>
              <a:rPr lang="en-US" sz="2200" dirty="0" smtClean="0">
                <a:solidFill>
                  <a:prstClr val="black">
                    <a:lumMod val="75000"/>
                    <a:lumOff val="25000"/>
                  </a:prstClr>
                </a:solidFill>
                <a:latin typeface="Times New Roman" panose="02020603050405020304" pitchFamily="18" charset="0"/>
                <a:cs typeface="Times New Roman" panose="02020603050405020304" pitchFamily="18" charset="0"/>
              </a:rPr>
              <a:t>: Adjusting </a:t>
            </a:r>
            <a:r>
              <a:rPr lang="en-US" sz="2200" dirty="0">
                <a:solidFill>
                  <a:prstClr val="black">
                    <a:lumMod val="75000"/>
                    <a:lumOff val="25000"/>
                  </a:prstClr>
                </a:solidFill>
                <a:latin typeface="Times New Roman" panose="02020603050405020304" pitchFamily="18" charset="0"/>
                <a:cs typeface="Times New Roman" panose="02020603050405020304" pitchFamily="18" charset="0"/>
              </a:rPr>
              <a:t>the volume and intensity of training can help reduce excessive stress. </a:t>
            </a:r>
          </a:p>
          <a:p>
            <a:pPr lvl="0" algn="just">
              <a:buClr>
                <a:srgbClr val="A53010"/>
              </a:buClr>
            </a:pPr>
            <a:r>
              <a:rPr lang="en-US" sz="2200" dirty="0">
                <a:solidFill>
                  <a:prstClr val="black">
                    <a:lumMod val="75000"/>
                    <a:lumOff val="25000"/>
                  </a:prstClr>
                </a:solidFill>
                <a:latin typeface="Times New Roman" panose="02020603050405020304" pitchFamily="18" charset="0"/>
                <a:cs typeface="Times New Roman" panose="02020603050405020304" pitchFamily="18" charset="0"/>
              </a:rPr>
              <a:t>Psychological support</a:t>
            </a:r>
            <a:r>
              <a:rPr lang="en-US" sz="2200" dirty="0" smtClean="0">
                <a:solidFill>
                  <a:prstClr val="black">
                    <a:lumMod val="75000"/>
                    <a:lumOff val="25000"/>
                  </a:prstClr>
                </a:solidFill>
                <a:latin typeface="Times New Roman" panose="02020603050405020304" pitchFamily="18" charset="0"/>
                <a:cs typeface="Times New Roman" panose="02020603050405020304" pitchFamily="18" charset="0"/>
              </a:rPr>
              <a:t>: A </a:t>
            </a:r>
            <a:r>
              <a:rPr lang="en-US" sz="2200" dirty="0">
                <a:solidFill>
                  <a:prstClr val="black">
                    <a:lumMod val="75000"/>
                    <a:lumOff val="25000"/>
                  </a:prstClr>
                </a:solidFill>
                <a:latin typeface="Times New Roman" panose="02020603050405020304" pitchFamily="18" charset="0"/>
                <a:cs typeface="Times New Roman" panose="02020603050405020304" pitchFamily="18" charset="0"/>
              </a:rPr>
              <a:t>therapist can assist with stress management, body image concerns, and disordered eating behaviors. </a:t>
            </a:r>
          </a:p>
          <a:p>
            <a:pPr lvl="0" algn="just">
              <a:buClr>
                <a:srgbClr val="A53010"/>
              </a:buClr>
            </a:pPr>
            <a:r>
              <a:rPr lang="en-US" sz="2200" dirty="0">
                <a:solidFill>
                  <a:prstClr val="black">
                    <a:lumMod val="75000"/>
                    <a:lumOff val="25000"/>
                  </a:prstClr>
                </a:solidFill>
                <a:latin typeface="Times New Roman" panose="02020603050405020304" pitchFamily="18" charset="0"/>
                <a:cs typeface="Times New Roman" panose="02020603050405020304" pitchFamily="18" charset="0"/>
              </a:rPr>
              <a:t>Medical evaluation</a:t>
            </a:r>
            <a:r>
              <a:rPr lang="en-US" sz="2200" dirty="0" smtClean="0">
                <a:solidFill>
                  <a:prstClr val="black">
                    <a:lumMod val="75000"/>
                    <a:lumOff val="25000"/>
                  </a:prstClr>
                </a:solidFill>
                <a:latin typeface="Times New Roman" panose="02020603050405020304" pitchFamily="18" charset="0"/>
                <a:cs typeface="Times New Roman" panose="02020603050405020304" pitchFamily="18" charset="0"/>
              </a:rPr>
              <a:t>: A </a:t>
            </a:r>
            <a:r>
              <a:rPr lang="en-US" sz="2200" dirty="0">
                <a:solidFill>
                  <a:prstClr val="black">
                    <a:lumMod val="75000"/>
                    <a:lumOff val="25000"/>
                  </a:prstClr>
                </a:solidFill>
                <a:latin typeface="Times New Roman" panose="02020603050405020304" pitchFamily="18" charset="0"/>
                <a:cs typeface="Times New Roman" panose="02020603050405020304" pitchFamily="18" charset="0"/>
              </a:rPr>
              <a:t>physician can monitor bone density, treat any associated bone loss, and conduct standard investigations</a:t>
            </a:r>
            <a:endParaRPr lang="en-US" dirty="0"/>
          </a:p>
        </p:txBody>
      </p:sp>
    </p:spTree>
    <p:extLst>
      <p:ext uri="{BB962C8B-B14F-4D97-AF65-F5344CB8AC3E}">
        <p14:creationId xmlns:p14="http://schemas.microsoft.com/office/powerpoint/2010/main" val="2889500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074" y="300839"/>
            <a:ext cx="9860539" cy="493490"/>
          </a:xfrm>
        </p:spPr>
        <p:txBody>
          <a:bodyPr>
            <a:noAutofit/>
          </a:bodyPr>
          <a:lstStyle/>
          <a:p>
            <a:r>
              <a:rPr lang="en-US" dirty="0"/>
              <a:t>Injury to female reproductive tract</a:t>
            </a:r>
            <a:endParaRPr lang="en-US" sz="2600" dirty="0"/>
          </a:p>
        </p:txBody>
      </p:sp>
      <p:sp>
        <p:nvSpPr>
          <p:cNvPr id="3" name="Content Placeholder 2"/>
          <p:cNvSpPr>
            <a:spLocks noGrp="1"/>
          </p:cNvSpPr>
          <p:nvPr>
            <p:ph idx="1"/>
          </p:nvPr>
        </p:nvSpPr>
        <p:spPr>
          <a:xfrm>
            <a:off x="812800" y="1209963"/>
            <a:ext cx="10963563" cy="5523345"/>
          </a:xfrm>
        </p:spPr>
        <p:txBody>
          <a:bodyPr>
            <a:noAutofit/>
          </a:bodyPr>
          <a:lstStyle/>
          <a:p>
            <a:pPr marL="0" indent="0" algn="just">
              <a:buNone/>
            </a:pPr>
            <a:r>
              <a:rPr lang="en-US" sz="2000" dirty="0">
                <a:latin typeface="Times New Roman" panose="02020603050405020304" pitchFamily="18" charset="0"/>
                <a:cs typeface="Times New Roman" panose="02020603050405020304" pitchFamily="18" charset="0"/>
              </a:rPr>
              <a:t>Injury to the female reproductive tract can cause vaginal bleeding, genital pain, bruising, swelling, and problems with urination. Causes vary from childbirth and sexual activity to accidental trauma, sexual assault, and female genital mutilation. Treatment depends on the severity and type of injury, ranging from rest and painkillers for minor injuries to surgery for severe bleeding or internal organ damage. Seek medical attention immediately for any significant trauma to assess the injury and receive appropriate treatment. </a:t>
            </a: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Symptoms</a:t>
            </a:r>
          </a:p>
          <a:p>
            <a:pPr algn="just"/>
            <a:r>
              <a:rPr lang="en-US" sz="2000" dirty="0">
                <a:latin typeface="Times New Roman" panose="02020603050405020304" pitchFamily="18" charset="0"/>
                <a:cs typeface="Times New Roman" panose="02020603050405020304" pitchFamily="18" charset="0"/>
              </a:rPr>
              <a:t>Symptoms can include</a:t>
            </a:r>
            <a:r>
              <a:rPr lang="en-US" sz="2000" dirty="0" smtClean="0">
                <a:latin typeface="Times New Roman" panose="02020603050405020304" pitchFamily="18" charset="0"/>
                <a:cs typeface="Times New Roman" panose="02020603050405020304" pitchFamily="18" charset="0"/>
              </a:rPr>
              <a:t>: Genital </a:t>
            </a:r>
            <a:r>
              <a:rPr lang="en-US" sz="2000" dirty="0">
                <a:latin typeface="Times New Roman" panose="02020603050405020304" pitchFamily="18" charset="0"/>
                <a:cs typeface="Times New Roman" panose="02020603050405020304" pitchFamily="18" charset="0"/>
              </a:rPr>
              <a:t>pain or extreme groin </a:t>
            </a:r>
            <a:r>
              <a:rPr lang="en-US" sz="2000" dirty="0" smtClean="0">
                <a:latin typeface="Times New Roman" panose="02020603050405020304" pitchFamily="18" charset="0"/>
                <a:cs typeface="Times New Roman" panose="02020603050405020304" pitchFamily="18" charset="0"/>
              </a:rPr>
              <a:t>pain, vaginal bleeding, bruising </a:t>
            </a:r>
            <a:r>
              <a:rPr lang="en-US" sz="2000" dirty="0">
                <a:latin typeface="Times New Roman" panose="02020603050405020304" pitchFamily="18" charset="0"/>
                <a:cs typeface="Times New Roman" panose="02020603050405020304" pitchFamily="18" charset="0"/>
              </a:rPr>
              <a:t>and </a:t>
            </a:r>
            <a:r>
              <a:rPr lang="en-US" sz="2000" dirty="0" smtClean="0">
                <a:latin typeface="Times New Roman" panose="02020603050405020304" pitchFamily="18" charset="0"/>
                <a:cs typeface="Times New Roman" panose="02020603050405020304" pitchFamily="18" charset="0"/>
              </a:rPr>
              <a:t>swelling, redness, pain </a:t>
            </a:r>
            <a:r>
              <a:rPr lang="en-US" sz="2000" dirty="0">
                <a:latin typeface="Times New Roman" panose="02020603050405020304" pitchFamily="18" charset="0"/>
                <a:cs typeface="Times New Roman" panose="02020603050405020304" pitchFamily="18" charset="0"/>
              </a:rPr>
              <a:t>with or difficulty </a:t>
            </a:r>
            <a:r>
              <a:rPr lang="en-US" sz="2000" dirty="0" smtClean="0">
                <a:latin typeface="Times New Roman" panose="02020603050405020304" pitchFamily="18" charset="0"/>
                <a:cs typeface="Times New Roman" panose="02020603050405020304" pitchFamily="18" charset="0"/>
              </a:rPr>
              <a:t>urinating, abdominal pain, faintness </a:t>
            </a:r>
            <a:r>
              <a:rPr lang="en-US" sz="2000" dirty="0">
                <a:latin typeface="Times New Roman" panose="02020603050405020304" pitchFamily="18" charset="0"/>
                <a:cs typeface="Times New Roman" panose="02020603050405020304" pitchFamily="18" charset="0"/>
              </a:rPr>
              <a:t>or </a:t>
            </a:r>
            <a:r>
              <a:rPr lang="en-US" sz="2000" dirty="0" smtClean="0">
                <a:latin typeface="Times New Roman" panose="02020603050405020304" pitchFamily="18" charset="0"/>
                <a:cs typeface="Times New Roman" panose="02020603050405020304" pitchFamily="18" charset="0"/>
              </a:rPr>
              <a:t>vomiting, an </a:t>
            </a:r>
            <a:r>
              <a:rPr lang="en-US" sz="2000" dirty="0">
                <a:latin typeface="Times New Roman" panose="02020603050405020304" pitchFamily="18" charset="0"/>
                <a:cs typeface="Times New Roman" panose="02020603050405020304" pitchFamily="18" charset="0"/>
              </a:rPr>
              <a:t>embedded </a:t>
            </a:r>
            <a:r>
              <a:rPr lang="en-US" sz="2000" dirty="0" smtClean="0">
                <a:latin typeface="Times New Roman" panose="02020603050405020304" pitchFamily="18" charset="0"/>
                <a:cs typeface="Times New Roman" panose="02020603050405020304" pitchFamily="18" charset="0"/>
              </a:rPr>
              <a:t>object, a </a:t>
            </a:r>
            <a:r>
              <a:rPr lang="en-US" sz="2000" dirty="0">
                <a:latin typeface="Times New Roman" panose="02020603050405020304" pitchFamily="18" charset="0"/>
                <a:cs typeface="Times New Roman" panose="02020603050405020304" pitchFamily="18" charset="0"/>
              </a:rPr>
              <a:t>foul-smelling </a:t>
            </a:r>
            <a:r>
              <a:rPr lang="en-US" sz="2000" dirty="0" smtClean="0">
                <a:latin typeface="Times New Roman" panose="02020603050405020304" pitchFamily="18" charset="0"/>
                <a:cs typeface="Times New Roman" panose="02020603050405020304" pitchFamily="18" charset="0"/>
              </a:rPr>
              <a:t>discharge, fever, </a:t>
            </a:r>
          </a:p>
          <a:p>
            <a:pPr marL="0" indent="0" algn="just">
              <a:buNone/>
            </a:pPr>
            <a:r>
              <a:rPr lang="en-US" sz="2000" dirty="0" smtClean="0">
                <a:latin typeface="Times New Roman" panose="02020603050405020304" pitchFamily="18" charset="0"/>
                <a:cs typeface="Times New Roman" panose="02020603050405020304" pitchFamily="18" charset="0"/>
              </a:rPr>
              <a:t>Causes</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Injuries can result from</a:t>
            </a:r>
            <a:r>
              <a:rPr lang="en-US" sz="2000" dirty="0" smtClean="0">
                <a:latin typeface="Times New Roman" panose="02020603050405020304" pitchFamily="18" charset="0"/>
                <a:cs typeface="Times New Roman" panose="02020603050405020304" pitchFamily="18" charset="0"/>
              </a:rPr>
              <a:t>: </a:t>
            </a:r>
          </a:p>
          <a:p>
            <a:pPr algn="just"/>
            <a:r>
              <a:rPr lang="en-US" sz="2000" dirty="0" smtClean="0">
                <a:latin typeface="Times New Roman" panose="02020603050405020304" pitchFamily="18" charset="0"/>
                <a:cs typeface="Times New Roman" panose="02020603050405020304" pitchFamily="18" charset="0"/>
              </a:rPr>
              <a:t>Childbirth: Tears </a:t>
            </a:r>
            <a:r>
              <a:rPr lang="en-US" sz="2000" dirty="0">
                <a:latin typeface="Times New Roman" panose="02020603050405020304" pitchFamily="18" charset="0"/>
                <a:cs typeface="Times New Roman" panose="02020603050405020304" pitchFamily="18" charset="0"/>
              </a:rPr>
              <a:t>sustained during labor and delivery. </a:t>
            </a:r>
          </a:p>
          <a:p>
            <a:pPr algn="just"/>
            <a:r>
              <a:rPr lang="en-US" sz="2000" dirty="0">
                <a:latin typeface="Times New Roman" panose="02020603050405020304" pitchFamily="18" charset="0"/>
                <a:cs typeface="Times New Roman" panose="02020603050405020304" pitchFamily="18" charset="0"/>
              </a:rPr>
              <a:t>Accidental trauma</a:t>
            </a:r>
            <a:r>
              <a:rPr lang="en-US" sz="2000" dirty="0" smtClean="0">
                <a:latin typeface="Times New Roman" panose="02020603050405020304" pitchFamily="18" charset="0"/>
                <a:cs typeface="Times New Roman" panose="02020603050405020304" pitchFamily="18" charset="0"/>
              </a:rPr>
              <a:t>: Straddle </a:t>
            </a:r>
            <a:r>
              <a:rPr lang="en-US" sz="2000" dirty="0">
                <a:latin typeface="Times New Roman" panose="02020603050405020304" pitchFamily="18" charset="0"/>
                <a:cs typeface="Times New Roman" panose="02020603050405020304" pitchFamily="18" charset="0"/>
              </a:rPr>
              <a:t>injuries (e.g., from falls), auto accidents, or other blunt trauma. </a:t>
            </a:r>
          </a:p>
          <a:p>
            <a:pPr algn="just"/>
            <a:r>
              <a:rPr lang="en-US" sz="2000" dirty="0">
                <a:latin typeface="Times New Roman" panose="02020603050405020304" pitchFamily="18" charset="0"/>
                <a:cs typeface="Times New Roman" panose="02020603050405020304" pitchFamily="18" charset="0"/>
              </a:rPr>
              <a:t>Sexual activity</a:t>
            </a:r>
            <a:r>
              <a:rPr lang="en-US" sz="2000" dirty="0" smtClean="0">
                <a:latin typeface="Times New Roman" panose="02020603050405020304" pitchFamily="18" charset="0"/>
                <a:cs typeface="Times New Roman" panose="02020603050405020304" pitchFamily="18" charset="0"/>
              </a:rPr>
              <a:t>: First </a:t>
            </a:r>
            <a:r>
              <a:rPr lang="en-US" sz="2000" dirty="0">
                <a:latin typeface="Times New Roman" panose="02020603050405020304" pitchFamily="18" charset="0"/>
                <a:cs typeface="Times New Roman" panose="02020603050405020304" pitchFamily="18" charset="0"/>
              </a:rPr>
              <a:t>sexual contact or using objects during sex can be risk factors. </a:t>
            </a:r>
          </a:p>
          <a:p>
            <a:pPr algn="just"/>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8841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1224</TotalTime>
  <Words>2589</Words>
  <Application>Microsoft Office PowerPoint</Application>
  <PresentationFormat>Widescreen</PresentationFormat>
  <Paragraphs>184</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Google Sans</vt:lpstr>
      <vt:lpstr>Algerian</vt:lpstr>
      <vt:lpstr>Arial</vt:lpstr>
      <vt:lpstr>Arial Rounded MT Bold</vt:lpstr>
      <vt:lpstr>Century Gothic</vt:lpstr>
      <vt:lpstr>Stencil</vt:lpstr>
      <vt:lpstr>Times New Roman</vt:lpstr>
      <vt:lpstr>Wingdings</vt:lpstr>
      <vt:lpstr>Wingdings 3</vt:lpstr>
      <vt:lpstr>Wisp</vt:lpstr>
      <vt:lpstr>Women in sports</vt:lpstr>
      <vt:lpstr>male and female in structure and physiological limitations</vt:lpstr>
      <vt:lpstr>male and female in structure and physiological limitations</vt:lpstr>
      <vt:lpstr>Hazards of women in sports</vt:lpstr>
      <vt:lpstr> </vt:lpstr>
      <vt:lpstr>Hazards of women in sports</vt:lpstr>
      <vt:lpstr>Sports Amenorrhea</vt:lpstr>
      <vt:lpstr>Sports Amenorrhea</vt:lpstr>
      <vt:lpstr>Injury to female reproductive tract</vt:lpstr>
      <vt:lpstr>Injury to female reproductive tract</vt:lpstr>
      <vt:lpstr>Menstrual Synchrony</vt:lpstr>
      <vt:lpstr>Exercise and pregnancy</vt:lpstr>
      <vt:lpstr>Exercise and pregnancy</vt:lpstr>
      <vt:lpstr>Exercise and pregnancy</vt:lpstr>
      <vt:lpstr>Eating disorders in athlets</vt:lpstr>
      <vt:lpstr>Common Eating Disorders in Athletes</vt:lpstr>
      <vt:lpstr>Why are Athletes Vulnerable?</vt:lpstr>
      <vt:lpstr>Recognizing the Signs</vt:lpstr>
      <vt:lpstr>Recognizing the Signs</vt:lpstr>
      <vt:lpstr>Prevention Strategies</vt:lpstr>
      <vt:lpstr>Treatment and Recovery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system and exercise</dc:title>
  <dc:creator>Asus</dc:creator>
  <cp:lastModifiedBy>Asus</cp:lastModifiedBy>
  <cp:revision>84</cp:revision>
  <dcterms:created xsi:type="dcterms:W3CDTF">2025-07-11T16:48:37Z</dcterms:created>
  <dcterms:modified xsi:type="dcterms:W3CDTF">2025-11-12T03:07:23Z</dcterms:modified>
</cp:coreProperties>
</file>