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7" r:id="rId8"/>
    <p:sldId id="278" r:id="rId9"/>
    <p:sldId id="279" r:id="rId10"/>
    <p:sldId id="28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10-Dec-25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10-Dec-25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5157" y="434109"/>
            <a:ext cx="10529455" cy="1110544"/>
          </a:xfrm>
        </p:spPr>
        <p:txBody>
          <a:bodyPr>
            <a:noAutofit/>
          </a:bodyPr>
          <a:lstStyle/>
          <a:p>
            <a:pPr algn="ctr"/>
            <a:r>
              <a:rPr lang="en-US" dirty="0">
                <a:latin typeface="Bahnschrift SemiBold Condensed" panose="020B0502040204020203" pitchFamily="34" charset="0"/>
              </a:rPr>
              <a:t>Gastrointestinal </a:t>
            </a:r>
            <a:r>
              <a:rPr lang="en-US" dirty="0" smtClean="0">
                <a:latin typeface="Bahnschrift SemiBold Condensed" panose="020B0502040204020203" pitchFamily="34" charset="0"/>
              </a:rPr>
              <a:t>Tract </a:t>
            </a:r>
            <a:r>
              <a:rPr lang="en-US" dirty="0">
                <a:latin typeface="Bahnschrift SemiBold Condensed" panose="020B0502040204020203" pitchFamily="34" charset="0"/>
              </a:rPr>
              <a:t>and </a:t>
            </a:r>
            <a:r>
              <a:rPr lang="en-US" dirty="0" smtClean="0">
                <a:latin typeface="Bahnschrift SemiBold Condensed" panose="020B0502040204020203" pitchFamily="34" charset="0"/>
              </a:rPr>
              <a:t>Endocrine System</a:t>
            </a:r>
            <a:endParaRPr lang="en-US" sz="3600" dirty="0">
              <a:solidFill>
                <a:srgbClr val="FF0000"/>
              </a:solidFill>
              <a:latin typeface="Bahnschrift SemiBold Condensed" panose="020B0502040204020203" pitchFamily="34" charset="0"/>
            </a:endParaRPr>
          </a:p>
        </p:txBody>
      </p:sp>
      <p:sp>
        <p:nvSpPr>
          <p:cNvPr id="3" name="Subtitle 2"/>
          <p:cNvSpPr>
            <a:spLocks noGrp="1"/>
          </p:cNvSpPr>
          <p:nvPr>
            <p:ph type="subTitle" idx="1"/>
          </p:nvPr>
        </p:nvSpPr>
        <p:spPr>
          <a:xfrm>
            <a:off x="1791855" y="2262909"/>
            <a:ext cx="9712757" cy="1293091"/>
          </a:xfrm>
        </p:spPr>
        <p:txBody>
          <a:bodyPr>
            <a:normAutofit/>
          </a:bodyPr>
          <a:lstStyle/>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Professor Dr. </a:t>
            </a:r>
            <a:r>
              <a:rPr lang="en-US" sz="2400" spc="80" dirty="0" smtClean="0">
                <a:solidFill>
                  <a:srgbClr val="1485A4"/>
                </a:solidFill>
                <a:latin typeface="Stencil" panose="040409050D0802020404" pitchFamily="82" charset="0"/>
              </a:rPr>
              <a:t>Md. </a:t>
            </a:r>
            <a:r>
              <a:rPr lang="en-US" sz="2400" spc="80" dirty="0" err="1">
                <a:solidFill>
                  <a:srgbClr val="1485A4"/>
                </a:solidFill>
                <a:latin typeface="Stencil" panose="040409050D0802020404" pitchFamily="82" charset="0"/>
              </a:rPr>
              <a:t>Rezaul</a:t>
            </a:r>
            <a:r>
              <a:rPr lang="en-US" sz="2400" spc="80" dirty="0">
                <a:solidFill>
                  <a:srgbClr val="1485A4"/>
                </a:solidFill>
                <a:latin typeface="Stencil" panose="040409050D0802020404" pitchFamily="82" charset="0"/>
              </a:rPr>
              <a:t> Karim-2</a:t>
            </a:r>
          </a:p>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Department of Biochemistry and Molecular Biology</a:t>
            </a:r>
          </a:p>
          <a:p>
            <a:pPr lvl="0" algn="ctr" defTabSz="914400">
              <a:spcBef>
                <a:spcPts val="0"/>
              </a:spcBef>
              <a:buClr>
                <a:prstClr val="black">
                  <a:lumMod val="85000"/>
                  <a:lumOff val="15000"/>
                </a:prstClr>
              </a:buClr>
            </a:pPr>
            <a:r>
              <a:rPr lang="en-US" sz="2400" spc="80" dirty="0">
                <a:solidFill>
                  <a:srgbClr val="1485A4"/>
                </a:solidFill>
                <a:latin typeface="Stencil" panose="040409050D0802020404" pitchFamily="82" charset="0"/>
              </a:rPr>
              <a:t>University of Rajshahi</a:t>
            </a:r>
          </a:p>
        </p:txBody>
      </p:sp>
    </p:spTree>
    <p:extLst>
      <p:ext uri="{BB962C8B-B14F-4D97-AF65-F5344CB8AC3E}">
        <p14:creationId xmlns:p14="http://schemas.microsoft.com/office/powerpoint/2010/main" val="26700610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2853" y="383964"/>
            <a:ext cx="8911687" cy="705926"/>
          </a:xfrm>
        </p:spPr>
        <p:txBody>
          <a:bodyPr/>
          <a:lstStyle/>
          <a:p>
            <a:r>
              <a:rPr lang="en-US" dirty="0" smtClean="0"/>
              <a:t>Runners </a:t>
            </a:r>
            <a:r>
              <a:rPr lang="en-US" dirty="0"/>
              <a:t>high</a:t>
            </a:r>
          </a:p>
        </p:txBody>
      </p:sp>
      <p:sp>
        <p:nvSpPr>
          <p:cNvPr id="3" name="Content Placeholder 2"/>
          <p:cNvSpPr>
            <a:spLocks noGrp="1"/>
          </p:cNvSpPr>
          <p:nvPr>
            <p:ph idx="1"/>
          </p:nvPr>
        </p:nvSpPr>
        <p:spPr>
          <a:xfrm>
            <a:off x="1200727" y="1422400"/>
            <a:ext cx="10183813" cy="5532582"/>
          </a:xfrm>
        </p:spPr>
        <p:txBody>
          <a:bodyPr/>
          <a:lstStyle/>
          <a:p>
            <a:pPr marL="0" indent="0">
              <a:buNone/>
            </a:pPr>
            <a:r>
              <a:rPr lang="en-US" dirty="0"/>
              <a:t>Runner's high is a state of euphoria and reduced anxiety experienced during prolonged moderate or short high-intensity exercise, caused by the release of endorphins and endocannabinoids. It is characterized by an elevated mood, a decreased sense of pain, and can be triggered by continuous exertion over time or bursts of high-intensity exercise. </a:t>
            </a:r>
          </a:p>
          <a:p>
            <a:r>
              <a:rPr lang="en-US" dirty="0"/>
              <a:t>Symptoms: A sense of euphoria, reduced anxiety, and a higher pain threshold.</a:t>
            </a:r>
          </a:p>
          <a:p>
            <a:r>
              <a:rPr lang="en-US" dirty="0"/>
              <a:t>Causes: The effect is attributed to the brain's release of endorphins and endocannabinoids in response to physical exertion.</a:t>
            </a:r>
          </a:p>
          <a:p>
            <a:r>
              <a:rPr lang="en-US" dirty="0"/>
              <a:t>Triggers: It can result from either long-distance, moderate-intensity exercise or short, high-intensity bursts of activity.</a:t>
            </a:r>
          </a:p>
        </p:txBody>
      </p:sp>
    </p:spTree>
    <p:extLst>
      <p:ext uri="{BB962C8B-B14F-4D97-AF65-F5344CB8AC3E}">
        <p14:creationId xmlns:p14="http://schemas.microsoft.com/office/powerpoint/2010/main" val="1795877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836" y="471055"/>
            <a:ext cx="9869778" cy="600363"/>
          </a:xfrm>
        </p:spPr>
        <p:txBody>
          <a:bodyPr>
            <a:normAutofit/>
          </a:bodyPr>
          <a:lstStyle/>
          <a:p>
            <a:pPr algn="ctr"/>
            <a:r>
              <a:rPr lang="en-US" sz="2600" dirty="0">
                <a:latin typeface="Stencil" panose="040409050D0802020404" pitchFamily="82" charset="0"/>
              </a:rPr>
              <a:t>Gastrointestinal tract and endocrine system</a:t>
            </a:r>
          </a:p>
        </p:txBody>
      </p:sp>
      <p:sp>
        <p:nvSpPr>
          <p:cNvPr id="3" name="Content Placeholder 2"/>
          <p:cNvSpPr>
            <a:spLocks noGrp="1"/>
          </p:cNvSpPr>
          <p:nvPr>
            <p:ph idx="1"/>
          </p:nvPr>
        </p:nvSpPr>
        <p:spPr>
          <a:xfrm>
            <a:off x="988291" y="1191491"/>
            <a:ext cx="10516322" cy="5578764"/>
          </a:xfrm>
        </p:spPr>
        <p:txBody>
          <a:bodyPr>
            <a:normAutofit fontScale="92500" lnSpcReduction="10000"/>
          </a:bodyPr>
          <a:lstStyle/>
          <a:p>
            <a:pPr marL="0" indent="0" algn="just">
              <a:buNone/>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gastrointestinal (GI) tract is a major endocrine organ, with its cells producing hormones that regulate digestion, nutrient absorption, and appetite. These hormones, released in response to stimuli like food intake, travel through the bloodstream to target organs like the pancreas and brain to coordinate digestive processes and energy metabolism. Conversely, hormones from other endocrine glands, like those from the pituitary and thyroid, can also influence GI function. </a:t>
            </a:r>
            <a:endParaRPr lang="en-US" sz="2000" dirty="0" smtClean="0">
              <a:latin typeface="Times New Roman" panose="02020603050405020304" pitchFamily="18" charset="0"/>
              <a:cs typeface="Times New Roman" panose="02020603050405020304" pitchFamily="18" charset="0"/>
            </a:endParaRPr>
          </a:p>
          <a:p>
            <a:pPr marL="0" indent="0" algn="just">
              <a:buNone/>
            </a:pPr>
            <a:r>
              <a:rPr lang="en-US" sz="2000" b="1" dirty="0">
                <a:latin typeface="Times New Roman" panose="02020603050405020304" pitchFamily="18" charset="0"/>
                <a:cs typeface="Times New Roman" panose="02020603050405020304" pitchFamily="18" charset="0"/>
              </a:rPr>
              <a:t>GI tract as an endocrine </a:t>
            </a:r>
            <a:r>
              <a:rPr lang="en-US" sz="2000" b="1" dirty="0" smtClean="0">
                <a:latin typeface="Times New Roman" panose="02020603050405020304" pitchFamily="18" charset="0"/>
                <a:cs typeface="Times New Roman" panose="02020603050405020304" pitchFamily="18" charset="0"/>
              </a:rPr>
              <a:t>organ</a:t>
            </a:r>
          </a:p>
          <a:p>
            <a:pPr algn="just"/>
            <a:r>
              <a:rPr lang="en-US" sz="2000" dirty="0">
                <a:latin typeface="Times New Roman" panose="02020603050405020304" pitchFamily="18" charset="0"/>
                <a:cs typeface="Times New Roman" panose="02020603050405020304" pitchFamily="18" charset="0"/>
              </a:rPr>
              <a:t>Hormone production: Endocrine cells in the stomach and intestines produce a variety of hormones.</a:t>
            </a:r>
          </a:p>
          <a:p>
            <a:pPr marL="0" indent="0" algn="just">
              <a:buNone/>
            </a:pPr>
            <a:r>
              <a:rPr lang="en-US" sz="2000" dirty="0">
                <a:latin typeface="Times New Roman" panose="02020603050405020304" pitchFamily="18" charset="0"/>
                <a:cs typeface="Times New Roman" panose="02020603050405020304" pitchFamily="18" charset="0"/>
              </a:rPr>
              <a:t>Key hormones and their roles:</a:t>
            </a:r>
          </a:p>
          <a:p>
            <a:pPr algn="just"/>
            <a:r>
              <a:rPr lang="en-US" sz="2000" dirty="0">
                <a:latin typeface="Times New Roman" panose="02020603050405020304" pitchFamily="18" charset="0"/>
                <a:cs typeface="Times New Roman" panose="02020603050405020304" pitchFamily="18" charset="0"/>
              </a:rPr>
              <a:t>Gastrin: Produced in the stomach, it stimulates the release of hydrochloric acid to begin digestion.</a:t>
            </a:r>
          </a:p>
          <a:p>
            <a:pPr algn="just"/>
            <a:r>
              <a:rPr lang="en-US" sz="2000" dirty="0">
                <a:latin typeface="Times New Roman" panose="02020603050405020304" pitchFamily="18" charset="0"/>
                <a:cs typeface="Times New Roman" panose="02020603050405020304" pitchFamily="18" charset="0"/>
              </a:rPr>
              <a:t>Secretin: Released by the small intestine in response to acidic </a:t>
            </a:r>
            <a:r>
              <a:rPr lang="en-US" sz="2000" dirty="0" err="1">
                <a:latin typeface="Times New Roman" panose="02020603050405020304" pitchFamily="18" charset="0"/>
                <a:cs typeface="Times New Roman" panose="02020603050405020304" pitchFamily="18" charset="0"/>
              </a:rPr>
              <a:t>chyme</a:t>
            </a:r>
            <a:r>
              <a:rPr lang="en-US" sz="2000" dirty="0">
                <a:latin typeface="Times New Roman" panose="02020603050405020304" pitchFamily="18" charset="0"/>
                <a:cs typeface="Times New Roman" panose="02020603050405020304" pitchFamily="18" charset="0"/>
              </a:rPr>
              <a:t>, it signals the pancreas to release bicarbonate to neutralize the acid.</a:t>
            </a:r>
          </a:p>
          <a:p>
            <a:pPr algn="just"/>
            <a:r>
              <a:rPr lang="en-US" sz="2000" dirty="0">
                <a:latin typeface="Times New Roman" panose="02020603050405020304" pitchFamily="18" charset="0"/>
                <a:cs typeface="Times New Roman" panose="02020603050405020304" pitchFamily="18" charset="0"/>
              </a:rPr>
              <a:t>Cholecystokinin (CCK): Secreted by the small intestine, it triggers the release of bile from the gallbladder and digestive enzymes from the pancreas.</a:t>
            </a:r>
          </a:p>
          <a:p>
            <a:pPr algn="just"/>
            <a:r>
              <a:rPr lang="en-US" sz="2000" dirty="0">
                <a:latin typeface="Times New Roman" panose="02020603050405020304" pitchFamily="18" charset="0"/>
                <a:cs typeface="Times New Roman" panose="02020603050405020304" pitchFamily="18" charset="0"/>
              </a:rPr>
              <a:t>Ghrelin: Produced in the stomach when empty, it stimulates appetite and signals the brain to increase hunger.</a:t>
            </a:r>
          </a:p>
          <a:p>
            <a:pPr algn="just"/>
            <a:r>
              <a:rPr lang="en-US" sz="2000" dirty="0">
                <a:latin typeface="Times New Roman" panose="02020603050405020304" pitchFamily="18" charset="0"/>
                <a:cs typeface="Times New Roman" panose="02020603050405020304" pitchFamily="18" charset="0"/>
              </a:rPr>
              <a:t>Hormones for blood sugar regulation: Intestinal cells can release hormones that stimulate insulin secretion from the pancreas or enhance the body's sensitivity to insulin, aiding in glucose metabolism. </a:t>
            </a:r>
            <a:endParaRPr 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882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072" y="526474"/>
            <a:ext cx="8894620" cy="591128"/>
          </a:xfrm>
        </p:spPr>
        <p:txBody>
          <a:bodyPr>
            <a:normAutofit/>
          </a:bodyPr>
          <a:lstStyle/>
          <a:p>
            <a:pPr algn="ctr"/>
            <a:r>
              <a:rPr lang="en-US" sz="2600" dirty="0">
                <a:solidFill>
                  <a:prstClr val="black">
                    <a:lumMod val="85000"/>
                    <a:lumOff val="15000"/>
                  </a:prstClr>
                </a:solidFill>
                <a:latin typeface="Stencil" panose="040409050D0802020404" pitchFamily="82" charset="0"/>
              </a:rPr>
              <a:t>Gastrointestinal tract and endocrine system</a:t>
            </a:r>
            <a:endParaRPr lang="en-US" dirty="0"/>
          </a:p>
        </p:txBody>
      </p:sp>
      <p:sp>
        <p:nvSpPr>
          <p:cNvPr id="3" name="Content Placeholder 2"/>
          <p:cNvSpPr>
            <a:spLocks noGrp="1"/>
          </p:cNvSpPr>
          <p:nvPr>
            <p:ph idx="1"/>
          </p:nvPr>
        </p:nvSpPr>
        <p:spPr>
          <a:xfrm>
            <a:off x="988291" y="1219200"/>
            <a:ext cx="10516321" cy="5638799"/>
          </a:xfrm>
        </p:spPr>
        <p:txBody>
          <a:bodyPr>
            <a:normAutofit/>
          </a:bodyPr>
          <a:lstStyle/>
          <a:p>
            <a:pPr marL="0" indent="0">
              <a:buNone/>
            </a:pPr>
            <a:r>
              <a:rPr lang="en-US" sz="1600" b="1" dirty="0">
                <a:solidFill>
                  <a:srgbClr val="0A0A0A"/>
                </a:solidFill>
                <a:latin typeface="Google Sans"/>
              </a:rPr>
              <a:t>The endocrine system's influence on the GI tract</a:t>
            </a:r>
          </a:p>
          <a:p>
            <a:pPr>
              <a:buFont typeface="Arial" panose="020B0604020202020204" pitchFamily="34" charset="0"/>
              <a:buChar char="•"/>
            </a:pPr>
            <a:r>
              <a:rPr lang="en-US" sz="1600" dirty="0">
                <a:solidFill>
                  <a:srgbClr val="0A0A0A"/>
                </a:solidFill>
                <a:latin typeface="Google Sans"/>
              </a:rPr>
              <a:t>Multidirectional relationship: The interaction is not one-way; hormones from the traditional endocrine system can also regulate GI function.</a:t>
            </a:r>
          </a:p>
          <a:p>
            <a:pPr>
              <a:buFont typeface="Arial" panose="020B0604020202020204" pitchFamily="34" charset="0"/>
              <a:buChar char="•"/>
            </a:pPr>
            <a:r>
              <a:rPr lang="en-US" sz="1600" dirty="0">
                <a:solidFill>
                  <a:srgbClr val="0A0A0A"/>
                </a:solidFill>
                <a:latin typeface="Google Sans"/>
              </a:rPr>
              <a:t>Example: The hypothalamus-pituitary axis regulates the function of the thyroid and adrenal glands, which in turn have an effect on the digestive system, affecting metabolism and cell function.</a:t>
            </a:r>
          </a:p>
          <a:p>
            <a:pPr>
              <a:buFont typeface="Arial" panose="020B0604020202020204" pitchFamily="34" charset="0"/>
              <a:buChar char="•"/>
            </a:pPr>
            <a:r>
              <a:rPr lang="en-US" sz="1600" dirty="0">
                <a:solidFill>
                  <a:srgbClr val="0A0A0A"/>
                </a:solidFill>
                <a:latin typeface="Google Sans"/>
              </a:rPr>
              <a:t>Specific examples:</a:t>
            </a:r>
          </a:p>
          <a:p>
            <a:pPr>
              <a:buFont typeface="Arial" panose="020B0604020202020204" pitchFamily="34" charset="0"/>
              <a:buChar char="•"/>
            </a:pPr>
            <a:r>
              <a:rPr lang="en-US" sz="1600" dirty="0">
                <a:solidFill>
                  <a:srgbClr val="0A0A0A"/>
                </a:solidFill>
                <a:latin typeface="Google Sans"/>
              </a:rPr>
              <a:t>The hypothalamus can influence satiety signals through hormones like pancreatic polypeptide.</a:t>
            </a:r>
          </a:p>
          <a:p>
            <a:pPr>
              <a:buFont typeface="Arial" panose="020B0604020202020204" pitchFamily="34" charset="0"/>
              <a:buChar char="•"/>
            </a:pPr>
            <a:r>
              <a:rPr lang="en-US" sz="1600" dirty="0">
                <a:solidFill>
                  <a:srgbClr val="0A0A0A"/>
                </a:solidFill>
                <a:latin typeface="Google Sans"/>
              </a:rPr>
              <a:t>Female-specific hormones like estrogen and progesterone can impact gut health and the speed at which food moves through the intestines. </a:t>
            </a:r>
          </a:p>
          <a:p>
            <a:pPr marL="0" indent="0">
              <a:buNone/>
            </a:pPr>
            <a:r>
              <a:rPr lang="en-US" sz="1600" b="1" dirty="0">
                <a:solidFill>
                  <a:srgbClr val="0A0A0A"/>
                </a:solidFill>
                <a:latin typeface="Google Sans"/>
              </a:rPr>
              <a:t>Clinical significance</a:t>
            </a:r>
          </a:p>
          <a:p>
            <a:pPr>
              <a:buFont typeface="Arial" panose="020B0604020202020204" pitchFamily="34" charset="0"/>
              <a:buChar char="•"/>
            </a:pPr>
            <a:r>
              <a:rPr lang="en-US" sz="1600" dirty="0">
                <a:solidFill>
                  <a:srgbClr val="0A0A0A"/>
                </a:solidFill>
                <a:latin typeface="Google Sans"/>
              </a:rPr>
              <a:t>The interplay between the </a:t>
            </a:r>
            <a:r>
              <a:rPr lang="en-US" sz="1600" dirty="0" smtClean="0">
                <a:solidFill>
                  <a:srgbClr val="0A0A0A"/>
                </a:solidFill>
                <a:latin typeface="Google Sans"/>
              </a:rPr>
              <a:t>GIT </a:t>
            </a:r>
            <a:r>
              <a:rPr lang="en-US" sz="1600" dirty="0">
                <a:solidFill>
                  <a:srgbClr val="0A0A0A"/>
                </a:solidFill>
                <a:latin typeface="Google Sans"/>
              </a:rPr>
              <a:t>and the endocrine system is crucial for maintaining homeostasis and can be targeted for medical treatment.</a:t>
            </a:r>
          </a:p>
          <a:p>
            <a:pPr>
              <a:buFont typeface="Arial" panose="020B0604020202020204" pitchFamily="34" charset="0"/>
              <a:buChar char="•"/>
            </a:pPr>
            <a:r>
              <a:rPr lang="en-US" sz="1600" dirty="0">
                <a:solidFill>
                  <a:srgbClr val="0A0A0A"/>
                </a:solidFill>
                <a:latin typeface="Google Sans"/>
              </a:rPr>
              <a:t>Examples:</a:t>
            </a:r>
          </a:p>
          <a:p>
            <a:pPr>
              <a:buFont typeface="Arial" panose="020B0604020202020204" pitchFamily="34" charset="0"/>
              <a:buChar char="•"/>
            </a:pPr>
            <a:r>
              <a:rPr lang="en-US" sz="1600" dirty="0">
                <a:solidFill>
                  <a:srgbClr val="0A0A0A"/>
                </a:solidFill>
                <a:latin typeface="Google Sans"/>
              </a:rPr>
              <a:t>Therapies for conditions like short bowel syndrome use drugs that mimic or enhance the effects of GI hormones to improve absorption.</a:t>
            </a:r>
          </a:p>
          <a:p>
            <a:pPr>
              <a:buFont typeface="Arial" panose="020B0604020202020204" pitchFamily="34" charset="0"/>
              <a:buChar char="•"/>
            </a:pPr>
            <a:r>
              <a:rPr lang="en-US" sz="1600" dirty="0">
                <a:solidFill>
                  <a:srgbClr val="0A0A0A"/>
                </a:solidFill>
                <a:latin typeface="Google Sans"/>
              </a:rPr>
              <a:t>Understanding this relationship is key to managing metabolic diseases like obesity and diabetes. </a:t>
            </a:r>
            <a:endParaRPr lang="en-US" dirty="0">
              <a:solidFill>
                <a:srgbClr val="545D7E"/>
              </a:solidFill>
              <a:latin typeface="Google Sans"/>
            </a:endParaRPr>
          </a:p>
        </p:txBody>
      </p:sp>
    </p:spTree>
    <p:extLst>
      <p:ext uri="{BB962C8B-B14F-4D97-AF65-F5344CB8AC3E}">
        <p14:creationId xmlns:p14="http://schemas.microsoft.com/office/powerpoint/2010/main" val="1332943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71" y="217711"/>
            <a:ext cx="8911687" cy="789054"/>
          </a:xfrm>
        </p:spPr>
        <p:txBody>
          <a:bodyPr>
            <a:noAutofit/>
          </a:bodyPr>
          <a:lstStyle/>
          <a:p>
            <a:pPr algn="ctr"/>
            <a:r>
              <a:rPr lang="en-US" sz="4400" dirty="0">
                <a:latin typeface="Britannic Bold" panose="020B0903060703020204" pitchFamily="34" charset="0"/>
              </a:rPr>
              <a:t>Effects of sports on GIT and liver</a:t>
            </a:r>
          </a:p>
        </p:txBody>
      </p:sp>
      <p:sp>
        <p:nvSpPr>
          <p:cNvPr id="3" name="Content Placeholder 2"/>
          <p:cNvSpPr>
            <a:spLocks noGrp="1"/>
          </p:cNvSpPr>
          <p:nvPr>
            <p:ph idx="1"/>
          </p:nvPr>
        </p:nvSpPr>
        <p:spPr>
          <a:xfrm>
            <a:off x="868218" y="1145309"/>
            <a:ext cx="10677237" cy="5634182"/>
          </a:xfrm>
        </p:spPr>
        <p:txBody>
          <a:bodyPr>
            <a:noAutofit/>
          </a:bodyPr>
          <a:lstStyle/>
          <a:p>
            <a:pPr marL="0" indent="0" algn="just">
              <a:buNone/>
            </a:pPr>
            <a:r>
              <a:rPr lang="en-US" sz="1900" dirty="0">
                <a:latin typeface="Times New Roman" panose="02020603050405020304" pitchFamily="18" charset="0"/>
                <a:cs typeface="Times New Roman" panose="02020603050405020304" pitchFamily="18" charset="0"/>
              </a:rPr>
              <a:t>Moderate exercise benefits the gastrointestinal (GI) system and liver by improving motility and reducing inflammation, while intense or prolonged exercise can cause issues like GI bleeding, pain, and diarrhea due to reduced blood flow to these organs. For the liver, regular physical activity is crucial for preventing non-alcoholic fatty liver disease (NAFLD), but excessive exertion can temporarily raise liver enzymes, indicating muscle or liver damage</a:t>
            </a:r>
            <a:r>
              <a:rPr lang="en-US" sz="1900" dirty="0" smtClean="0">
                <a:latin typeface="Times New Roman" panose="02020603050405020304" pitchFamily="18" charset="0"/>
                <a:cs typeface="Times New Roman" panose="02020603050405020304" pitchFamily="18" charset="0"/>
              </a:rPr>
              <a:t>.</a:t>
            </a:r>
          </a:p>
          <a:p>
            <a:pPr marL="0" indent="0" algn="just">
              <a:buNone/>
            </a:pPr>
            <a:r>
              <a:rPr lang="en-US" sz="1900" dirty="0">
                <a:latin typeface="Times New Roman" panose="02020603050405020304" pitchFamily="18" charset="0"/>
                <a:cs typeface="Times New Roman" panose="02020603050405020304" pitchFamily="18" charset="0"/>
              </a:rPr>
              <a:t> Effects of moderate exercise</a:t>
            </a:r>
          </a:p>
          <a:p>
            <a:pPr marL="0" indent="0" algn="just">
              <a:buNone/>
            </a:pPr>
            <a:r>
              <a:rPr lang="en-US" sz="1900" dirty="0">
                <a:latin typeface="Times New Roman" panose="02020603050405020304" pitchFamily="18" charset="0"/>
                <a:cs typeface="Times New Roman" panose="02020603050405020304" pitchFamily="18" charset="0"/>
              </a:rPr>
              <a:t>Improved GI function: Enhances gut motility, reduces inflammation, and supports a balanced gut microbiome.</a:t>
            </a:r>
          </a:p>
          <a:p>
            <a:pPr marL="0" indent="0" algn="just">
              <a:buNone/>
            </a:pPr>
            <a:r>
              <a:rPr lang="en-US" sz="1900" dirty="0">
                <a:latin typeface="Times New Roman" panose="02020603050405020304" pitchFamily="18" charset="0"/>
                <a:cs typeface="Times New Roman" panose="02020603050405020304" pitchFamily="18" charset="0"/>
              </a:rPr>
              <a:t>Liver health: Improves liver function and can significantly reduce fat in the liver, independent of weight loss.</a:t>
            </a:r>
          </a:p>
          <a:p>
            <a:pPr marL="0" indent="0" algn="just">
              <a:buNone/>
            </a:pPr>
            <a:r>
              <a:rPr lang="en-US" sz="1900" dirty="0">
                <a:latin typeface="Times New Roman" panose="02020603050405020304" pitchFamily="18" charset="0"/>
                <a:cs typeface="Times New Roman" panose="02020603050405020304" pitchFamily="18" charset="0"/>
              </a:rPr>
              <a:t>Reduced risk of disease: May lower the relative risk of colon cancer. </a:t>
            </a:r>
          </a:p>
          <a:p>
            <a:pPr marL="0" indent="0" algn="just">
              <a:buNone/>
            </a:pPr>
            <a:r>
              <a:rPr lang="en-US" sz="1900" dirty="0">
                <a:latin typeface="Times New Roman" panose="02020603050405020304" pitchFamily="18" charset="0"/>
                <a:cs typeface="Times New Roman" panose="02020603050405020304" pitchFamily="18" charset="0"/>
              </a:rPr>
              <a:t>Effects of intense and prolonged exercise</a:t>
            </a:r>
          </a:p>
          <a:p>
            <a:pPr marL="0" indent="0" algn="just">
              <a:buNone/>
            </a:pPr>
            <a:r>
              <a:rPr lang="en-US" sz="1900" dirty="0">
                <a:latin typeface="Times New Roman" panose="02020603050405020304" pitchFamily="18" charset="0"/>
                <a:cs typeface="Times New Roman" panose="02020603050405020304" pitchFamily="18" charset="0"/>
              </a:rPr>
              <a:t>GI symptoms: Can cause symptoms like bloating, cramping, diarrhea, nausea, vomiting, and abdominal pain.</a:t>
            </a:r>
          </a:p>
          <a:p>
            <a:pPr marL="0" indent="0" algn="just">
              <a:buNone/>
            </a:pPr>
            <a:r>
              <a:rPr lang="en-US" sz="1900" dirty="0">
                <a:latin typeface="Times New Roman" panose="02020603050405020304" pitchFamily="18" charset="0"/>
                <a:cs typeface="Times New Roman" panose="02020603050405020304" pitchFamily="18" charset="0"/>
              </a:rPr>
              <a:t>Reduced blood flow: Exercise, especially in endurance athletes, can lead to reduced blood flow and oxygen supply to the GI tract and liver, a condition known as splanchnic </a:t>
            </a:r>
            <a:r>
              <a:rPr lang="en-US" sz="1900" dirty="0" err="1">
                <a:latin typeface="Times New Roman" panose="02020603050405020304" pitchFamily="18" charset="0"/>
                <a:cs typeface="Times New Roman" panose="02020603050405020304" pitchFamily="18" charset="0"/>
              </a:rPr>
              <a:t>hypoperfusion</a:t>
            </a:r>
            <a:r>
              <a:rPr lang="en-US" sz="1900" dirty="0" smtClean="0">
                <a:latin typeface="Times New Roman" panose="02020603050405020304" pitchFamily="18" charset="0"/>
                <a:cs typeface="Times New Roman" panose="02020603050405020304" pitchFamily="18" charset="0"/>
              </a:rPr>
              <a:t>.</a:t>
            </a:r>
            <a:endParaRPr lang="en-US"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062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2634" y="328547"/>
            <a:ext cx="8911687" cy="650508"/>
          </a:xfrm>
        </p:spPr>
        <p:txBody>
          <a:bodyPr>
            <a:normAutofit fontScale="90000"/>
          </a:bodyPr>
          <a:lstStyle/>
          <a:p>
            <a:r>
              <a:rPr lang="en-US" dirty="0">
                <a:solidFill>
                  <a:srgbClr val="001D35"/>
                </a:solidFill>
                <a:latin typeface="Google Sans"/>
              </a:rPr>
              <a:t/>
            </a:r>
            <a:br>
              <a:rPr lang="en-US" dirty="0">
                <a:solidFill>
                  <a:srgbClr val="001D35"/>
                </a:solidFill>
                <a:latin typeface="Google Sans"/>
              </a:rPr>
            </a:br>
            <a:endParaRPr lang="en-US" dirty="0"/>
          </a:p>
        </p:txBody>
      </p:sp>
      <p:sp>
        <p:nvSpPr>
          <p:cNvPr id="3" name="Content Placeholder 2"/>
          <p:cNvSpPr>
            <a:spLocks noGrp="1"/>
          </p:cNvSpPr>
          <p:nvPr>
            <p:ph idx="1"/>
          </p:nvPr>
        </p:nvSpPr>
        <p:spPr>
          <a:xfrm>
            <a:off x="849745" y="1219199"/>
            <a:ext cx="10654867" cy="5514109"/>
          </a:xfrm>
        </p:spPr>
        <p:txBody>
          <a:bodyPr>
            <a:noAutofit/>
          </a:bodyPr>
          <a:lstStyle/>
          <a:p>
            <a:pPr marL="0" indent="0" algn="just">
              <a:buNone/>
            </a:pPr>
            <a:r>
              <a:rPr lang="en-US" sz="2200" dirty="0">
                <a:solidFill>
                  <a:srgbClr val="545D7E"/>
                </a:solidFill>
                <a:latin typeface="Google Sans"/>
              </a:rPr>
              <a:t>Impaired absorption: The reduction in GI blood flow can affect nutrient absorption.</a:t>
            </a:r>
          </a:p>
          <a:p>
            <a:pPr marL="0" indent="0" algn="just">
              <a:buNone/>
            </a:pPr>
            <a:r>
              <a:rPr lang="en-US" sz="2200" dirty="0">
                <a:solidFill>
                  <a:srgbClr val="545D7E"/>
                </a:solidFill>
                <a:latin typeface="Google Sans"/>
              </a:rPr>
              <a:t>Compromised gut barrier: Can increase intestinal permeability, which may lead to GI symptoms.</a:t>
            </a:r>
          </a:p>
          <a:p>
            <a:pPr marL="0" indent="0" algn="just">
              <a:buNone/>
            </a:pPr>
            <a:r>
              <a:rPr lang="en-US" sz="2200" dirty="0">
                <a:solidFill>
                  <a:srgbClr val="545D7E"/>
                </a:solidFill>
                <a:latin typeface="Google Sans"/>
              </a:rPr>
              <a:t>Esophageal and gastric issues: May decrease esophageal peristaltic activity and gastric emptying.</a:t>
            </a:r>
          </a:p>
          <a:p>
            <a:pPr marL="0" indent="0" algn="just">
              <a:buNone/>
            </a:pPr>
            <a:r>
              <a:rPr lang="en-US" sz="2200" dirty="0">
                <a:solidFill>
                  <a:srgbClr val="545D7E"/>
                </a:solidFill>
                <a:latin typeface="Google Sans"/>
              </a:rPr>
              <a:t>GI bleeding: In severe cases, can lead to GI bleeding. </a:t>
            </a:r>
          </a:p>
          <a:p>
            <a:pPr marL="0" indent="0" algn="just">
              <a:buNone/>
            </a:pPr>
            <a:r>
              <a:rPr lang="en-US" sz="2200" dirty="0">
                <a:solidFill>
                  <a:srgbClr val="545D7E"/>
                </a:solidFill>
                <a:latin typeface="Google Sans"/>
              </a:rPr>
              <a:t>How to mitigate negative effects</a:t>
            </a:r>
          </a:p>
          <a:p>
            <a:pPr marL="0" indent="0" algn="just">
              <a:buNone/>
            </a:pPr>
            <a:r>
              <a:rPr lang="en-US" sz="2200" dirty="0">
                <a:solidFill>
                  <a:srgbClr val="545D7E"/>
                </a:solidFill>
                <a:latin typeface="Google Sans"/>
              </a:rPr>
              <a:t>Hydration: Maintain adequate hydration to prevent dehydration-induced ischemia.</a:t>
            </a:r>
          </a:p>
          <a:p>
            <a:pPr marL="0" indent="0" algn="just">
              <a:buNone/>
            </a:pPr>
            <a:r>
              <a:rPr lang="en-US" sz="2200" dirty="0">
                <a:solidFill>
                  <a:srgbClr val="545D7E"/>
                </a:solidFill>
                <a:latin typeface="Google Sans"/>
              </a:rPr>
              <a:t>Nutrition: Pay attention to pre-exercise nutrition and timing to avoid GI distress.</a:t>
            </a:r>
          </a:p>
          <a:p>
            <a:pPr marL="0" indent="0" algn="just">
              <a:buNone/>
            </a:pPr>
            <a:r>
              <a:rPr lang="en-US" sz="2200" dirty="0">
                <a:solidFill>
                  <a:srgbClr val="545D7E"/>
                </a:solidFill>
                <a:latin typeface="Google Sans"/>
              </a:rPr>
              <a:t>Listen to your body: Recognize that intense exercise can have transient negative effects, and symptoms often improve with rest.</a:t>
            </a:r>
          </a:p>
          <a:p>
            <a:pPr marL="0" indent="0" algn="just">
              <a:buNone/>
            </a:pPr>
            <a:r>
              <a:rPr lang="en-US" sz="2200" dirty="0">
                <a:solidFill>
                  <a:srgbClr val="545D7E"/>
                </a:solidFill>
                <a:latin typeface="Google Sans"/>
              </a:rPr>
              <a:t>Consult a doctor: If you have a pre-existing condition or experience severe symptoms, consult a medical professional for advice. </a:t>
            </a:r>
          </a:p>
        </p:txBody>
      </p:sp>
      <p:sp>
        <p:nvSpPr>
          <p:cNvPr id="4" name="Rectangle 3"/>
          <p:cNvSpPr/>
          <p:nvPr/>
        </p:nvSpPr>
        <p:spPr>
          <a:xfrm>
            <a:off x="2954638" y="271169"/>
            <a:ext cx="7630615" cy="707886"/>
          </a:xfrm>
          <a:prstGeom prst="rect">
            <a:avLst/>
          </a:prstGeom>
        </p:spPr>
        <p:txBody>
          <a:bodyPr wrap="none">
            <a:spAutoFit/>
          </a:bodyPr>
          <a:lstStyle/>
          <a:p>
            <a:r>
              <a:rPr lang="en-US" sz="4000" dirty="0">
                <a:latin typeface="Britannic Bold" panose="020B0903060703020204" pitchFamily="34" charset="0"/>
              </a:rPr>
              <a:t>Effects of sports on GIT and liver</a:t>
            </a:r>
            <a:endParaRPr lang="en-US" sz="4000" dirty="0"/>
          </a:p>
        </p:txBody>
      </p:sp>
    </p:spTree>
    <p:extLst>
      <p:ext uri="{BB962C8B-B14F-4D97-AF65-F5344CB8AC3E}">
        <p14:creationId xmlns:p14="http://schemas.microsoft.com/office/powerpoint/2010/main" val="2638975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6919" y="273127"/>
            <a:ext cx="9559637" cy="955309"/>
          </a:xfrm>
        </p:spPr>
        <p:txBody>
          <a:bodyPr>
            <a:normAutofit fontScale="90000"/>
          </a:bodyPr>
          <a:lstStyle/>
          <a:p>
            <a:pPr algn="ctr"/>
            <a:r>
              <a:rPr lang="en-US" dirty="0" smtClean="0"/>
              <a:t>Hormonal Regulation </a:t>
            </a:r>
            <a:r>
              <a:rPr lang="en-US" dirty="0"/>
              <a:t>of </a:t>
            </a:r>
            <a:r>
              <a:rPr lang="en-US" dirty="0" smtClean="0"/>
              <a:t>Fluid </a:t>
            </a:r>
            <a:r>
              <a:rPr lang="en-US" dirty="0"/>
              <a:t>and </a:t>
            </a:r>
            <a:r>
              <a:rPr lang="en-US" dirty="0" smtClean="0"/>
              <a:t>Electrolytes During Exercise</a:t>
            </a:r>
            <a:endParaRPr lang="en-US" dirty="0"/>
          </a:p>
        </p:txBody>
      </p:sp>
      <p:sp>
        <p:nvSpPr>
          <p:cNvPr id="3" name="Content Placeholder 2"/>
          <p:cNvSpPr>
            <a:spLocks noGrp="1"/>
          </p:cNvSpPr>
          <p:nvPr>
            <p:ph idx="1"/>
          </p:nvPr>
        </p:nvSpPr>
        <p:spPr>
          <a:xfrm>
            <a:off x="914400" y="1311564"/>
            <a:ext cx="10586499" cy="5375563"/>
          </a:xfrm>
        </p:spPr>
        <p:txBody>
          <a:bodyPr>
            <a:normAutofit/>
          </a:bodyPr>
          <a:lstStyle/>
          <a:p>
            <a:pPr marL="0" indent="0" algn="just">
              <a:buNone/>
            </a:pPr>
            <a:r>
              <a:rPr lang="en-US" dirty="0">
                <a:solidFill>
                  <a:srgbClr val="001D35"/>
                </a:solidFill>
                <a:latin typeface="Google Sans"/>
              </a:rPr>
              <a:t> Hormonal regulation of fluid and electrolytes during exercise is managed by key hormones like vasopressin (ADH), aldosterone, renin, angiotensin, and </a:t>
            </a:r>
            <a:r>
              <a:rPr lang="en-US" dirty="0" err="1">
                <a:solidFill>
                  <a:srgbClr val="001D35"/>
                </a:solidFill>
                <a:latin typeface="Google Sans"/>
              </a:rPr>
              <a:t>catecholamines</a:t>
            </a:r>
            <a:r>
              <a:rPr lang="en-US" dirty="0">
                <a:solidFill>
                  <a:srgbClr val="001D35"/>
                </a:solidFill>
                <a:latin typeface="Google Sans"/>
              </a:rPr>
              <a:t>, which work to conserve water and sodium while also supporting heat dissipation through sweating. These hormones respond to changes in blood volume and osmolality caused by exercise, with vasopressin increasing water reabsorption in the kidneys and aldosterone stimulating sodium and water reabsorption to counteract fluid loss from sweating. </a:t>
            </a:r>
          </a:p>
          <a:p>
            <a:pPr marL="0" indent="0">
              <a:buNone/>
            </a:pPr>
            <a:r>
              <a:rPr lang="en-US" b="1" dirty="0">
                <a:solidFill>
                  <a:srgbClr val="001D35"/>
                </a:solidFill>
                <a:latin typeface="Google Sans"/>
              </a:rPr>
              <a:t>Key hormones and their roles</a:t>
            </a:r>
          </a:p>
          <a:p>
            <a:pPr marL="0" indent="0">
              <a:buNone/>
            </a:pPr>
            <a:r>
              <a:rPr lang="en-US" b="1" dirty="0">
                <a:solidFill>
                  <a:srgbClr val="001D35"/>
                </a:solidFill>
                <a:latin typeface="Google Sans"/>
              </a:rPr>
              <a:t>Vasopressin (Antidiuretic Hormone - ADH</a:t>
            </a:r>
            <a:r>
              <a:rPr lang="en-US" b="1" dirty="0" smtClean="0">
                <a:solidFill>
                  <a:srgbClr val="001D35"/>
                </a:solidFill>
                <a:latin typeface="Google Sans"/>
              </a:rPr>
              <a:t>): </a:t>
            </a:r>
            <a:r>
              <a:rPr lang="en-US" dirty="0" smtClean="0">
                <a:solidFill>
                  <a:srgbClr val="001D35"/>
                </a:solidFill>
                <a:latin typeface="Google Sans"/>
              </a:rPr>
              <a:t>Secreted </a:t>
            </a:r>
            <a:r>
              <a:rPr lang="en-US" dirty="0">
                <a:solidFill>
                  <a:srgbClr val="001D35"/>
                </a:solidFill>
                <a:latin typeface="Google Sans"/>
              </a:rPr>
              <a:t>in response to increased blood osmolality and reduced blood volume.</a:t>
            </a:r>
          </a:p>
          <a:p>
            <a:pPr marL="0" indent="0">
              <a:buNone/>
            </a:pPr>
            <a:r>
              <a:rPr lang="en-US" dirty="0">
                <a:solidFill>
                  <a:srgbClr val="001D35"/>
                </a:solidFill>
                <a:latin typeface="Google Sans"/>
              </a:rPr>
              <a:t>Promotes water reabsorption in the kidneys by increasing the number of aquaporin channels in the collecting ducts</a:t>
            </a:r>
            <a:r>
              <a:rPr lang="en-US" dirty="0" smtClean="0">
                <a:solidFill>
                  <a:srgbClr val="001D35"/>
                </a:solidFill>
                <a:latin typeface="Google Sans"/>
              </a:rPr>
              <a:t>.</a:t>
            </a:r>
          </a:p>
          <a:p>
            <a:pPr marL="0" indent="0">
              <a:buNone/>
            </a:pPr>
            <a:r>
              <a:rPr lang="en-US" b="1" dirty="0">
                <a:solidFill>
                  <a:srgbClr val="0A0A0A"/>
                </a:solidFill>
                <a:latin typeface="Google Sans"/>
              </a:rPr>
              <a:t>Renin-Angiotensin-Aldosterone (RAA) System</a:t>
            </a:r>
            <a:r>
              <a:rPr lang="en-US" b="1" dirty="0" smtClean="0">
                <a:solidFill>
                  <a:srgbClr val="0A0A0A"/>
                </a:solidFill>
                <a:latin typeface="Google Sans"/>
              </a:rPr>
              <a:t>:</a:t>
            </a:r>
          </a:p>
          <a:p>
            <a:pPr>
              <a:buFont typeface="Arial" panose="020B0604020202020204" pitchFamily="34" charset="0"/>
              <a:buChar char="•"/>
            </a:pPr>
            <a:r>
              <a:rPr lang="en-US" b="1" dirty="0" smtClean="0">
                <a:solidFill>
                  <a:srgbClr val="0A0A0A"/>
                </a:solidFill>
                <a:latin typeface="Google Sans"/>
              </a:rPr>
              <a:t>Renin</a:t>
            </a:r>
            <a:r>
              <a:rPr lang="en-US" b="1" dirty="0">
                <a:solidFill>
                  <a:srgbClr val="0A0A0A"/>
                </a:solidFill>
                <a:latin typeface="Google Sans"/>
              </a:rPr>
              <a:t>:</a:t>
            </a:r>
            <a:r>
              <a:rPr lang="en-US" dirty="0">
                <a:solidFill>
                  <a:srgbClr val="0A0A0A"/>
                </a:solidFill>
                <a:latin typeface="Google Sans"/>
              </a:rPr>
              <a:t> Released by the kidneys in response to a drop in blood pressure or blood volume.</a:t>
            </a:r>
          </a:p>
          <a:p>
            <a:pPr>
              <a:buFont typeface="Arial" panose="020B0604020202020204" pitchFamily="34" charset="0"/>
              <a:buChar char="•"/>
            </a:pPr>
            <a:r>
              <a:rPr lang="en-US" b="1" dirty="0">
                <a:solidFill>
                  <a:srgbClr val="0A0A0A"/>
                </a:solidFill>
                <a:latin typeface="Google Sans"/>
              </a:rPr>
              <a:t>Angiotensin:</a:t>
            </a:r>
            <a:r>
              <a:rPr lang="en-US" dirty="0">
                <a:solidFill>
                  <a:srgbClr val="0A0A0A"/>
                </a:solidFill>
                <a:latin typeface="Google Sans"/>
              </a:rPr>
              <a:t> Renin helps convert angiotensinogen to angiotensin I, which is then converted to angiotensin II. Angiotensin II is a powerful vasoconstrictor and stimulates the release of aldosterone.</a:t>
            </a:r>
          </a:p>
          <a:p>
            <a:pPr marL="0" indent="0">
              <a:buNone/>
            </a:pPr>
            <a:endParaRPr lang="en-US" dirty="0"/>
          </a:p>
        </p:txBody>
      </p:sp>
    </p:spTree>
    <p:extLst>
      <p:ext uri="{BB962C8B-B14F-4D97-AF65-F5344CB8AC3E}">
        <p14:creationId xmlns:p14="http://schemas.microsoft.com/office/powerpoint/2010/main" val="2241080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364" y="102554"/>
            <a:ext cx="9888248" cy="983017"/>
          </a:xfrm>
        </p:spPr>
        <p:txBody>
          <a:bodyPr>
            <a:normAutofit fontScale="90000"/>
          </a:bodyPr>
          <a:lstStyle/>
          <a:p>
            <a:pPr algn="ctr"/>
            <a:r>
              <a:rPr lang="en-US" dirty="0"/>
              <a:t>Hormonal Regulation of Fluid and Electrolytes During Exercise</a:t>
            </a:r>
          </a:p>
        </p:txBody>
      </p:sp>
      <p:sp>
        <p:nvSpPr>
          <p:cNvPr id="3" name="Content Placeholder 2"/>
          <p:cNvSpPr>
            <a:spLocks noGrp="1"/>
          </p:cNvSpPr>
          <p:nvPr>
            <p:ph idx="1"/>
          </p:nvPr>
        </p:nvSpPr>
        <p:spPr>
          <a:xfrm>
            <a:off x="840509" y="1196407"/>
            <a:ext cx="10664103" cy="5499957"/>
          </a:xfrm>
        </p:spPr>
        <p:txBody>
          <a:bodyPr>
            <a:noAutofit/>
          </a:bodyPr>
          <a:lstStyle/>
          <a:p>
            <a:r>
              <a:rPr lang="en-US" sz="2000" dirty="0">
                <a:latin typeface="Times New Roman" panose="02020603050405020304" pitchFamily="18" charset="0"/>
                <a:cs typeface="Times New Roman" panose="02020603050405020304" pitchFamily="18" charset="0"/>
              </a:rPr>
              <a:t>Aldosterone: A steroid hormone released by the adrenal glands that increases the reabsorption of sodium and water in the kidneys.</a:t>
            </a:r>
          </a:p>
          <a:p>
            <a:r>
              <a:rPr lang="en-US" sz="2000" dirty="0" err="1">
                <a:latin typeface="Times New Roman" panose="02020603050405020304" pitchFamily="18" charset="0"/>
                <a:cs typeface="Times New Roman" panose="02020603050405020304" pitchFamily="18" charset="0"/>
              </a:rPr>
              <a:t>Catecholamines</a:t>
            </a:r>
            <a:r>
              <a:rPr lang="en-US" sz="2000" dirty="0" smtClean="0">
                <a:latin typeface="Times New Roman" panose="02020603050405020304" pitchFamily="18" charset="0"/>
                <a:cs typeface="Times New Roman" panose="02020603050405020304" pitchFamily="18" charset="0"/>
              </a:rPr>
              <a:t>: Includes </a:t>
            </a:r>
            <a:r>
              <a:rPr lang="en-US" sz="2000" dirty="0">
                <a:latin typeface="Times New Roman" panose="02020603050405020304" pitchFamily="18" charset="0"/>
                <a:cs typeface="Times New Roman" panose="02020603050405020304" pitchFamily="18" charset="0"/>
              </a:rPr>
              <a:t>epinephrine and norepinephrine, which are released due to increased sympathetic nervous system activity</a:t>
            </a:r>
            <a:r>
              <a:rPr lang="en-US" sz="2000" dirty="0" smtClean="0">
                <a:latin typeface="Times New Roman" panose="02020603050405020304" pitchFamily="18" charset="0"/>
                <a:cs typeface="Times New Roman" panose="02020603050405020304" pitchFamily="18" charset="0"/>
              </a:rPr>
              <a:t>. They </a:t>
            </a:r>
            <a:r>
              <a:rPr lang="en-US" sz="2000" dirty="0">
                <a:latin typeface="Times New Roman" panose="02020603050405020304" pitchFamily="18" charset="0"/>
                <a:cs typeface="Times New Roman" panose="02020603050405020304" pitchFamily="18" charset="0"/>
              </a:rPr>
              <a:t>increase heart rate and blood pressure and also stimulate sweat glands.</a:t>
            </a:r>
          </a:p>
          <a:p>
            <a:r>
              <a:rPr lang="en-US" sz="2000" dirty="0">
                <a:latin typeface="Times New Roman" panose="02020603050405020304" pitchFamily="18" charset="0"/>
                <a:cs typeface="Times New Roman" panose="02020603050405020304" pitchFamily="18" charset="0"/>
              </a:rPr>
              <a:t>Natriuretic Peptides</a:t>
            </a:r>
            <a:r>
              <a:rPr lang="en-US" sz="2000" dirty="0" smtClean="0">
                <a:latin typeface="Times New Roman" panose="02020603050405020304" pitchFamily="18" charset="0"/>
                <a:cs typeface="Times New Roman" panose="02020603050405020304" pitchFamily="18" charset="0"/>
              </a:rPr>
              <a:t>: Hormones </a:t>
            </a:r>
            <a:r>
              <a:rPr lang="en-US" sz="2000" dirty="0">
                <a:latin typeface="Times New Roman" panose="02020603050405020304" pitchFamily="18" charset="0"/>
                <a:cs typeface="Times New Roman" panose="02020603050405020304" pitchFamily="18" charset="0"/>
              </a:rPr>
              <a:t>such as Atrial Natriuretic Peptide (ANP) and Brain Natriuretic Peptide (BNP</a:t>
            </a:r>
            <a:r>
              <a:rPr lang="en-US" sz="2000" dirty="0" smtClean="0">
                <a:latin typeface="Times New Roman" panose="02020603050405020304" pitchFamily="18" charset="0"/>
                <a:cs typeface="Times New Roman" panose="02020603050405020304" pitchFamily="18" charset="0"/>
              </a:rPr>
              <a:t>) are </a:t>
            </a:r>
            <a:r>
              <a:rPr lang="en-US" sz="2000" dirty="0">
                <a:latin typeface="Times New Roman" panose="02020603050405020304" pitchFamily="18" charset="0"/>
                <a:cs typeface="Times New Roman" panose="02020603050405020304" pitchFamily="18" charset="0"/>
              </a:rPr>
              <a:t>released, particularly with increased atrial or ventricular </a:t>
            </a:r>
            <a:r>
              <a:rPr lang="en-US" sz="2000" dirty="0" smtClean="0">
                <a:latin typeface="Times New Roman" panose="02020603050405020304" pitchFamily="18" charset="0"/>
                <a:cs typeface="Times New Roman" panose="02020603050405020304" pitchFamily="18" charset="0"/>
              </a:rPr>
              <a:t>pressure. They </a:t>
            </a:r>
            <a:r>
              <a:rPr lang="en-US" sz="2000" dirty="0">
                <a:latin typeface="Times New Roman" panose="02020603050405020304" pitchFamily="18" charset="0"/>
                <a:cs typeface="Times New Roman" panose="02020603050405020304" pitchFamily="18" charset="0"/>
              </a:rPr>
              <a:t>have diuretic and natriuretic effects, which means they promote the excretion of sodium and water. </a:t>
            </a:r>
          </a:p>
          <a:p>
            <a:pPr marL="0" indent="0">
              <a:buNone/>
            </a:pPr>
            <a:r>
              <a:rPr lang="en-US" sz="2000" b="1" dirty="0">
                <a:latin typeface="Times New Roman" panose="02020603050405020304" pitchFamily="18" charset="0"/>
                <a:cs typeface="Times New Roman" panose="02020603050405020304" pitchFamily="18" charset="0"/>
              </a:rPr>
              <a:t>How these hormones work together</a:t>
            </a:r>
          </a:p>
          <a:p>
            <a:r>
              <a:rPr lang="en-US" sz="2000" dirty="0">
                <a:latin typeface="Times New Roman" panose="02020603050405020304" pitchFamily="18" charset="0"/>
                <a:cs typeface="Times New Roman" panose="02020603050405020304" pitchFamily="18" charset="0"/>
              </a:rPr>
              <a:t>During exercise, the body loses fluids and electrolytes through sweat</a:t>
            </a:r>
            <a:r>
              <a:rPr lang="en-US" sz="2000" dirty="0" smtClean="0">
                <a:latin typeface="Times New Roman" panose="02020603050405020304" pitchFamily="18" charset="0"/>
                <a:cs typeface="Times New Roman" panose="02020603050405020304" pitchFamily="18" charset="0"/>
              </a:rPr>
              <a:t>. This </a:t>
            </a:r>
            <a:r>
              <a:rPr lang="en-US" sz="2000" dirty="0">
                <a:latin typeface="Times New Roman" panose="02020603050405020304" pitchFamily="18" charset="0"/>
                <a:cs typeface="Times New Roman" panose="02020603050405020304" pitchFamily="18" charset="0"/>
              </a:rPr>
              <a:t>loss causes a reduction in blood volume and a potential increase in blood osmolality</a:t>
            </a:r>
            <a:r>
              <a:rPr lang="en-US" sz="2000" dirty="0" smtClean="0">
                <a:latin typeface="Times New Roman" panose="02020603050405020304" pitchFamily="18" charset="0"/>
                <a:cs typeface="Times New Roman" panose="02020603050405020304" pitchFamily="18" charset="0"/>
              </a:rPr>
              <a:t>. These </a:t>
            </a:r>
            <a:r>
              <a:rPr lang="en-US" sz="2000" dirty="0">
                <a:latin typeface="Times New Roman" panose="02020603050405020304" pitchFamily="18" charset="0"/>
                <a:cs typeface="Times New Roman" panose="02020603050405020304" pitchFamily="18" charset="0"/>
              </a:rPr>
              <a:t>changes trigger the </a:t>
            </a:r>
            <a:r>
              <a:rPr lang="en-US" sz="2000" dirty="0" smtClean="0">
                <a:latin typeface="Times New Roman" panose="02020603050405020304" pitchFamily="18" charset="0"/>
                <a:cs typeface="Times New Roman" panose="02020603050405020304" pitchFamily="18" charset="0"/>
              </a:rPr>
              <a:t>renin-angiotensin-aldosterone </a:t>
            </a:r>
            <a:r>
              <a:rPr lang="en-US" sz="2000" dirty="0">
                <a:latin typeface="Times New Roman" panose="02020603050405020304" pitchFamily="18" charset="0"/>
                <a:cs typeface="Times New Roman" panose="02020603050405020304" pitchFamily="18" charset="0"/>
              </a:rPr>
              <a:t>system (RAAS</a:t>
            </a:r>
            <a:r>
              <a:rPr lang="en-US" sz="2000" dirty="0" smtClean="0">
                <a:latin typeface="Times New Roman" panose="02020603050405020304" pitchFamily="18" charset="0"/>
                <a:cs typeface="Times New Roman" panose="02020603050405020304" pitchFamily="18" charset="0"/>
              </a:rPr>
              <a:t>) and </a:t>
            </a:r>
            <a:r>
              <a:rPr lang="en-US" sz="2000" dirty="0">
                <a:latin typeface="Times New Roman" panose="02020603050405020304" pitchFamily="18" charset="0"/>
                <a:cs typeface="Times New Roman" panose="02020603050405020304" pitchFamily="18" charset="0"/>
              </a:rPr>
              <a:t>vasopressin release, leading to increased sodium and water retention by the kidneys</a:t>
            </a:r>
            <a:r>
              <a:rPr lang="en-US" sz="2000" dirty="0" smtClean="0">
                <a:latin typeface="Times New Roman" panose="02020603050405020304" pitchFamily="18" charset="0"/>
                <a:cs typeface="Times New Roman" panose="02020603050405020304" pitchFamily="18" charset="0"/>
              </a:rPr>
              <a:t>. The </a:t>
            </a:r>
            <a:r>
              <a:rPr lang="en-US" sz="2000" dirty="0">
                <a:latin typeface="Times New Roman" panose="02020603050405020304" pitchFamily="18" charset="0"/>
                <a:cs typeface="Times New Roman" panose="02020603050405020304" pitchFamily="18" charset="0"/>
              </a:rPr>
              <a:t>sympathetic nervous system increases catecholamine production, which stimulates sweating for cooling but also leads to further fluid loss.</a:t>
            </a:r>
          </a:p>
          <a:p>
            <a:r>
              <a:rPr lang="en-US" sz="2000" dirty="0">
                <a:latin typeface="Times New Roman" panose="02020603050405020304" pitchFamily="18" charset="0"/>
                <a:cs typeface="Times New Roman" panose="02020603050405020304" pitchFamily="18" charset="0"/>
              </a:rPr>
              <a:t>The net effect is a coordinated effort to conserve as much water and sodium as possible while still allowing for heat dissipation. </a:t>
            </a:r>
          </a:p>
        </p:txBody>
      </p:sp>
    </p:spTree>
    <p:extLst>
      <p:ext uri="{BB962C8B-B14F-4D97-AF65-F5344CB8AC3E}">
        <p14:creationId xmlns:p14="http://schemas.microsoft.com/office/powerpoint/2010/main" val="2972070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1792" y="273128"/>
            <a:ext cx="8911687" cy="779817"/>
          </a:xfrm>
        </p:spPr>
        <p:txBody>
          <a:bodyPr/>
          <a:lstStyle/>
          <a:p>
            <a:r>
              <a:rPr lang="en-US" dirty="0" smtClean="0"/>
              <a:t>Stress </a:t>
            </a:r>
            <a:r>
              <a:rPr lang="en-US" dirty="0"/>
              <a:t>hormones in exercise</a:t>
            </a:r>
          </a:p>
        </p:txBody>
      </p:sp>
      <p:sp>
        <p:nvSpPr>
          <p:cNvPr id="3" name="Content Placeholder 2"/>
          <p:cNvSpPr>
            <a:spLocks noGrp="1"/>
          </p:cNvSpPr>
          <p:nvPr>
            <p:ph idx="1"/>
          </p:nvPr>
        </p:nvSpPr>
        <p:spPr>
          <a:xfrm>
            <a:off x="785091" y="1182255"/>
            <a:ext cx="10945091" cy="5495636"/>
          </a:xfrm>
        </p:spPr>
        <p:txBody>
          <a:bodyPr>
            <a:noAutofit/>
          </a:bodyPr>
          <a:lstStyle/>
          <a:p>
            <a:pPr marL="0" indent="0" algn="just">
              <a:buNone/>
            </a:pPr>
            <a:r>
              <a:rPr lang="en-US" sz="1400" dirty="0"/>
              <a:t>Exercise triggers the release of stress hormones like cortisol, adrenaline, and norepinephrine to provide energy and help the body adapt to the physical stress of a workout. While moderate exercise lowers chronic stress hormones, intense exercise causes a temporary spike that is normal and aids in performance and recovery. Over time, regular exercise helps regulate cortisol levels and stimulates the release of endorphins, which are natural mood-boosters and pain relievers. </a:t>
            </a:r>
          </a:p>
          <a:p>
            <a:pPr marL="0" indent="0" algn="just">
              <a:buNone/>
            </a:pPr>
            <a:r>
              <a:rPr lang="en-US" sz="1400" dirty="0"/>
              <a:t>Hormones released during exercise </a:t>
            </a:r>
          </a:p>
          <a:p>
            <a:pPr algn="just"/>
            <a:r>
              <a:rPr lang="en-US" sz="1400" dirty="0"/>
              <a:t>Cortisol: This "stress hormone" increases during exercise to help the body access energy by raising blood glucose and mobilizing fat for fuel. It's essential for adapting to the stress of training and for muscle repair and recovery.</a:t>
            </a:r>
          </a:p>
          <a:p>
            <a:pPr algn="just"/>
            <a:r>
              <a:rPr lang="en-US" sz="1400" dirty="0"/>
              <a:t>Adrenaline and </a:t>
            </a:r>
            <a:r>
              <a:rPr lang="en-US" sz="1400" dirty="0" err="1" smtClean="0"/>
              <a:t>Noradrinaline</a:t>
            </a:r>
            <a:r>
              <a:rPr lang="en-US" sz="1400" dirty="0"/>
              <a:t>: These hormones are also released to increase blood flow to your muscles and provide energy for the activity.</a:t>
            </a:r>
          </a:p>
          <a:p>
            <a:pPr algn="just"/>
            <a:r>
              <a:rPr lang="en-US" sz="1400" dirty="0"/>
              <a:t>Endorphins: Exercise stimulates the production of endorphins, which are natural painkillers and mood elevators that contribute to the "runner's high" and a sense of well-being. </a:t>
            </a:r>
          </a:p>
          <a:p>
            <a:pPr marL="0" indent="0" algn="just">
              <a:buNone/>
            </a:pPr>
            <a:r>
              <a:rPr lang="en-US" sz="1400" dirty="0"/>
              <a:t>How exercise affects stress hormones</a:t>
            </a:r>
          </a:p>
          <a:p>
            <a:pPr algn="just"/>
            <a:r>
              <a:rPr lang="en-US" sz="1400" dirty="0"/>
              <a:t>Moderate exercise: Regular, moderate exercise helps lower baseline levels of cortisol, which is beneficial for managing chronic stress.</a:t>
            </a:r>
          </a:p>
          <a:p>
            <a:pPr algn="just"/>
            <a:r>
              <a:rPr lang="en-US" sz="1400" dirty="0"/>
              <a:t>Intense exercise: High-intensity exercise leads to a temporary and normal spike in cortisol. The key is that these increases are usually short-lived and followed by a return to baseline.</a:t>
            </a:r>
          </a:p>
          <a:p>
            <a:pPr algn="just"/>
            <a:r>
              <a:rPr lang="en-US" sz="1400" dirty="0"/>
              <a:t>Over-training: Exercising excessively without adequate rest can lead to chronically elevated cortisol, which can contribute to fatigue and poor recovery. </a:t>
            </a:r>
          </a:p>
          <a:p>
            <a:pPr marL="0" indent="0" algn="just">
              <a:buNone/>
            </a:pPr>
            <a:r>
              <a:rPr lang="en-US" sz="1400" dirty="0"/>
              <a:t>The long-term benefits</a:t>
            </a:r>
          </a:p>
          <a:p>
            <a:pPr algn="just"/>
            <a:r>
              <a:rPr lang="en-US" sz="1400" dirty="0"/>
              <a:t>Stress management: By regulating cortisol and boosting endorphins, exercise improves the body's ability to cope with stress.</a:t>
            </a:r>
          </a:p>
          <a:p>
            <a:pPr algn="just"/>
            <a:r>
              <a:rPr lang="en-US" sz="1400" dirty="0"/>
              <a:t>Improved mood: The release of endorphins has a significant positive effect on mood and emotional well-being.</a:t>
            </a:r>
          </a:p>
          <a:p>
            <a:pPr algn="just"/>
            <a:r>
              <a:rPr lang="en-US" sz="1400" dirty="0"/>
              <a:t>Better sleep: Exercise can improve sleep quality, which is crucial for the body's recovery and ability to manage stress. </a:t>
            </a:r>
          </a:p>
        </p:txBody>
      </p:sp>
    </p:spTree>
    <p:extLst>
      <p:ext uri="{BB962C8B-B14F-4D97-AF65-F5344CB8AC3E}">
        <p14:creationId xmlns:p14="http://schemas.microsoft.com/office/powerpoint/2010/main" val="3150843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Opiods</a:t>
            </a:r>
            <a:r>
              <a:rPr lang="en-US" dirty="0" smtClean="0"/>
              <a:t> and athletics</a:t>
            </a:r>
            <a:endParaRPr lang="en-US" dirty="0"/>
          </a:p>
        </p:txBody>
      </p:sp>
      <p:sp>
        <p:nvSpPr>
          <p:cNvPr id="3" name="Content Placeholder 2"/>
          <p:cNvSpPr>
            <a:spLocks noGrp="1"/>
          </p:cNvSpPr>
          <p:nvPr>
            <p:ph idx="1"/>
          </p:nvPr>
        </p:nvSpPr>
        <p:spPr>
          <a:xfrm>
            <a:off x="979055" y="1274618"/>
            <a:ext cx="10525557" cy="5384800"/>
          </a:xfrm>
        </p:spPr>
        <p:txBody>
          <a:bodyPr>
            <a:normAutofit fontScale="92500" lnSpcReduction="10000"/>
          </a:bodyPr>
          <a:lstStyle/>
          <a:p>
            <a:pPr marL="0" indent="0" algn="just">
              <a:buNone/>
            </a:pPr>
            <a:r>
              <a:rPr lang="en-US" dirty="0"/>
              <a:t>Athletes are a population highly vulnerable to opioid misuse and addiction due to high rates of injury, the pressure to perform, and subsequent exposure to prescription pain medication. This issue affects athletes at all levels, from high school to professional. </a:t>
            </a:r>
          </a:p>
          <a:p>
            <a:pPr marL="0" indent="0" algn="just">
              <a:buNone/>
            </a:pPr>
            <a:r>
              <a:rPr lang="en-US" dirty="0"/>
              <a:t>Key Issues</a:t>
            </a:r>
          </a:p>
          <a:p>
            <a:pPr algn="just"/>
            <a:r>
              <a:rPr lang="en-US" dirty="0"/>
              <a:t>High Injury Rates: Contact sports like football and wrestling carry a higher risk of injury, which often leads to severe pain and a need for effective pain management, including opioid prescriptions.</a:t>
            </a:r>
          </a:p>
          <a:p>
            <a:pPr algn="just"/>
            <a:r>
              <a:rPr lang="en-US" dirty="0"/>
              <a:t>Pressure to Perform: Athletes often face intense pressure from coaches, scouts, and themselves to return to play quickly. This can lead them to use opioids to mask pain and continue competing, which risks exacerbating injuries and fosters dependence.</a:t>
            </a:r>
          </a:p>
          <a:p>
            <a:pPr algn="just"/>
            <a:r>
              <a:rPr lang="en-US" dirty="0"/>
              <a:t>Easy Access: Opioids are typically accessed via personal prescriptions for sports injuries or surgeries, but also from leftover household supplies, teammates, or other illicit sources.</a:t>
            </a:r>
          </a:p>
          <a:p>
            <a:pPr algn="just"/>
            <a:r>
              <a:rPr lang="en-US" dirty="0"/>
              <a:t>Risk of Misuse and Addiction: Misuse is defined as using medication outside of prescribed parameters (e.g., taking too much, using to sleep, using for stress relief). Early exposure to prescription opioids is a significant predictor of future misuse and potential transition to illicit drugs like heroin.</a:t>
            </a:r>
          </a:p>
          <a:p>
            <a:pPr algn="just"/>
            <a:r>
              <a:rPr lang="en-US" dirty="0"/>
              <a:t>Impact on Performance and Health: Opioids do not enhance performance; in fact, they impair coordination, reaction time, and breathing, increasing the risk of further injury. Long-term use is also linked to decreased bone strength, mood swings, and gastrointestinal issues. </a:t>
            </a:r>
          </a:p>
        </p:txBody>
      </p:sp>
    </p:spTree>
    <p:extLst>
      <p:ext uri="{BB962C8B-B14F-4D97-AF65-F5344CB8AC3E}">
        <p14:creationId xmlns:p14="http://schemas.microsoft.com/office/powerpoint/2010/main" val="178269845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1912</TotalTime>
  <Words>1676</Words>
  <Application>Microsoft Office PowerPoint</Application>
  <PresentationFormat>Widescreen</PresentationFormat>
  <Paragraphs>88</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Google Sans</vt:lpstr>
      <vt:lpstr>Arial</vt:lpstr>
      <vt:lpstr>Bahnschrift SemiBold Condensed</vt:lpstr>
      <vt:lpstr>Britannic Bold</vt:lpstr>
      <vt:lpstr>Century Gothic</vt:lpstr>
      <vt:lpstr>Stencil</vt:lpstr>
      <vt:lpstr>Times New Roman</vt:lpstr>
      <vt:lpstr>Wingdings 3</vt:lpstr>
      <vt:lpstr>Wisp</vt:lpstr>
      <vt:lpstr>Gastrointestinal Tract and Endocrine System</vt:lpstr>
      <vt:lpstr>Gastrointestinal tract and endocrine system</vt:lpstr>
      <vt:lpstr>Gastrointestinal tract and endocrine system</vt:lpstr>
      <vt:lpstr>Effects of sports on GIT and liver</vt:lpstr>
      <vt:lpstr> </vt:lpstr>
      <vt:lpstr>Hormonal Regulation of Fluid and Electrolytes During Exercise</vt:lpstr>
      <vt:lpstr>Hormonal Regulation of Fluid and Electrolytes During Exercise</vt:lpstr>
      <vt:lpstr>Stress hormones in exercise</vt:lpstr>
      <vt:lpstr>Opiods and athletics</vt:lpstr>
      <vt:lpstr>Runners high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Cardiovascular system and exercise</dc:title>
  <dc:creator>Asus</dc:creator>
  <cp:lastModifiedBy>Asus</cp:lastModifiedBy>
  <cp:revision>127</cp:revision>
  <dcterms:created xsi:type="dcterms:W3CDTF">2025-07-11T16:48:37Z</dcterms:created>
  <dcterms:modified xsi:type="dcterms:W3CDTF">2025-12-10T17:19:15Z</dcterms:modified>
</cp:coreProperties>
</file>