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3"/>
  </p:notesMasterIdLst>
  <p:sldIdLst>
    <p:sldId id="256" r:id="rId3"/>
    <p:sldId id="280" r:id="rId4"/>
    <p:sldId id="257" r:id="rId5"/>
    <p:sldId id="258" r:id="rId6"/>
    <p:sldId id="277" r:id="rId7"/>
    <p:sldId id="276" r:id="rId8"/>
    <p:sldId id="278" r:id="rId9"/>
    <p:sldId id="281" r:id="rId10"/>
    <p:sldId id="259" r:id="rId11"/>
    <p:sldId id="261" r:id="rId12"/>
    <p:sldId id="262" r:id="rId13"/>
    <p:sldId id="263" r:id="rId14"/>
    <p:sldId id="264" r:id="rId15"/>
    <p:sldId id="265" r:id="rId16"/>
    <p:sldId id="267" r:id="rId17"/>
    <p:sldId id="279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304" r:id="rId27"/>
    <p:sldId id="294" r:id="rId28"/>
    <p:sldId id="295" r:id="rId29"/>
    <p:sldId id="305" r:id="rId30"/>
    <p:sldId id="306" r:id="rId31"/>
    <p:sldId id="412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9D313-4DD3-4257-834F-E9EF58972D6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C59A6-2C42-482C-ABA4-50C1DFC00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489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DHC is the depreciation allowance of human capital; DNC is the depreciation of natural capital. EDE represents the environmentally defensive expenditures.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C59A6-2C42-482C-ABA4-50C1DFC001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02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A67D42D-4C77-9635-6B2B-4FF4F8A54E41}"/>
              </a:ext>
            </a:extLst>
          </p:cNvPr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3" name="Oval 3">
              <a:extLst>
                <a:ext uri="{FF2B5EF4-FFF2-40B4-BE49-F238E27FC236}">
                  <a16:creationId xmlns:a16="http://schemas.microsoft.com/office/drawing/2014/main" id="{0D1BFB73-3609-449F-0EFD-3D7AB2B1B5AB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6C55B09A-CDFB-2AFD-EF3F-8BE9368D88DA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DE11EB19-1136-1C08-F57C-649F362F389B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314E9B58-5085-F403-822F-EF652D60A916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B5E46B64-38E3-C99B-329E-C691AB0F6DEC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9CBF2E35-3616-037F-3BB3-72E2CFC3EFFA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51B073D4-503A-B26B-7694-63AB77F166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2BA08577-588C-C32B-637B-493077B81A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0ECC885A-1601-A46A-FA0A-7B99C3FC5E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FB166-5645-468B-BBBF-E9D17E5451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3503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4F6403AA-2DBF-4C6A-043E-29CA66A9E5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272DF41-39DD-4D44-8609-04DCCF3B8E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B375C1ED-FE9B-CF85-91DD-CEA3FF2447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6C474-21C6-4885-84E1-9723689228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9771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4329B38C-5919-FEA5-0E71-2273080005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D655414-7F4E-FAF5-A9FA-44CE496AD8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D015F685-A97A-EBD8-1E24-BA02B4E8AF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40FA-459E-4519-B35C-CB23EC14DC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300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9BC3B6D-4367-2253-E51B-8C5C82FE5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31519500-F68C-5E4A-F8F6-8F8A4DCDCC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72D783A4-E256-31B7-BE5A-B14EA1B278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56CD7-2C50-4666-9B96-17BD67DDAE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4895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A0263F3-64D4-0B31-C60F-43A579DD84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33374700-08DA-BEE1-547A-B1A3606342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18ECE98B-30C8-291D-71C6-03495B9C1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9883C-48D4-4A96-8F6D-52F1A3E8E0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1388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DD035F44-9C66-42CD-9226-DFB01BCF47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F34EDC15-21A2-9C6E-5244-B247FF7EBE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A467206-15F9-2AE5-D9B8-C5EF8F57C0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6D8AC-9B5A-4998-81BF-1195ACC094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0709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2C628631-46FF-2DBD-A9D2-F5AD259B78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1F20FB93-4918-71ED-B583-59CFE828F3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84AEEB9D-9A12-E191-99C3-2520E5D237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58711-E0E8-4C11-885F-49261E012C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4468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DBD231C-7A41-1CCD-3666-4FA9EA0665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9ED139E9-95E8-A69A-7AC8-A724DC7882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3D013AC1-4172-B432-F0E2-A6FF667B12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DC6A8-4699-4BB3-B198-60C207ECAA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61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FFFE6FEE-D53C-259E-B092-B5E742EF29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53D9F63B-0EBD-A2B5-DED1-96E8429544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6D71D26A-6565-CB71-D0D7-7D577F70D5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2E216-DA32-4C17-A3E0-4283CF6D41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847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4CB0ED3A-83F9-2199-C62D-E4045CC3B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A4AB03EF-308D-C348-7A44-CF4089A97B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D1C98721-2D68-A9E0-18B7-AB1CBBDAFC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775F1-082E-4DD4-BCCB-81840F21C0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590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C5632292-0DC5-4CA3-7798-198254765D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C24209A-4468-9C6A-72E6-2FC5F53C85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9B751C72-0CFD-0C7C-4165-D8475229C6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7A58F-A5E0-44C5-AEBF-31F3594743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710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BFC92-D650-6817-5B13-3BF7528821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5F66D-C294-1CD7-B6EC-72CFA171B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8E94E1-7E23-B068-0089-5D671D066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45EA1-B4A1-4919-A975-9C5BD503C54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9230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9736BC85-0314-7570-2E20-0E0FB7DDD2F5}"/>
              </a:ext>
            </a:extLst>
          </p:cNvPr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>
              <a:extLst>
                <a:ext uri="{FF2B5EF4-FFF2-40B4-BE49-F238E27FC236}">
                  <a16:creationId xmlns:a16="http://schemas.microsoft.com/office/drawing/2014/main" id="{2B7E4346-3A91-35BE-D30C-757851F1727A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Oval 4">
              <a:extLst>
                <a:ext uri="{FF2B5EF4-FFF2-40B4-BE49-F238E27FC236}">
                  <a16:creationId xmlns:a16="http://schemas.microsoft.com/office/drawing/2014/main" id="{A87DA55D-3260-45CC-979F-CD243CFB8D22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4" name="Oval 5">
              <a:extLst>
                <a:ext uri="{FF2B5EF4-FFF2-40B4-BE49-F238E27FC236}">
                  <a16:creationId xmlns:a16="http://schemas.microsoft.com/office/drawing/2014/main" id="{114E03EB-659E-4B91-67B1-B4B2A6D7908C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5" name="Oval 6">
              <a:extLst>
                <a:ext uri="{FF2B5EF4-FFF2-40B4-BE49-F238E27FC236}">
                  <a16:creationId xmlns:a16="http://schemas.microsoft.com/office/drawing/2014/main" id="{A78BF66F-7D52-F13D-E127-FCE11E7211D7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6" name="Oval 7">
              <a:extLst>
                <a:ext uri="{FF2B5EF4-FFF2-40B4-BE49-F238E27FC236}">
                  <a16:creationId xmlns:a16="http://schemas.microsoft.com/office/drawing/2014/main" id="{3DCC321F-C121-7ECA-F7D0-CD7F53DB2431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027" name="Rectangle 8">
            <a:extLst>
              <a:ext uri="{FF2B5EF4-FFF2-40B4-BE49-F238E27FC236}">
                <a16:creationId xmlns:a16="http://schemas.microsoft.com/office/drawing/2014/main" id="{52BCAE57-6720-C60E-CFD4-5864445C70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5" name="Rectangle 9">
            <a:extLst>
              <a:ext uri="{FF2B5EF4-FFF2-40B4-BE49-F238E27FC236}">
                <a16:creationId xmlns:a16="http://schemas.microsoft.com/office/drawing/2014/main" id="{01F706BB-D058-1255-84EE-ED95817B0C5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6" name="Rectangle 10">
            <a:extLst>
              <a:ext uri="{FF2B5EF4-FFF2-40B4-BE49-F238E27FC236}">
                <a16:creationId xmlns:a16="http://schemas.microsoft.com/office/drawing/2014/main" id="{4EFC5A7D-FB3E-46EE-02A9-B0F2B8553F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7" name="Rectangle 11">
            <a:extLst>
              <a:ext uri="{FF2B5EF4-FFF2-40B4-BE49-F238E27FC236}">
                <a16:creationId xmlns:a16="http://schemas.microsoft.com/office/drawing/2014/main" id="{3659BCA9-26B8-E5A3-6125-9842484554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191B1BAF-E34B-4BFB-B994-EB2E6D45C5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Rectangle 12">
            <a:extLst>
              <a:ext uri="{FF2B5EF4-FFF2-40B4-BE49-F238E27FC236}">
                <a16:creationId xmlns:a16="http://schemas.microsoft.com/office/drawing/2014/main" id="{BACC52C9-28A0-DD96-180F-9F59658F80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369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847" y="2526592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>The Economics of Sustainable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Chapter 06 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Hartwick-Solow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Based on neoclassical economics </a:t>
            </a:r>
          </a:p>
          <a:p>
            <a:pPr marL="0" indent="0">
              <a:buNone/>
            </a:pPr>
            <a:r>
              <a:rPr lang="en-US" dirty="0"/>
              <a:t>Focus on capital substitution </a:t>
            </a:r>
          </a:p>
          <a:p>
            <a:pPr marL="0" indent="0">
              <a:buNone/>
            </a:pPr>
            <a:r>
              <a:rPr lang="en-US" dirty="0"/>
              <a:t>   Rule: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Invest resource rents into man-made capital 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dirty="0"/>
              <a:t>Notes:</a:t>
            </a:r>
            <a:br>
              <a:rPr lang="en-US" dirty="0"/>
            </a:br>
            <a:r>
              <a:rPr lang="en-US" dirty="0"/>
              <a:t>This approach assumes natural resources can be replaced by human-made capital.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Hartwick Rule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Maintain constant consumption over time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profits from resource depletion for investment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Ensures intergenerational equity </a:t>
            </a:r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Notes:</a:t>
            </a:r>
            <a:br>
              <a:rPr lang="en-US" dirty="0"/>
            </a:br>
            <a:r>
              <a:rPr lang="en-US" dirty="0"/>
              <a:t>Key idea: future generations should not be worse off.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Limitations of Hartwick-Solow Approach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Assumes perfect substitutability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Ignores ecological limits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Overlooks irreversible environmental damage 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dirty="0"/>
              <a:t>Notes:</a:t>
            </a:r>
            <a:br>
              <a:rPr lang="en-US" dirty="0"/>
            </a:br>
            <a:r>
              <a:rPr lang="en-US" dirty="0"/>
              <a:t>This approach is often criticized by ecological economists.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Ecological Economics</a:t>
            </a:r>
            <a:r>
              <a:rPr lang="en-US" dirty="0"/>
              <a:t> Approach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24153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Economy is part of ecosystem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Natural capital is </a:t>
            </a:r>
            <a:r>
              <a:rPr lang="en-US" b="1" dirty="0"/>
              <a:t>not fully replaceable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Focus 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Carrying capacity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Sustainability limits </a:t>
            </a:r>
          </a:p>
          <a:p>
            <a:pPr>
              <a:buNone/>
            </a:pPr>
            <a:r>
              <a:rPr lang="en-US" sz="2800" dirty="0"/>
              <a:t>Notes:</a:t>
            </a:r>
            <a:br>
              <a:rPr lang="en-US" sz="2800" dirty="0"/>
            </a:br>
            <a:r>
              <a:rPr lang="en-US" sz="2800" dirty="0"/>
              <a:t>This approach emphasizes the physical limits imposed by nature.</a:t>
            </a:r>
          </a:p>
          <a:p>
            <a:pPr>
              <a:buNone/>
            </a:pPr>
            <a:r>
              <a:rPr lang="en-US" sz="2800" dirty="0"/>
              <a:t>Protection of the Sundarbans reflects the ecological approach, as it cannot be replaced by man-made capital.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Features of Ecological Approach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Strong sustainability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Preserve natural capital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Respect ecological thresholds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Maintain biodiversity 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sz="2800" b="1" dirty="0"/>
              <a:t>Notes:</a:t>
            </a:r>
            <a:br>
              <a:rPr lang="en-US" sz="2800" dirty="0"/>
            </a:br>
            <a:r>
              <a:rPr lang="en-US" sz="2800" dirty="0"/>
              <a:t>Natural resources are seen as essential, not optional.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Safe Minimum Standard (SMS) Approach</a:t>
            </a:r>
            <a:endParaRPr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Prevent irreversible environmental damage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Maintain minimum resource levels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Act under uncertainty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None/>
            </a:pPr>
            <a:r>
              <a:rPr lang="en-US" dirty="0"/>
              <a:t>Notes:</a:t>
            </a:r>
            <a:br>
              <a:rPr lang="en-US" dirty="0"/>
            </a:br>
            <a:r>
              <a:rPr lang="en-US" dirty="0"/>
              <a:t>Better to be cautious when environmental damage is uncertain but potentially severe.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186A1-4895-FA93-087B-47CB2726F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7199-9765-E382-B26F-59B31C521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Safe Minimum Standard (SMS) Principle</a:t>
            </a:r>
            <a:endParaRPr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9E194-535E-8952-C958-709C9BBEF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Avoid critical environmental loss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Exceptions only if: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Costs are extremely high </a:t>
            </a:r>
          </a:p>
          <a:p>
            <a:pPr>
              <a:buNone/>
            </a:pPr>
            <a:endParaRPr lang="en-US" sz="2800" b="1" dirty="0"/>
          </a:p>
          <a:p>
            <a:pPr>
              <a:buNone/>
            </a:pPr>
            <a:endParaRPr lang="en-US" sz="2800" b="1" dirty="0"/>
          </a:p>
          <a:p>
            <a:pPr>
              <a:buNone/>
            </a:pPr>
            <a:endParaRPr lang="en-US" sz="2800" b="1" dirty="0"/>
          </a:p>
          <a:p>
            <a:pPr>
              <a:buNone/>
            </a:pPr>
            <a:r>
              <a:rPr lang="en-US" sz="2800" dirty="0"/>
              <a:t>Notes:</a:t>
            </a:r>
            <a:br>
              <a:rPr lang="en-US" sz="2800" dirty="0"/>
            </a:br>
            <a:r>
              <a:rPr lang="en-US" sz="2800" dirty="0"/>
              <a:t>This is a precautionary approach to sustainability.</a:t>
            </a:r>
          </a:p>
        </p:txBody>
      </p:sp>
    </p:spTree>
    <p:extLst>
      <p:ext uri="{BB962C8B-B14F-4D97-AF65-F5344CB8AC3E}">
        <p14:creationId xmlns:p14="http://schemas.microsoft.com/office/powerpoint/2010/main" val="1953785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Sustainable </a:t>
            </a:r>
            <a:r>
              <a:rPr lang="en-US" dirty="0"/>
              <a:t>National </a:t>
            </a:r>
            <a:r>
              <a:rPr dirty="0"/>
              <a:t>Income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Traditional GDP is misleading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Does not include: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Resource depletion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Environmental damage 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buNone/>
            </a:pPr>
            <a:r>
              <a:rPr lang="en-US" sz="2800" dirty="0"/>
              <a:t>Notes:</a:t>
            </a:r>
            <a:br>
              <a:rPr lang="en-US" sz="2800" dirty="0"/>
            </a:br>
            <a:r>
              <a:rPr lang="en-US" sz="2800" dirty="0"/>
              <a:t>GDP may increase even when environment deteriorates.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Green Accounting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Adjust GDP for: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Environmental costs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Resource depletion 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Called “Green GDP”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Notes:</a:t>
            </a:r>
            <a:br>
              <a:rPr lang="en-US" dirty="0"/>
            </a:br>
            <a:r>
              <a:rPr lang="en-US" dirty="0"/>
              <a:t>Provides a more realistic measure of welfare.</a:t>
            </a:r>
          </a:p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A913D5-39FB-CE12-90C7-BBBE13DE2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39" y="4220368"/>
            <a:ext cx="4885616" cy="714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8E4CBC-2D0F-A822-B4B5-70859CDFA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57" y="1417638"/>
            <a:ext cx="3476625" cy="523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Trade-offs in Sustainability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Efficiency vs equity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Present vs future consumption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Growth vs environment 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Notes:</a:t>
            </a:r>
            <a:br>
              <a:rPr lang="en-US" dirty="0"/>
            </a:br>
            <a:r>
              <a:rPr lang="en-US" dirty="0"/>
              <a:t>Policy decisions often involve difficult trade-offs.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AA10F-A849-9EFF-99FC-9D4C05521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257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Chapter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CABD2-1EDE-6F0D-D5D1-F870CB86F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58" y="621269"/>
            <a:ext cx="8443609" cy="6022722"/>
          </a:xfrm>
        </p:spPr>
        <p:txBody>
          <a:bodyPr>
            <a:noAutofit/>
          </a:bodyPr>
          <a:lstStyle/>
          <a:p>
            <a:r>
              <a:rPr lang="en-US" sz="2400" dirty="0"/>
              <a:t>After reading this chapter, you will be familiar with the following:</a:t>
            </a:r>
          </a:p>
          <a:p>
            <a:pPr marL="400050" lvl="1" indent="0">
              <a:buNone/>
            </a:pPr>
            <a:r>
              <a:rPr lang="en-US" sz="2400" dirty="0"/>
              <a:t>• the link between biophysical limits and economics of sustainable development;</a:t>
            </a:r>
          </a:p>
          <a:p>
            <a:pPr marL="400050" lvl="1" indent="0">
              <a:buNone/>
            </a:pPr>
            <a:r>
              <a:rPr lang="en-US" sz="2400" dirty="0"/>
              <a:t>• sustainable development as defined by the Brundtland Commission report;</a:t>
            </a:r>
          </a:p>
          <a:p>
            <a:pPr marL="400050" lvl="1" indent="0">
              <a:buNone/>
            </a:pPr>
            <a:r>
              <a:rPr lang="en-US" sz="2400" dirty="0"/>
              <a:t>• the problem of defining sustainable economic development;</a:t>
            </a:r>
          </a:p>
          <a:p>
            <a:pPr marL="400050" lvl="1" indent="0">
              <a:buNone/>
            </a:pPr>
            <a:r>
              <a:rPr lang="en-US" sz="2400" dirty="0"/>
              <a:t>• sustainability and the nature of the relationship between human and nature capital;</a:t>
            </a:r>
          </a:p>
          <a:p>
            <a:pPr marL="400050" lvl="1" indent="0">
              <a:buNone/>
            </a:pPr>
            <a:r>
              <a:rPr lang="en-US" sz="2400" dirty="0"/>
              <a:t>• trade-offs between intergenerational efficiency and equity;</a:t>
            </a:r>
          </a:p>
          <a:p>
            <a:pPr marL="400050" lvl="1" indent="0">
              <a:buNone/>
            </a:pPr>
            <a:r>
              <a:rPr lang="en-US" sz="2400" dirty="0"/>
              <a:t>• the Hartwick-Solow approach to sustainability;</a:t>
            </a:r>
          </a:p>
          <a:p>
            <a:pPr marL="400050" lvl="1" indent="0">
              <a:buNone/>
            </a:pPr>
            <a:r>
              <a:rPr lang="en-US" sz="2400" dirty="0"/>
              <a:t>• the ecological economic approach to sustainability;</a:t>
            </a:r>
          </a:p>
          <a:p>
            <a:pPr marL="400050" lvl="1" indent="0">
              <a:buNone/>
            </a:pPr>
            <a:r>
              <a:rPr lang="en-US" sz="2400" dirty="0"/>
              <a:t>• the safe minimum standard (SMS) approach to sustainability;</a:t>
            </a:r>
          </a:p>
          <a:p>
            <a:pPr marL="400050" lvl="1" indent="0">
              <a:buNone/>
            </a:pPr>
            <a:r>
              <a:rPr lang="en-US" sz="2400" dirty="0"/>
              <a:t>• sustainable national income account.</a:t>
            </a:r>
          </a:p>
        </p:txBody>
      </p:sp>
    </p:spTree>
    <p:extLst>
      <p:ext uri="{BB962C8B-B14F-4D97-AF65-F5344CB8AC3E}">
        <p14:creationId xmlns:p14="http://schemas.microsoft.com/office/powerpoint/2010/main" val="965143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Intergenerational Equity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Fair distribution across generations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Ethical responsibility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Long-term planning required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None/>
            </a:pPr>
            <a:r>
              <a:rPr lang="en-US" b="1" dirty="0"/>
              <a:t>Notes:</a:t>
            </a:r>
            <a:br>
              <a:rPr lang="en-US" dirty="0"/>
            </a:br>
            <a:r>
              <a:rPr lang="en-US" dirty="0"/>
              <a:t>Sustainability is as much ethical as economic.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Policy 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Environmental regulation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Investment in renewable resources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Sustainable resource management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Global cooperation 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Notes:</a:t>
            </a:r>
            <a:br>
              <a:rPr lang="en-US" dirty="0"/>
            </a:br>
            <a:r>
              <a:rPr lang="en-US" dirty="0"/>
              <a:t>Policies must integrate economics and ecology.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Real-World Relevance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Climate change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Resource depletion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Biodiversity loss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Sustainable development goals (SDGs) 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dirty="0"/>
              <a:t>Notes:</a:t>
            </a:r>
            <a:br>
              <a:rPr lang="en-US" dirty="0"/>
            </a:br>
            <a:r>
              <a:rPr lang="en-US" dirty="0"/>
              <a:t>These issues make sustainability a global priority.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Multiple approaches to sustainability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single solution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Balance between economy and environment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Importance of long-term thinking 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dirty="0"/>
              <a:t>Notes:</a:t>
            </a:r>
            <a:br>
              <a:rPr lang="en-US" dirty="0"/>
            </a:br>
            <a:r>
              <a:rPr lang="en-US" dirty="0"/>
              <a:t>Highlight differences between neoclassical and ecological views.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Sustainability is essential for future survival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Requires economic + ecological integration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Policy and ethical commitment needed 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dirty="0"/>
              <a:t>Notes:</a:t>
            </a:r>
            <a:br>
              <a:rPr lang="en-US" dirty="0"/>
            </a:br>
            <a:r>
              <a:rPr lang="en-US" dirty="0"/>
              <a:t>End with a strong message about responsibility and action.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">
            <a:extLst>
              <a:ext uri="{FF2B5EF4-FFF2-40B4-BE49-F238E27FC236}">
                <a16:creationId xmlns:a16="http://schemas.microsoft.com/office/drawing/2014/main" id="{5B3BC1A3-5FDE-872B-0130-1A0D771A15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1719"/>
            <a:ext cx="8229600" cy="1143000"/>
          </a:xfrm>
        </p:spPr>
        <p:txBody>
          <a:bodyPr/>
          <a:lstStyle/>
          <a:p>
            <a:r>
              <a:rPr lang="en-US" altLang="en-US" dirty="0"/>
              <a:t>Economy and Environment</a:t>
            </a:r>
          </a:p>
        </p:txBody>
      </p:sp>
      <p:sp>
        <p:nvSpPr>
          <p:cNvPr id="149507" name="Slide Number Placeholder 3">
            <a:extLst>
              <a:ext uri="{FF2B5EF4-FFF2-40B4-BE49-F238E27FC236}">
                <a16:creationId xmlns:a16="http://schemas.microsoft.com/office/drawing/2014/main" id="{ADC1094C-3784-581C-3C68-9F61A9292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A7B38-CE6B-42DE-9F7F-6415FA39FDD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9508" name="Content Placeholder 4" descr="Figure-19">
            <a:extLst>
              <a:ext uri="{FF2B5EF4-FFF2-40B4-BE49-F238E27FC236}">
                <a16:creationId xmlns:a16="http://schemas.microsoft.com/office/drawing/2014/main" id="{9375EFB4-F21E-1B34-13E8-1A1F91EE7E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8308" y="1506268"/>
            <a:ext cx="6572250" cy="5500687"/>
          </a:xfr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itle 1">
            <a:extLst>
              <a:ext uri="{FF2B5EF4-FFF2-40B4-BE49-F238E27FC236}">
                <a16:creationId xmlns:a16="http://schemas.microsoft.com/office/drawing/2014/main" id="{4EDC2750-623E-EFE3-0276-A47873EE8F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altLang="en-US"/>
              <a:t>Environment Kuznets Curve (EKC)</a:t>
            </a:r>
          </a:p>
        </p:txBody>
      </p:sp>
      <p:pic>
        <p:nvPicPr>
          <p:cNvPr id="172035" name="Content Placeholder 4">
            <a:extLst>
              <a:ext uri="{FF2B5EF4-FFF2-40B4-BE49-F238E27FC236}">
                <a16:creationId xmlns:a16="http://schemas.microsoft.com/office/drawing/2014/main" id="{27554C88-7DEA-CC65-B5AF-B603E52D93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484313"/>
            <a:ext cx="7129462" cy="4752975"/>
          </a:xfrm>
        </p:spPr>
      </p:pic>
      <p:sp>
        <p:nvSpPr>
          <p:cNvPr id="172036" name="Slide Number Placeholder 3">
            <a:extLst>
              <a:ext uri="{FF2B5EF4-FFF2-40B4-BE49-F238E27FC236}">
                <a16:creationId xmlns:a16="http://schemas.microsoft.com/office/drawing/2014/main" id="{2662709E-CAB5-D1DF-92AA-F50B985F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6564C40-E96E-49B1-83BC-71D2EAFAF980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">
            <a:extLst>
              <a:ext uri="{FF2B5EF4-FFF2-40B4-BE49-F238E27FC236}">
                <a16:creationId xmlns:a16="http://schemas.microsoft.com/office/drawing/2014/main" id="{2CDB089E-8BEC-D9E0-C925-A173C05C12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altLang="en-US"/>
              <a:t>EKC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4787A1DB-568A-E519-0FC0-5653E3D514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IE" altLang="en-US" sz="2400" dirty="0"/>
              <a:t>In  the 1990s several studies found evidence suggesting, in the early stages of economic growth (with average income rising from a low level) environmental degradation increases, </a:t>
            </a:r>
          </a:p>
          <a:p>
            <a:r>
              <a:rPr lang="en-IE" altLang="en-US" sz="2400" dirty="0"/>
              <a:t>At some stage in economic growth (at some income level) pollution ceases to increase and subsequently decreases. </a:t>
            </a:r>
          </a:p>
          <a:p>
            <a:r>
              <a:rPr lang="en-IE" altLang="en-US" sz="2400" dirty="0"/>
              <a:t>Graphically, this relationship shows an inverted U-shaped curve when degradation per capita (y axis) is plotted against GDP per capita (x axis).</a:t>
            </a:r>
          </a:p>
          <a:p>
            <a:endParaRPr lang="en-IE" altLang="en-US" sz="2400" dirty="0"/>
          </a:p>
        </p:txBody>
      </p:sp>
      <p:sp>
        <p:nvSpPr>
          <p:cNvPr id="174084" name="Slide Number Placeholder 3">
            <a:extLst>
              <a:ext uri="{FF2B5EF4-FFF2-40B4-BE49-F238E27FC236}">
                <a16:creationId xmlns:a16="http://schemas.microsoft.com/office/drawing/2014/main" id="{AF631BF7-94D2-BD6C-5BA2-36E0841A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B5CE13-D606-43CD-AA1B-185BD76D0F39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lide Number Placeholder 5">
            <a:extLst>
              <a:ext uri="{FF2B5EF4-FFF2-40B4-BE49-F238E27FC236}">
                <a16:creationId xmlns:a16="http://schemas.microsoft.com/office/drawing/2014/main" id="{43A5A41B-2723-CA88-F452-D81AD37C5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F608AB-7A32-45F1-80F1-A6D93E9D03B7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5107" name="Rectangle 2">
            <a:extLst>
              <a:ext uri="{FF2B5EF4-FFF2-40B4-BE49-F238E27FC236}">
                <a16:creationId xmlns:a16="http://schemas.microsoft.com/office/drawing/2014/main" id="{3A0EAAEC-91AF-9C96-AE81-F061F246E3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Pollution Haven Hypothesis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918BEC7-CA50-F251-5B0E-9D2E1C399C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Based on the view that “ developing countries may be acting as pollution havens, places where firms can move and operate without the strict environmental controls of the developed country”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Number Placeholder 5">
            <a:extLst>
              <a:ext uri="{FF2B5EF4-FFF2-40B4-BE49-F238E27FC236}">
                <a16:creationId xmlns:a16="http://schemas.microsoft.com/office/drawing/2014/main" id="{B58B64C7-9422-2C36-2468-D24AC96E7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7FDAEF-D410-4317-80BA-469B2FF754FF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6131" name="Rectangle 2">
            <a:extLst>
              <a:ext uri="{FF2B5EF4-FFF2-40B4-BE49-F238E27FC236}">
                <a16:creationId xmlns:a16="http://schemas.microsoft.com/office/drawing/2014/main" id="{26021D02-DE06-6950-967D-460195FDEE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/>
              <a:t>Pollution Haven Hypothesis: Two Parts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E09596F-4196-3225-C852-CD01BDA613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2800" indent="-812800" eaLnBrk="1" hangingPunct="1">
              <a:lnSpc>
                <a:spcPct val="90000"/>
              </a:lnSpc>
              <a:buFont typeface="Wingdings" panose="05000000000000000000" pitchFamily="2" charset="2"/>
              <a:buAutoNum type="romanUcPeriod"/>
            </a:pPr>
            <a:r>
              <a:rPr lang="en-US" altLang="en-US" sz="2800"/>
              <a:t>Stringent Environment Standards in industrialized countries are causing some firms especially ‘pollution intensive’ ones to flee to countries with less stringent standards.</a:t>
            </a:r>
          </a:p>
          <a:p>
            <a:pPr marL="812800" indent="-812800" eaLnBrk="1" hangingPunct="1">
              <a:lnSpc>
                <a:spcPct val="90000"/>
              </a:lnSpc>
              <a:buFont typeface="Wingdings" panose="05000000000000000000" pitchFamily="2" charset="2"/>
              <a:buAutoNum type="romanUcPeriod"/>
            </a:pPr>
            <a:r>
              <a:rPr lang="en-US" altLang="en-US" sz="2800"/>
              <a:t>Developing countries have tried with some success to attract pollution intensive firms with the promise of lower pollution control standards in the hope of bolstering their rate of economic growth</a:t>
            </a:r>
          </a:p>
          <a:p>
            <a:pPr marL="812800" indent="-8128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	(Field &amp; Field, 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Sustainable development links economy and environment</a:t>
            </a:r>
          </a:p>
          <a:p>
            <a:r>
              <a:rPr dirty="0"/>
              <a:t>Focus on long-term resource use</a:t>
            </a:r>
          </a:p>
          <a:p>
            <a:r>
              <a:rPr dirty="0"/>
              <a:t>Concern for future generations</a:t>
            </a:r>
            <a:endParaRPr lang="en-US" dirty="0"/>
          </a:p>
          <a:p>
            <a:r>
              <a:rPr lang="en-US" dirty="0"/>
              <a:t>A response to environmental degradation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lide Number Placeholder 5">
            <a:extLst>
              <a:ext uri="{FF2B5EF4-FFF2-40B4-BE49-F238E27FC236}">
                <a16:creationId xmlns:a16="http://schemas.microsoft.com/office/drawing/2014/main" id="{B8B82476-9002-6094-F7CF-A1F6C9EE4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067117-9B54-408F-95A3-0E06D4BEA1F2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8179" name="Rectangle 2">
            <a:extLst>
              <a:ext uri="{FF2B5EF4-FFF2-40B4-BE49-F238E27FC236}">
                <a16:creationId xmlns:a16="http://schemas.microsoft.com/office/drawing/2014/main" id="{C22AD160-6145-F941-02B0-95CFD19FB2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/>
              <a:t>Pollution Haven Hypothesis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BF500BC-80E3-7227-857D-1B3A3B7CC4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800" b="1" dirty="0"/>
              <a:t>Empirical Evidence</a:t>
            </a:r>
          </a:p>
          <a:p>
            <a:pPr>
              <a:defRPr/>
            </a:pPr>
            <a:r>
              <a:rPr lang="en-US" sz="2800" dirty="0"/>
              <a:t>The evidence supporting PHH is mixed. </a:t>
            </a:r>
          </a:p>
          <a:p>
            <a:pPr>
              <a:defRPr/>
            </a:pPr>
            <a:r>
              <a:rPr lang="en-US" sz="2800" dirty="0"/>
              <a:t>Some studies find that environmental regulations influence trade patterns and investment decisions, particularly in sectors like chemicals, metals, and paper. </a:t>
            </a:r>
          </a:p>
          <a:p>
            <a:pPr>
              <a:defRPr/>
            </a:pPr>
            <a:r>
              <a:rPr lang="en-US" sz="2800" dirty="0"/>
              <a:t>Others argue that factors like labor costs, market access, and infrastructure play a more significant role.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Sustainable Development?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Meets present needs</a:t>
            </a:r>
          </a:p>
          <a:p>
            <a:r>
              <a:rPr dirty="0"/>
              <a:t>Does not compromise future generations</a:t>
            </a:r>
          </a:p>
          <a:p>
            <a:r>
              <a:rPr dirty="0"/>
              <a:t>Balances growth, environment, equity</a:t>
            </a:r>
            <a:endParaRPr lang="en-US" dirty="0"/>
          </a:p>
          <a:p>
            <a:pPr lvl="2">
              <a:buNone/>
            </a:pPr>
            <a:r>
              <a:rPr lang="en-US" dirty="0"/>
              <a:t>Balances: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Economic growth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Environmental protection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Social equity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Emphasize the intergenerational responsibility concept.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D7CF8-EC47-B661-4334-320A5B906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35E18-DB2D-73A4-2680-714DE6CC1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Sustainable Development?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4D7B4B6-71D0-81DF-13FD-5CF5A429F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18098"/>
            <a:ext cx="86868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/>
              <a:t>The World Commission on Environment and Development (WCED), famously known as the </a:t>
            </a:r>
            <a:r>
              <a:rPr lang="en-US" sz="2800" b="1" dirty="0"/>
              <a:t>Brundtland Commission</a:t>
            </a:r>
            <a:r>
              <a:rPr lang="en-US" sz="2800" dirty="0"/>
              <a:t>, defined sustainable development in its 1987 report </a:t>
            </a:r>
            <a:r>
              <a:rPr lang="en-US" sz="2800" i="1" dirty="0"/>
              <a:t>Our Common Future</a:t>
            </a:r>
            <a:r>
              <a:rPr lang="en-US" sz="2800" dirty="0"/>
              <a:t> as:</a:t>
            </a:r>
          </a:p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r>
              <a:rPr lang="en-US" sz="2800" b="1" i="1" dirty="0"/>
              <a:t>"Development that meets the needs of the present without compromising the ability of future generations to meet their own needs."</a:t>
            </a:r>
            <a:r>
              <a:rPr lang="en-US" sz="28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49238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4EB92-2D84-4A33-CA3C-3870988B9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8F69A-29D8-89DF-9DDC-095F8F746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Sustainable Development?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4CF08F-4C47-67C5-6434-7000CCCDE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15" y="1196502"/>
            <a:ext cx="8005863" cy="538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25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7871E-2C56-B225-893B-5EC3D01A2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E7FA1-379A-83F7-D654-DD8314A8F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Sustainable Development?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CE3661-2768-E1A4-FF02-F20146A98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598" y="1417638"/>
            <a:ext cx="7743198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46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DEA9E9-DA37-0781-C2D1-BB7C1FB56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1404" y="1634247"/>
            <a:ext cx="6702358" cy="44747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857949-24B8-3B46-9EFC-97C582358FE0}"/>
              </a:ext>
            </a:extLst>
          </p:cNvPr>
          <p:cNvSpPr txBox="1"/>
          <p:nvPr/>
        </p:nvSpPr>
        <p:spPr>
          <a:xfrm>
            <a:off x="1021404" y="425864"/>
            <a:ext cx="77529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Trade-offs between intergenerational efficiency and equity</a:t>
            </a:r>
          </a:p>
        </p:txBody>
      </p:sp>
    </p:spTree>
    <p:extLst>
      <p:ext uri="{BB962C8B-B14F-4D97-AF65-F5344CB8AC3E}">
        <p14:creationId xmlns:p14="http://schemas.microsoft.com/office/powerpoint/2010/main" val="2618271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Sustainability Questions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</a:t>
            </a:r>
          </a:p>
          <a:p>
            <a:r>
              <a:rPr dirty="0"/>
              <a:t>Often vague and hard to measure</a:t>
            </a:r>
          </a:p>
          <a:p>
            <a:r>
              <a:rPr dirty="0"/>
              <a:t>Different interpretations across disciplines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Questions</a:t>
            </a:r>
          </a:p>
          <a:p>
            <a:r>
              <a:rPr lang="en-US" dirty="0"/>
              <a:t>Can growth continue indefinitely?</a:t>
            </a:r>
          </a:p>
          <a:p>
            <a:r>
              <a:rPr lang="en-US" dirty="0"/>
              <a:t>Are natural resources replaceable?</a:t>
            </a:r>
          </a:p>
          <a:p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975</Words>
  <Application>Microsoft Office PowerPoint</Application>
  <PresentationFormat>On-screen Show (4:3)</PresentationFormat>
  <Paragraphs>172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Office Theme</vt:lpstr>
      <vt:lpstr>Watermark</vt:lpstr>
      <vt:lpstr>The Economics of Sustainable Development</vt:lpstr>
      <vt:lpstr>Chapter Outline</vt:lpstr>
      <vt:lpstr>Introduction</vt:lpstr>
      <vt:lpstr>What is Sustainable Development?</vt:lpstr>
      <vt:lpstr>What is Sustainable Development?</vt:lpstr>
      <vt:lpstr>What is Sustainable Development?</vt:lpstr>
      <vt:lpstr>What is Sustainable Development?</vt:lpstr>
      <vt:lpstr>PowerPoint Presentation</vt:lpstr>
      <vt:lpstr>Key Sustainability Questions</vt:lpstr>
      <vt:lpstr>Hartwick-Solow Approach</vt:lpstr>
      <vt:lpstr>Hartwick Rule</vt:lpstr>
      <vt:lpstr>Limitations of Hartwick-Solow Approach</vt:lpstr>
      <vt:lpstr>Ecological Economics Approach</vt:lpstr>
      <vt:lpstr>Key Features of Ecological Approach</vt:lpstr>
      <vt:lpstr>Safe Minimum Standard (SMS) Approach</vt:lpstr>
      <vt:lpstr>Safe Minimum Standard (SMS) Principle</vt:lpstr>
      <vt:lpstr>Sustainable National Income</vt:lpstr>
      <vt:lpstr>Green Accounting</vt:lpstr>
      <vt:lpstr>Trade-offs in Sustainability</vt:lpstr>
      <vt:lpstr>Intergenerational Equity</vt:lpstr>
      <vt:lpstr>Policy Implications</vt:lpstr>
      <vt:lpstr>Real-World Relevance</vt:lpstr>
      <vt:lpstr>Summary</vt:lpstr>
      <vt:lpstr>Conclusion</vt:lpstr>
      <vt:lpstr>Economy and Environment</vt:lpstr>
      <vt:lpstr>Environment Kuznets Curve (EKC)</vt:lpstr>
      <vt:lpstr>EKC</vt:lpstr>
      <vt:lpstr>Pollution Haven Hypothesis</vt:lpstr>
      <vt:lpstr>Pollution Haven Hypothesis: Two Parts</vt:lpstr>
      <vt:lpstr>Pollution Haven Hypothesis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Rashid Sarker</dc:creator>
  <cp:keywords/>
  <dc:description>generated using python-pptx</dc:description>
  <cp:lastModifiedBy>Rashid Sarker</cp:lastModifiedBy>
  <cp:revision>14</cp:revision>
  <dcterms:created xsi:type="dcterms:W3CDTF">2013-01-27T09:14:16Z</dcterms:created>
  <dcterms:modified xsi:type="dcterms:W3CDTF">2026-04-23T04:38:56Z</dcterms:modified>
  <cp:category/>
</cp:coreProperties>
</file>