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8C51289-0B65-4553-8DB9-5E8A7CC597C9}" type="datetimeFigureOut">
              <a:rPr lang="en-US" smtClean="0"/>
              <a:pPr/>
              <a:t>9/6/2019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70CEB35-0BBA-4334-B2A7-94A0783F295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51289-0B65-4553-8DB9-5E8A7CC597C9}"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CEB35-0BBA-4334-B2A7-94A0783F29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51289-0B65-4553-8DB9-5E8A7CC597C9}"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CEB35-0BBA-4334-B2A7-94A0783F29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8C51289-0B65-4553-8DB9-5E8A7CC597C9}" type="datetimeFigureOut">
              <a:rPr lang="en-US" smtClean="0"/>
              <a:pPr/>
              <a:t>9/6/2019</a:t>
            </a:fld>
            <a:endParaRPr lang="en-US"/>
          </a:p>
        </p:txBody>
      </p:sp>
      <p:sp>
        <p:nvSpPr>
          <p:cNvPr id="9" name="Slide Number Placeholder 8"/>
          <p:cNvSpPr>
            <a:spLocks noGrp="1"/>
          </p:cNvSpPr>
          <p:nvPr>
            <p:ph type="sldNum" sz="quarter" idx="15"/>
          </p:nvPr>
        </p:nvSpPr>
        <p:spPr/>
        <p:txBody>
          <a:bodyPr rtlCol="0"/>
          <a:lstStyle/>
          <a:p>
            <a:fld id="{A70CEB35-0BBA-4334-B2A7-94A0783F295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8C51289-0B65-4553-8DB9-5E8A7CC597C9}" type="datetimeFigureOut">
              <a:rPr lang="en-US" smtClean="0"/>
              <a:pPr/>
              <a:t>9/6/2019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70CEB35-0BBA-4334-B2A7-94A0783F29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C51289-0B65-4553-8DB9-5E8A7CC597C9}" type="datetimeFigureOut">
              <a:rPr lang="en-US" smtClean="0"/>
              <a:pPr/>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CEB35-0BBA-4334-B2A7-94A0783F295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8C51289-0B65-4553-8DB9-5E8A7CC597C9}" type="datetimeFigureOut">
              <a:rPr lang="en-US" smtClean="0"/>
              <a:pPr/>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0CEB35-0BBA-4334-B2A7-94A0783F295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C51289-0B65-4553-8DB9-5E8A7CC597C9}" type="datetimeFigureOut">
              <a:rPr lang="en-US" smtClean="0"/>
              <a:pPr/>
              <a:t>9/6/2019</a:t>
            </a:fld>
            <a:endParaRPr lang="en-US"/>
          </a:p>
        </p:txBody>
      </p:sp>
      <p:sp>
        <p:nvSpPr>
          <p:cNvPr id="7" name="Slide Number Placeholder 6"/>
          <p:cNvSpPr>
            <a:spLocks noGrp="1"/>
          </p:cNvSpPr>
          <p:nvPr>
            <p:ph type="sldNum" sz="quarter" idx="11"/>
          </p:nvPr>
        </p:nvSpPr>
        <p:spPr/>
        <p:txBody>
          <a:bodyPr rtlCol="0"/>
          <a:lstStyle/>
          <a:p>
            <a:fld id="{A70CEB35-0BBA-4334-B2A7-94A0783F295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51289-0B65-4553-8DB9-5E8A7CC597C9}" type="datetimeFigureOut">
              <a:rPr lang="en-US" smtClean="0"/>
              <a:pPr/>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0CEB35-0BBA-4334-B2A7-94A0783F29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8C51289-0B65-4553-8DB9-5E8A7CC597C9}" type="datetimeFigureOut">
              <a:rPr lang="en-US" smtClean="0"/>
              <a:pPr/>
              <a:t>9/6/2019</a:t>
            </a:fld>
            <a:endParaRPr lang="en-US"/>
          </a:p>
        </p:txBody>
      </p:sp>
      <p:sp>
        <p:nvSpPr>
          <p:cNvPr id="22" name="Slide Number Placeholder 21"/>
          <p:cNvSpPr>
            <a:spLocks noGrp="1"/>
          </p:cNvSpPr>
          <p:nvPr>
            <p:ph type="sldNum" sz="quarter" idx="15"/>
          </p:nvPr>
        </p:nvSpPr>
        <p:spPr/>
        <p:txBody>
          <a:bodyPr rtlCol="0"/>
          <a:lstStyle/>
          <a:p>
            <a:fld id="{A70CEB35-0BBA-4334-B2A7-94A0783F295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8C51289-0B65-4553-8DB9-5E8A7CC597C9}" type="datetimeFigureOut">
              <a:rPr lang="en-US" smtClean="0"/>
              <a:pPr/>
              <a:t>9/6/2019</a:t>
            </a:fld>
            <a:endParaRPr lang="en-US"/>
          </a:p>
        </p:txBody>
      </p:sp>
      <p:sp>
        <p:nvSpPr>
          <p:cNvPr id="18" name="Slide Number Placeholder 17"/>
          <p:cNvSpPr>
            <a:spLocks noGrp="1"/>
          </p:cNvSpPr>
          <p:nvPr>
            <p:ph type="sldNum" sz="quarter" idx="11"/>
          </p:nvPr>
        </p:nvSpPr>
        <p:spPr/>
        <p:txBody>
          <a:bodyPr rtlCol="0"/>
          <a:lstStyle/>
          <a:p>
            <a:fld id="{A70CEB35-0BBA-4334-B2A7-94A0783F295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8C51289-0B65-4553-8DB9-5E8A7CC597C9}" type="datetimeFigureOut">
              <a:rPr lang="en-US" smtClean="0"/>
              <a:pPr/>
              <a:t>9/6/2019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70CEB35-0BBA-4334-B2A7-94A0783F29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SHAHED\Downloads\y2mate.com%20-%20bahubali_2_best_scene_zP-I4PN6QOo_360p.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SHAHED\Downloads\y2mate.com%20-%20life_is_a_box_of_chocolates_forrest_gump_79_movie_clip_1994_hd_SqOnkiQRCUU_720p.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usinessjargons.com/informal-communication-network.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solidFill>
                  <a:srgbClr val="FF0000"/>
                </a:solidFill>
                <a:latin typeface="Times New Roman" pitchFamily="18" charset="0"/>
                <a:cs typeface="Times New Roman" pitchFamily="18" charset="0"/>
              </a:rPr>
              <a:t>Hello</a:t>
            </a:r>
            <a:r>
              <a:rPr lang="en-US" b="1" i="1" dirty="0" smtClean="0">
                <a:latin typeface="Times New Roman" pitchFamily="18" charset="0"/>
                <a:cs typeface="Times New Roman" pitchFamily="18" charset="0"/>
              </a:rPr>
              <a:t> </a:t>
            </a:r>
            <a:r>
              <a:rPr lang="en-US" b="1" i="1" dirty="0" smtClean="0">
                <a:solidFill>
                  <a:srgbClr val="00B050"/>
                </a:solidFill>
                <a:latin typeface="Times New Roman" pitchFamily="18" charset="0"/>
                <a:cs typeface="Times New Roman" pitchFamily="18" charset="0"/>
              </a:rPr>
              <a:t>Everyone</a:t>
            </a:r>
            <a:r>
              <a:rPr lang="en-US" b="1" i="1" dirty="0" smtClean="0">
                <a:latin typeface="Times New Roman" pitchFamily="18" charset="0"/>
                <a:cs typeface="Times New Roman" pitchFamily="18" charset="0"/>
              </a:rPr>
              <a:t> </a:t>
            </a:r>
            <a:r>
              <a:rPr lang="en-US" b="1" i="1" dirty="0" smtClean="0">
                <a:solidFill>
                  <a:srgbClr val="002060"/>
                </a:solidFill>
                <a:latin typeface="Times New Roman" pitchFamily="18" charset="0"/>
                <a:cs typeface="Times New Roman" pitchFamily="18" charset="0"/>
              </a:rPr>
              <a:t>Good</a:t>
            </a:r>
            <a:r>
              <a:rPr lang="en-US" b="1" i="1" dirty="0" smtClean="0">
                <a:latin typeface="Times New Roman" pitchFamily="18" charset="0"/>
                <a:cs typeface="Times New Roman" pitchFamily="18" charset="0"/>
              </a:rPr>
              <a:t> </a:t>
            </a:r>
            <a:r>
              <a:rPr lang="en-US" b="1" i="1" dirty="0" smtClean="0">
                <a:solidFill>
                  <a:schemeClr val="accent4">
                    <a:lumMod val="75000"/>
                  </a:schemeClr>
                </a:solidFill>
                <a:latin typeface="Times New Roman" pitchFamily="18" charset="0"/>
                <a:cs typeface="Times New Roman" pitchFamily="18" charset="0"/>
              </a:rPr>
              <a:t>Afternoon</a:t>
            </a:r>
            <a:endParaRPr lang="en-US" b="1" i="1" dirty="0">
              <a:solidFill>
                <a:schemeClr val="accent4">
                  <a:lumMod val="75000"/>
                </a:schemeClr>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r>
              <a:rPr lang="en-US" sz="4400" b="1" i="1" dirty="0" smtClean="0">
                <a:solidFill>
                  <a:srgbClr val="FF0000"/>
                </a:solidFill>
                <a:latin typeface="Times New Roman" pitchFamily="18" charset="0"/>
                <a:cs typeface="Times New Roman" pitchFamily="18" charset="0"/>
              </a:rPr>
              <a:t>Hope </a:t>
            </a:r>
            <a:r>
              <a:rPr lang="en-US" sz="4400" b="1" i="1" dirty="0" smtClean="0">
                <a:solidFill>
                  <a:srgbClr val="00B050"/>
                </a:solidFill>
                <a:latin typeface="Times New Roman" pitchFamily="18" charset="0"/>
                <a:cs typeface="Times New Roman" pitchFamily="18" charset="0"/>
              </a:rPr>
              <a:t>you</a:t>
            </a:r>
            <a:r>
              <a:rPr lang="en-US" sz="4400" b="1" i="1" dirty="0" smtClean="0">
                <a:latin typeface="Times New Roman" pitchFamily="18" charset="0"/>
                <a:cs typeface="Times New Roman" pitchFamily="18" charset="0"/>
              </a:rPr>
              <a:t> </a:t>
            </a:r>
            <a:r>
              <a:rPr lang="en-US" sz="4400" b="1" i="1" dirty="0" smtClean="0">
                <a:solidFill>
                  <a:srgbClr val="002060"/>
                </a:solidFill>
                <a:latin typeface="Times New Roman" pitchFamily="18" charset="0"/>
                <a:cs typeface="Times New Roman" pitchFamily="18" charset="0"/>
              </a:rPr>
              <a:t>all </a:t>
            </a:r>
            <a:r>
              <a:rPr lang="en-US" sz="4400" b="1" i="1" dirty="0" smtClean="0">
                <a:solidFill>
                  <a:schemeClr val="accent4">
                    <a:lumMod val="75000"/>
                  </a:schemeClr>
                </a:solidFill>
                <a:latin typeface="Times New Roman" pitchFamily="18" charset="0"/>
                <a:cs typeface="Times New Roman" pitchFamily="18" charset="0"/>
              </a:rPr>
              <a:t>are fine</a:t>
            </a:r>
            <a:endParaRPr lang="en-US" sz="4400" b="1" i="1" dirty="0">
              <a:solidFill>
                <a:schemeClr val="accent4">
                  <a:lumMod val="75000"/>
                </a:schemeClr>
              </a:solidFill>
              <a:latin typeface="Times New Roman" pitchFamily="18" charset="0"/>
              <a:cs typeface="Times New Roman" pitchFamily="18" charset="0"/>
            </a:endParaRP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FF0000"/>
                </a:solidFill>
                <a:latin typeface="Times New Roman" pitchFamily="18" charset="0"/>
                <a:cs typeface="Times New Roman" pitchFamily="18" charset="0"/>
              </a:rPr>
              <a:t>Features of Informal Communication</a:t>
            </a:r>
            <a:endParaRPr lang="en-US" i="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b="1" i="1" dirty="0" smtClean="0">
                <a:solidFill>
                  <a:schemeClr val="tx2"/>
                </a:solidFill>
                <a:latin typeface="Times New Roman" pitchFamily="18" charset="0"/>
                <a:cs typeface="Times New Roman" pitchFamily="18" charset="0"/>
              </a:rPr>
              <a:t>1. Bigger Impact</a:t>
            </a:r>
          </a:p>
          <a:p>
            <a:r>
              <a:rPr lang="en-US" b="1" i="1" dirty="0" smtClean="0">
                <a:solidFill>
                  <a:schemeClr val="tx2"/>
                </a:solidFill>
                <a:latin typeface="Times New Roman" pitchFamily="18" charset="0"/>
                <a:cs typeface="Times New Roman" pitchFamily="18" charset="0"/>
              </a:rPr>
              <a:t>2. Pervasive</a:t>
            </a:r>
          </a:p>
          <a:p>
            <a:r>
              <a:rPr lang="en-US" b="1" i="1" dirty="0" smtClean="0">
                <a:solidFill>
                  <a:schemeClr val="tx2"/>
                </a:solidFill>
                <a:latin typeface="Times New Roman" pitchFamily="18" charset="0"/>
                <a:cs typeface="Times New Roman" pitchFamily="18" charset="0"/>
              </a:rPr>
              <a:t>3. Flexibility</a:t>
            </a:r>
          </a:p>
          <a:p>
            <a:r>
              <a:rPr lang="en-US" b="1" i="1" dirty="0" smtClean="0">
                <a:solidFill>
                  <a:schemeClr val="tx2"/>
                </a:solidFill>
                <a:latin typeface="Times New Roman" pitchFamily="18" charset="0"/>
                <a:cs typeface="Times New Roman" pitchFamily="18" charset="0"/>
              </a:rPr>
              <a:t>4. Speed</a:t>
            </a:r>
          </a:p>
          <a:p>
            <a:r>
              <a:rPr lang="en-US" b="1" i="1" dirty="0" smtClean="0">
                <a:solidFill>
                  <a:schemeClr val="tx2"/>
                </a:solidFill>
                <a:latin typeface="Times New Roman" pitchFamily="18" charset="0"/>
                <a:cs typeface="Times New Roman" pitchFamily="18" charset="0"/>
              </a:rPr>
              <a:t>5.Distortion</a:t>
            </a:r>
          </a:p>
          <a:p>
            <a:r>
              <a:rPr lang="en-US" b="1" i="1" dirty="0" smtClean="0">
                <a:solidFill>
                  <a:schemeClr val="tx2"/>
                </a:solidFill>
                <a:latin typeface="Times New Roman" pitchFamily="18" charset="0"/>
                <a:cs typeface="Times New Roman" pitchFamily="18" charset="0"/>
              </a:rPr>
              <a:t>6. Oral Mode</a:t>
            </a:r>
          </a:p>
          <a:p>
            <a:r>
              <a:rPr lang="en-US" b="1" i="1" dirty="0" smtClean="0">
                <a:solidFill>
                  <a:schemeClr val="tx2"/>
                </a:solidFill>
                <a:latin typeface="Times New Roman" pitchFamily="18" charset="0"/>
                <a:cs typeface="Times New Roman" pitchFamily="18" charset="0"/>
              </a:rPr>
              <a:t>7. Many Receivers</a:t>
            </a:r>
          </a:p>
          <a:p>
            <a:r>
              <a:rPr lang="en-US" b="1" i="1" dirty="0" smtClean="0">
                <a:solidFill>
                  <a:schemeClr val="tx2"/>
                </a:solidFill>
                <a:latin typeface="Times New Roman" pitchFamily="18" charset="0"/>
                <a:cs typeface="Times New Roman" pitchFamily="18" charset="0"/>
              </a:rPr>
              <a:t>8. Unusual Ability</a:t>
            </a:r>
          </a:p>
          <a:p>
            <a:r>
              <a:rPr lang="en-US" b="1" i="1" dirty="0" smtClean="0">
                <a:solidFill>
                  <a:schemeClr val="tx2"/>
                </a:solidFill>
                <a:latin typeface="Times New Roman" pitchFamily="18" charset="0"/>
                <a:cs typeface="Times New Roman" pitchFamily="18" charset="0"/>
              </a:rPr>
              <a:t>9.Unsaid Information</a:t>
            </a:r>
          </a:p>
          <a:p>
            <a:r>
              <a:rPr lang="en-US" b="1" i="1" dirty="0" smtClean="0">
                <a:solidFill>
                  <a:schemeClr val="tx2"/>
                </a:solidFill>
                <a:latin typeface="Times New Roman" pitchFamily="18" charset="0"/>
                <a:cs typeface="Times New Roman" pitchFamily="18" charset="0"/>
              </a:rPr>
              <a:t>10.Contradictory Information</a:t>
            </a:r>
            <a:endParaRPr lang="en-US" b="1" i="1" dirty="0">
              <a:solidFill>
                <a:schemeClr val="tx2"/>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latin typeface="Times New Roman" pitchFamily="18" charset="0"/>
                <a:cs typeface="Times New Roman" pitchFamily="18" charset="0"/>
              </a:rPr>
              <a:t>Rumors through informal communication</a:t>
            </a:r>
            <a:endParaRPr lang="en-US"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sz="2800" b="1" i="1" dirty="0" smtClean="0">
                <a:solidFill>
                  <a:srgbClr val="002060"/>
                </a:solidFill>
                <a:latin typeface="Times New Roman" pitchFamily="18" charset="0"/>
                <a:cs typeface="Times New Roman" pitchFamily="18" charset="0"/>
              </a:rPr>
              <a:t>How rumors spread through informal communication stated below:</a:t>
            </a:r>
          </a:p>
          <a:p>
            <a:pPr>
              <a:buNone/>
            </a:pPr>
            <a:r>
              <a:rPr lang="en-US" sz="2800" b="1" i="1" dirty="0" smtClean="0">
                <a:solidFill>
                  <a:srgbClr val="002060"/>
                </a:solidFill>
                <a:latin typeface="Times New Roman" pitchFamily="18" charset="0"/>
                <a:cs typeface="Times New Roman" pitchFamily="18" charset="0"/>
              </a:rPr>
              <a:t>1.Lack of Understanding</a:t>
            </a:r>
          </a:p>
          <a:p>
            <a:pPr>
              <a:buNone/>
            </a:pPr>
            <a:r>
              <a:rPr lang="en-US" sz="2800" b="1" i="1" dirty="0" smtClean="0">
                <a:solidFill>
                  <a:srgbClr val="002060"/>
                </a:solidFill>
                <a:latin typeface="Times New Roman" pitchFamily="18" charset="0"/>
                <a:cs typeface="Times New Roman" pitchFamily="18" charset="0"/>
              </a:rPr>
              <a:t>2. Absence of set rules</a:t>
            </a:r>
          </a:p>
          <a:p>
            <a:pPr>
              <a:buNone/>
            </a:pPr>
            <a:r>
              <a:rPr lang="en-US" sz="2800" b="1" i="1" dirty="0" smtClean="0">
                <a:solidFill>
                  <a:srgbClr val="002060"/>
                </a:solidFill>
                <a:latin typeface="Times New Roman" pitchFamily="18" charset="0"/>
                <a:cs typeface="Times New Roman" pitchFamily="18" charset="0"/>
              </a:rPr>
              <a:t>3. Fabrication</a:t>
            </a:r>
          </a:p>
          <a:p>
            <a:pPr>
              <a:buNone/>
            </a:pPr>
            <a:r>
              <a:rPr lang="en-US" sz="2800" b="1" i="1" dirty="0" smtClean="0">
                <a:solidFill>
                  <a:srgbClr val="002060"/>
                </a:solidFill>
                <a:latin typeface="Times New Roman" pitchFamily="18" charset="0"/>
                <a:cs typeface="Times New Roman" pitchFamily="18" charset="0"/>
              </a:rPr>
              <a:t>4. Inattention</a:t>
            </a:r>
          </a:p>
          <a:p>
            <a:pPr>
              <a:buNone/>
            </a:pPr>
            <a:r>
              <a:rPr lang="en-US" sz="2800" b="1" i="1" dirty="0" smtClean="0">
                <a:solidFill>
                  <a:srgbClr val="002060"/>
                </a:solidFill>
                <a:latin typeface="Times New Roman" pitchFamily="18" charset="0"/>
                <a:cs typeface="Times New Roman" pitchFamily="18" charset="0"/>
              </a:rPr>
              <a:t>5. Cheap Admiration</a:t>
            </a:r>
          </a:p>
          <a:p>
            <a:pPr>
              <a:buNone/>
            </a:pPr>
            <a:r>
              <a:rPr lang="en-US" sz="2800" b="1" i="1" dirty="0" smtClean="0">
                <a:solidFill>
                  <a:srgbClr val="002060"/>
                </a:solidFill>
                <a:latin typeface="Times New Roman" pitchFamily="18" charset="0"/>
                <a:cs typeface="Times New Roman" pitchFamily="18" charset="0"/>
              </a:rPr>
              <a:t>6. </a:t>
            </a:r>
            <a:r>
              <a:rPr lang="en-US" sz="2800" b="1" i="1" dirty="0" smtClean="0">
                <a:solidFill>
                  <a:srgbClr val="002060"/>
                </a:solidFill>
                <a:latin typeface="Times New Roman" pitchFamily="18" charset="0"/>
                <a:cs typeface="Times New Roman" pitchFamily="18" charset="0"/>
              </a:rPr>
              <a:t>No Control</a:t>
            </a:r>
            <a:endParaRPr lang="en-US" sz="2800" b="1" i="1" dirty="0">
              <a:solidFill>
                <a:srgbClr val="00206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latin typeface="Times New Roman" pitchFamily="18" charset="0"/>
                <a:cs typeface="Times New Roman" pitchFamily="18" charset="0"/>
              </a:rPr>
              <a:t>Comparison between formal and informal communication</a:t>
            </a:r>
            <a:endParaRPr lang="en-US" b="1" i="1" dirty="0">
              <a:solidFill>
                <a:srgbClr val="FF0000"/>
              </a:solidFill>
              <a:latin typeface="Times New Roman" pitchFamily="18" charset="0"/>
              <a:cs typeface="Times New Roman" pitchFamily="18" charset="0"/>
            </a:endParaRPr>
          </a:p>
        </p:txBody>
      </p:sp>
      <p:pic>
        <p:nvPicPr>
          <p:cNvPr id="6" name="Content Placeholder 5" descr="formal and informal communication.png"/>
          <p:cNvPicPr>
            <a:picLocks noGrp="1" noChangeAspect="1"/>
          </p:cNvPicPr>
          <p:nvPr>
            <p:ph sz="quarter" idx="1"/>
          </p:nvPr>
        </p:nvPicPr>
        <p:blipFill>
          <a:blip r:embed="rId2"/>
          <a:stretch>
            <a:fillRect/>
          </a:stretch>
        </p:blipFill>
        <p:spPr>
          <a:xfrm>
            <a:off x="152400" y="1371600"/>
            <a:ext cx="8686800" cy="5486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smtClean="0">
                <a:solidFill>
                  <a:srgbClr val="FF0000"/>
                </a:solidFill>
                <a:latin typeface="Times New Roman" pitchFamily="18" charset="0"/>
                <a:cs typeface="Times New Roman" pitchFamily="18" charset="0"/>
              </a:rPr>
              <a:t>End of the session</a:t>
            </a:r>
            <a:endParaRPr lang="en-US" sz="4000" i="1" dirty="0">
              <a:solidFill>
                <a:srgbClr val="FF0000"/>
              </a:solidFill>
              <a:latin typeface="Times New Roman" pitchFamily="18" charset="0"/>
              <a:cs typeface="Times New Roman" pitchFamily="18" charset="0"/>
            </a:endParaRPr>
          </a:p>
        </p:txBody>
      </p:sp>
      <p:pic>
        <p:nvPicPr>
          <p:cNvPr id="4" name="Content Placeholder 3" descr="Thank-You-Goodbye.jpg"/>
          <p:cNvPicPr>
            <a:picLocks noGrp="1" noChangeAspect="1"/>
          </p:cNvPicPr>
          <p:nvPr>
            <p:ph sz="quarter" idx="1"/>
          </p:nvPr>
        </p:nvPicPr>
        <p:blipFill>
          <a:blip r:embed="rId2"/>
          <a:stretch>
            <a:fillRect/>
          </a:stretch>
        </p:blipFill>
        <p:spPr>
          <a:xfrm>
            <a:off x="457200" y="1524000"/>
            <a:ext cx="7467600" cy="5029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002060"/>
                </a:solidFill>
                <a:latin typeface="Times New Roman" pitchFamily="18" charset="0"/>
                <a:cs typeface="Times New Roman" pitchFamily="18" charset="0"/>
              </a:rPr>
              <a:t/>
            </a:r>
            <a:br>
              <a:rPr lang="en-US" i="1" dirty="0" smtClean="0">
                <a:solidFill>
                  <a:srgbClr val="002060"/>
                </a:solidFill>
                <a:latin typeface="Times New Roman" pitchFamily="18" charset="0"/>
                <a:cs typeface="Times New Roman" pitchFamily="18" charset="0"/>
              </a:rPr>
            </a:br>
            <a:r>
              <a:rPr lang="en-US" i="1" dirty="0" smtClean="0">
                <a:solidFill>
                  <a:srgbClr val="002060"/>
                </a:solidFill>
                <a:latin typeface="Times New Roman" pitchFamily="18" charset="0"/>
                <a:cs typeface="Times New Roman" pitchFamily="18" charset="0"/>
              </a:rPr>
              <a:t>Hey folks what’s up</a:t>
            </a:r>
            <a:endParaRPr lang="en-US" i="1" dirty="0">
              <a:solidFill>
                <a:srgbClr val="00206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buNone/>
            </a:pPr>
            <a:r>
              <a:rPr lang="en-US" dirty="0" smtClean="0"/>
              <a:t>           </a:t>
            </a:r>
            <a:r>
              <a:rPr lang="en-US" sz="4000" i="1" dirty="0" smtClean="0">
                <a:solidFill>
                  <a:srgbClr val="FF0000"/>
                </a:solidFill>
                <a:latin typeface="Times New Roman" pitchFamily="18" charset="0"/>
                <a:cs typeface="Times New Roman" pitchFamily="18" charset="0"/>
              </a:rPr>
              <a:t>Hope you all are doing good</a:t>
            </a:r>
            <a:endParaRPr lang="en-US" sz="4000" i="1"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smtClean="0">
                <a:solidFill>
                  <a:srgbClr val="FF0000"/>
                </a:solidFill>
                <a:latin typeface="Times New Roman" pitchFamily="18" charset="0"/>
                <a:cs typeface="Times New Roman" pitchFamily="18" charset="0"/>
              </a:rPr>
              <a:t>Formal Communication</a:t>
            </a:r>
            <a:endParaRPr lang="en-US" sz="4000" i="1" dirty="0">
              <a:solidFill>
                <a:srgbClr val="FF0000"/>
              </a:solidFill>
              <a:latin typeface="Times New Roman" pitchFamily="18" charset="0"/>
              <a:cs typeface="Times New Roman" pitchFamily="18" charset="0"/>
            </a:endParaRPr>
          </a:p>
        </p:txBody>
      </p:sp>
      <p:pic>
        <p:nvPicPr>
          <p:cNvPr id="4" name="y2mate.com - bahubali_2_best_scene_zP-I4PN6QOo_360p.mp4">
            <a:hlinkClick r:id="" action="ppaction://media"/>
          </p:cNvPr>
          <p:cNvPicPr>
            <a:picLocks noGrp="1" noRot="1" noChangeAspect="1"/>
          </p:cNvPicPr>
          <p:nvPr>
            <p:ph sz="quarter" idx="1"/>
            <a:videoFile r:link="rId1"/>
          </p:nvPr>
        </p:nvPicPr>
        <p:blipFill>
          <a:blip r:embed="rId3"/>
          <a:stretch>
            <a:fillRect/>
          </a:stretch>
        </p:blipFill>
        <p:spPr>
          <a:xfrm>
            <a:off x="838200" y="2422525"/>
            <a:ext cx="7239000" cy="30781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latin typeface="Times New Roman" pitchFamily="18" charset="0"/>
                <a:cs typeface="Times New Roman" pitchFamily="18" charset="0"/>
              </a:rPr>
              <a:t>Today’s Content</a:t>
            </a:r>
            <a:endParaRPr lang="en-US" i="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b="1" i="1" dirty="0" smtClean="0">
                <a:solidFill>
                  <a:srgbClr val="002060"/>
                </a:solidFill>
                <a:latin typeface="Times New Roman" pitchFamily="18" charset="0"/>
                <a:cs typeface="Times New Roman" pitchFamily="18" charset="0"/>
              </a:rPr>
              <a:t>1.</a:t>
            </a:r>
            <a:r>
              <a:rPr lang="en-US" sz="2800" b="1" i="1" dirty="0" smtClean="0">
                <a:solidFill>
                  <a:srgbClr val="002060"/>
                </a:solidFill>
                <a:latin typeface="Times New Roman" pitchFamily="18" charset="0"/>
                <a:cs typeface="Times New Roman" pitchFamily="18" charset="0"/>
              </a:rPr>
              <a:t>Meaning of formal and informal communication</a:t>
            </a:r>
          </a:p>
          <a:p>
            <a:r>
              <a:rPr lang="en-US" sz="2800" b="1" i="1" dirty="0" smtClean="0">
                <a:solidFill>
                  <a:srgbClr val="002060"/>
                </a:solidFill>
                <a:latin typeface="Times New Roman" pitchFamily="18" charset="0"/>
                <a:cs typeface="Times New Roman" pitchFamily="18" charset="0"/>
              </a:rPr>
              <a:t>2.Features of formal and informal communication</a:t>
            </a:r>
          </a:p>
          <a:p>
            <a:r>
              <a:rPr lang="en-US" sz="2800" b="1" i="1" dirty="0" smtClean="0">
                <a:solidFill>
                  <a:srgbClr val="002060"/>
                </a:solidFill>
                <a:latin typeface="Times New Roman" pitchFamily="18" charset="0"/>
                <a:cs typeface="Times New Roman" pitchFamily="18" charset="0"/>
              </a:rPr>
              <a:t>3.Types </a:t>
            </a:r>
            <a:r>
              <a:rPr lang="en-US" sz="2800" b="1" i="1" dirty="0" smtClean="0">
                <a:solidFill>
                  <a:srgbClr val="002060"/>
                </a:solidFill>
                <a:latin typeface="Times New Roman" pitchFamily="18" charset="0"/>
                <a:cs typeface="Times New Roman" pitchFamily="18" charset="0"/>
              </a:rPr>
              <a:t>of informal communication</a:t>
            </a:r>
          </a:p>
          <a:p>
            <a:r>
              <a:rPr lang="en-US" sz="2800" b="1" i="1" dirty="0" smtClean="0">
                <a:solidFill>
                  <a:srgbClr val="002060"/>
                </a:solidFill>
                <a:latin typeface="Times New Roman" pitchFamily="18" charset="0"/>
                <a:cs typeface="Times New Roman" pitchFamily="18" charset="0"/>
              </a:rPr>
              <a:t>4.Rumors through informal communication</a:t>
            </a:r>
          </a:p>
          <a:p>
            <a:r>
              <a:rPr lang="en-US" sz="2800" b="1" i="1" dirty="0" smtClean="0">
                <a:solidFill>
                  <a:srgbClr val="002060"/>
                </a:solidFill>
                <a:latin typeface="Times New Roman" pitchFamily="18" charset="0"/>
                <a:cs typeface="Times New Roman" pitchFamily="18" charset="0"/>
              </a:rPr>
              <a:t>5.Comparison between formal and informal communication</a:t>
            </a:r>
            <a:r>
              <a:rPr lang="en-US" sz="280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latin typeface="Times New Roman" pitchFamily="18" charset="0"/>
                <a:cs typeface="Times New Roman" pitchFamily="18" charset="0"/>
              </a:rPr>
              <a:t>Formal Communication</a:t>
            </a:r>
            <a:endParaRPr lang="en-US" i="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20000"/>
          </a:bodyPr>
          <a:lstStyle/>
          <a:p>
            <a:r>
              <a:rPr lang="en-US" sz="2800" i="1" dirty="0" smtClean="0">
                <a:solidFill>
                  <a:schemeClr val="tx2">
                    <a:lumMod val="75000"/>
                  </a:schemeClr>
                </a:solidFill>
              </a:rPr>
              <a:t>When some established systems, procedures, rules , regulations, or any other prescribed ways and means are followed in transmitting a message , the process is called formal communication. </a:t>
            </a:r>
          </a:p>
          <a:p>
            <a:r>
              <a:rPr lang="en-US" sz="2800" b="1" i="1" dirty="0">
                <a:solidFill>
                  <a:schemeClr val="tx2">
                    <a:lumMod val="75000"/>
                  </a:schemeClr>
                </a:solidFill>
                <a:latin typeface="Times New Roman" pitchFamily="18" charset="0"/>
                <a:cs typeface="Times New Roman" pitchFamily="18" charset="0"/>
              </a:rPr>
              <a:t>According to </a:t>
            </a:r>
            <a:r>
              <a:rPr lang="en-US" sz="2800" b="1" i="1" dirty="0" err="1">
                <a:solidFill>
                  <a:schemeClr val="tx2">
                    <a:lumMod val="75000"/>
                  </a:schemeClr>
                </a:solidFill>
                <a:latin typeface="Times New Roman" pitchFamily="18" charset="0"/>
                <a:cs typeface="Times New Roman" pitchFamily="18" charset="0"/>
              </a:rPr>
              <a:t>Bartoal</a:t>
            </a:r>
            <a:r>
              <a:rPr lang="en-US" sz="2800" b="1" i="1" dirty="0">
                <a:solidFill>
                  <a:schemeClr val="tx2">
                    <a:lumMod val="75000"/>
                  </a:schemeClr>
                </a:solidFill>
                <a:latin typeface="Times New Roman" pitchFamily="18" charset="0"/>
                <a:cs typeface="Times New Roman" pitchFamily="18" charset="0"/>
              </a:rPr>
              <a:t> and Martin</a:t>
            </a:r>
            <a:r>
              <a:rPr lang="en-US" sz="2800" i="1" dirty="0">
                <a:solidFill>
                  <a:schemeClr val="tx2">
                    <a:lumMod val="75000"/>
                  </a:schemeClr>
                </a:solidFill>
                <a:latin typeface="Times New Roman" pitchFamily="18" charset="0"/>
                <a:cs typeface="Times New Roman" pitchFamily="18" charset="0"/>
              </a:rPr>
              <a:t>, “Formal communication refers to vertical and horizontal communication that flows path specified by the official hierarchical organizational structure and related task requirements.”</a:t>
            </a:r>
          </a:p>
          <a:p>
            <a:r>
              <a:rPr lang="en-US" sz="2800" b="1" i="1" dirty="0">
                <a:solidFill>
                  <a:schemeClr val="tx2">
                    <a:lumMod val="75000"/>
                  </a:schemeClr>
                </a:solidFill>
                <a:latin typeface="Times New Roman" pitchFamily="18" charset="0"/>
                <a:cs typeface="Times New Roman" pitchFamily="18" charset="0"/>
              </a:rPr>
              <a:t>According to </a:t>
            </a:r>
            <a:r>
              <a:rPr lang="en-US" sz="2800" b="1" i="1" dirty="0" err="1">
                <a:solidFill>
                  <a:schemeClr val="tx2">
                    <a:lumMod val="75000"/>
                  </a:schemeClr>
                </a:solidFill>
                <a:latin typeface="Times New Roman" pitchFamily="18" charset="0"/>
                <a:cs typeface="Times New Roman" pitchFamily="18" charset="0"/>
              </a:rPr>
              <a:t>Bovee</a:t>
            </a:r>
            <a:r>
              <a:rPr lang="en-US" sz="2800" b="1" i="1" dirty="0">
                <a:solidFill>
                  <a:schemeClr val="tx2">
                    <a:lumMod val="75000"/>
                  </a:schemeClr>
                </a:solidFill>
                <a:latin typeface="Times New Roman" pitchFamily="18" charset="0"/>
                <a:cs typeface="Times New Roman" pitchFamily="18" charset="0"/>
              </a:rPr>
              <a:t> and his associates</a:t>
            </a:r>
            <a:r>
              <a:rPr lang="en-US" sz="2800" i="1" dirty="0">
                <a:solidFill>
                  <a:schemeClr val="tx2">
                    <a:lumMod val="75000"/>
                  </a:schemeClr>
                </a:solidFill>
                <a:latin typeface="Times New Roman" pitchFamily="18" charset="0"/>
                <a:cs typeface="Times New Roman" pitchFamily="18" charset="0"/>
              </a:rPr>
              <a:t>, “Formal communication is the flow of information that is dictated by the organization’s official structure.”</a:t>
            </a:r>
          </a:p>
          <a:p>
            <a:pPr>
              <a:buNone/>
            </a:pPr>
            <a:endParaRPr lang="en-US" sz="2800" dirty="0">
              <a:solidFill>
                <a:schemeClr val="tx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latin typeface="Times New Roman" pitchFamily="18" charset="0"/>
                <a:cs typeface="Times New Roman" pitchFamily="18" charset="0"/>
              </a:rPr>
              <a:t>Informal Communication</a:t>
            </a:r>
            <a:endParaRPr lang="en-US" i="1" dirty="0">
              <a:solidFill>
                <a:srgbClr val="FF0000"/>
              </a:solidFill>
              <a:latin typeface="Times New Roman" pitchFamily="18" charset="0"/>
              <a:cs typeface="Times New Roman" pitchFamily="18" charset="0"/>
            </a:endParaRPr>
          </a:p>
        </p:txBody>
      </p:sp>
      <p:pic>
        <p:nvPicPr>
          <p:cNvPr id="4" name="y2mate.com - life_is_a_box_of_chocolates_forrest_gump_79_movie_clip_1994_hd_SqOnkiQRCUU_720p.mp4">
            <a:hlinkClick r:id="" action="ppaction://media"/>
          </p:cNvPr>
          <p:cNvPicPr>
            <a:picLocks noGrp="1" noRot="1" noChangeAspect="1"/>
          </p:cNvPicPr>
          <p:nvPr>
            <p:ph sz="quarter" idx="1"/>
            <a:videoFile r:link="rId1"/>
          </p:nvPr>
        </p:nvPicPr>
        <p:blipFill>
          <a:blip r:embed="rId3"/>
          <a:stretch>
            <a:fillRect/>
          </a:stretch>
        </p:blipFill>
        <p:spPr>
          <a:xfrm>
            <a:off x="381000" y="1423988"/>
            <a:ext cx="8305800" cy="46720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latin typeface="Times New Roman" pitchFamily="18" charset="0"/>
                <a:cs typeface="Times New Roman" pitchFamily="18" charset="0"/>
              </a:rPr>
              <a:t>Informal Communication</a:t>
            </a:r>
            <a:endParaRPr lang="en-US" i="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sz="2400" b="1" i="1" dirty="0" smtClean="0">
                <a:solidFill>
                  <a:srgbClr val="002060"/>
                </a:solidFill>
                <a:latin typeface="Times New Roman" pitchFamily="18" charset="0"/>
                <a:cs typeface="Times New Roman" pitchFamily="18" charset="0"/>
              </a:rPr>
              <a:t>Communication which does not follow any official or prescribed rules and procedures is called informal communication. </a:t>
            </a:r>
            <a:r>
              <a:rPr lang="en-US" sz="2400" b="1" i="1" dirty="0">
                <a:solidFill>
                  <a:srgbClr val="002060"/>
                </a:solidFill>
                <a:latin typeface="Times New Roman" pitchFamily="18" charset="0"/>
                <a:cs typeface="Times New Roman" pitchFamily="18" charset="0"/>
              </a:rPr>
              <a:t>The informal communications are based on the personal or informal relations such as friends, peers, family, club members, etc. and thus is free from the organizational conventional rules and other formalities. In the business context, the informal communication is called as a “grapevine” as it is difficult to define the beginning and end of the communication</a:t>
            </a:r>
            <a:r>
              <a:rPr lang="en-US" sz="2800" dirty="0"/>
              <a:t>.</a:t>
            </a:r>
            <a:endParaRPr lang="en-US"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latin typeface="Times New Roman" pitchFamily="18" charset="0"/>
                <a:cs typeface="Times New Roman" pitchFamily="18" charset="0"/>
              </a:rPr>
              <a:t>Types of Informal Communication</a:t>
            </a:r>
            <a:endParaRPr lang="en-US" i="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sz="2800" b="1" i="1" dirty="0">
                <a:solidFill>
                  <a:schemeClr val="tx2"/>
                </a:solidFill>
                <a:latin typeface="Times New Roman" pitchFamily="18" charset="0"/>
                <a:cs typeface="Times New Roman" pitchFamily="18" charset="0"/>
              </a:rPr>
              <a:t>There are four types of</a:t>
            </a:r>
            <a:r>
              <a:rPr lang="en-US" sz="2800" b="1" i="1" dirty="0">
                <a:solidFill>
                  <a:schemeClr val="tx2"/>
                </a:solidFill>
                <a:latin typeface="Times New Roman" pitchFamily="18" charset="0"/>
                <a:cs typeface="Times New Roman" pitchFamily="18" charset="0"/>
                <a:hlinkClick r:id="rId2"/>
              </a:rPr>
              <a:t> Informal Communication (Grapevine) </a:t>
            </a:r>
            <a:r>
              <a:rPr lang="en-US" sz="2800" b="1" i="1" dirty="0" smtClean="0">
                <a:solidFill>
                  <a:schemeClr val="tx2"/>
                </a:solidFill>
                <a:latin typeface="Times New Roman" pitchFamily="18" charset="0"/>
                <a:cs typeface="Times New Roman" pitchFamily="18" charset="0"/>
                <a:hlinkClick r:id="rId2"/>
              </a:rPr>
              <a:t>network</a:t>
            </a:r>
            <a:r>
              <a:rPr lang="en-US" sz="2800" b="1" i="1" dirty="0" smtClean="0">
                <a:solidFill>
                  <a:schemeClr val="tx2"/>
                </a:solidFill>
                <a:latin typeface="Times New Roman" pitchFamily="18" charset="0"/>
                <a:cs typeface="Times New Roman" pitchFamily="18" charset="0"/>
              </a:rPr>
              <a:t> that </a:t>
            </a:r>
            <a:r>
              <a:rPr lang="en-US" sz="2800" b="1" i="1" dirty="0">
                <a:solidFill>
                  <a:schemeClr val="tx2"/>
                </a:solidFill>
                <a:latin typeface="Times New Roman" pitchFamily="18" charset="0"/>
                <a:cs typeface="Times New Roman" pitchFamily="18" charset="0"/>
              </a:rPr>
              <a:t>show how the communication is facilitated. These are:</a:t>
            </a:r>
          </a:p>
          <a:p>
            <a:r>
              <a:rPr lang="en-US" sz="2800" b="1" i="1" dirty="0">
                <a:solidFill>
                  <a:schemeClr val="tx2"/>
                </a:solidFill>
                <a:latin typeface="Times New Roman" pitchFamily="18" charset="0"/>
                <a:cs typeface="Times New Roman" pitchFamily="18" charset="0"/>
              </a:rPr>
              <a:t>Single Strand Chain</a:t>
            </a:r>
          </a:p>
          <a:p>
            <a:r>
              <a:rPr lang="en-US" sz="2800" b="1" i="1" dirty="0">
                <a:solidFill>
                  <a:schemeClr val="tx2"/>
                </a:solidFill>
                <a:latin typeface="Times New Roman" pitchFamily="18" charset="0"/>
                <a:cs typeface="Times New Roman" pitchFamily="18" charset="0"/>
              </a:rPr>
              <a:t>Gossip Chain</a:t>
            </a:r>
          </a:p>
          <a:p>
            <a:r>
              <a:rPr lang="en-US" sz="2800" b="1" i="1" dirty="0">
                <a:solidFill>
                  <a:schemeClr val="tx2"/>
                </a:solidFill>
                <a:latin typeface="Times New Roman" pitchFamily="18" charset="0"/>
                <a:cs typeface="Times New Roman" pitchFamily="18" charset="0"/>
              </a:rPr>
              <a:t>Probability Chain</a:t>
            </a:r>
          </a:p>
          <a:p>
            <a:r>
              <a:rPr lang="en-US" sz="2800" b="1" i="1" dirty="0">
                <a:solidFill>
                  <a:schemeClr val="tx2"/>
                </a:solidFill>
                <a:latin typeface="Times New Roman" pitchFamily="18" charset="0"/>
                <a:cs typeface="Times New Roman" pitchFamily="18" charset="0"/>
              </a:rPr>
              <a:t>Cluster Chain</a:t>
            </a:r>
          </a:p>
          <a:p>
            <a:pPr>
              <a:buNone/>
            </a:pPr>
            <a:endParaRPr lang="en-US" sz="2800" b="1" i="1" dirty="0">
              <a:solidFill>
                <a:schemeClr val="tx2"/>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FF0000"/>
                </a:solidFill>
                <a:latin typeface="Times New Roman" pitchFamily="18" charset="0"/>
                <a:cs typeface="Times New Roman" pitchFamily="18" charset="0"/>
              </a:rPr>
              <a:t>Features of Formal Communication</a:t>
            </a:r>
            <a:endParaRPr lang="en-US"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b="1" i="1" dirty="0" smtClean="0">
                <a:solidFill>
                  <a:schemeClr val="tx2"/>
                </a:solidFill>
              </a:rPr>
              <a:t>1. </a:t>
            </a:r>
            <a:r>
              <a:rPr lang="en-US" b="1" i="1" dirty="0" smtClean="0">
                <a:solidFill>
                  <a:schemeClr val="tx2"/>
                </a:solidFill>
                <a:latin typeface="Times New Roman" pitchFamily="18" charset="0"/>
                <a:cs typeface="Times New Roman" pitchFamily="18" charset="0"/>
              </a:rPr>
              <a:t>Prescribed channel</a:t>
            </a:r>
          </a:p>
          <a:p>
            <a:r>
              <a:rPr lang="en-US" b="1" i="1" dirty="0" smtClean="0">
                <a:solidFill>
                  <a:schemeClr val="tx2"/>
                </a:solidFill>
                <a:latin typeface="Times New Roman" pitchFamily="18" charset="0"/>
                <a:cs typeface="Times New Roman" pitchFamily="18" charset="0"/>
              </a:rPr>
              <a:t>2. Documentation of formal elements</a:t>
            </a:r>
          </a:p>
          <a:p>
            <a:r>
              <a:rPr lang="en-US" b="1" i="1" dirty="0" smtClean="0">
                <a:solidFill>
                  <a:schemeClr val="tx2"/>
                </a:solidFill>
                <a:latin typeface="Times New Roman" pitchFamily="18" charset="0"/>
                <a:cs typeface="Times New Roman" pitchFamily="18" charset="0"/>
              </a:rPr>
              <a:t>3. Communication flow</a:t>
            </a:r>
          </a:p>
          <a:p>
            <a:r>
              <a:rPr lang="en-US" b="1" i="1" dirty="0" smtClean="0">
                <a:solidFill>
                  <a:schemeClr val="tx2"/>
                </a:solidFill>
                <a:latin typeface="Times New Roman" pitchFamily="18" charset="0"/>
                <a:cs typeface="Times New Roman" pitchFamily="18" charset="0"/>
              </a:rPr>
              <a:t>4.Direction of communication</a:t>
            </a:r>
          </a:p>
          <a:p>
            <a:r>
              <a:rPr lang="en-US" b="1" i="1" dirty="0" smtClean="0">
                <a:solidFill>
                  <a:schemeClr val="tx2"/>
                </a:solidFill>
                <a:latin typeface="Times New Roman" pitchFamily="18" charset="0"/>
                <a:cs typeface="Times New Roman" pitchFamily="18" charset="0"/>
              </a:rPr>
              <a:t>5. Jurisdiction.</a:t>
            </a:r>
            <a:endParaRPr lang="en-US" b="1" i="1" dirty="0">
              <a:solidFill>
                <a:schemeClr val="tx2"/>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179</TotalTime>
  <Words>319</Words>
  <Application>Microsoft Office PowerPoint</Application>
  <PresentationFormat>On-screen Show (4:3)</PresentationFormat>
  <Paragraphs>51</Paragraphs>
  <Slides>13</Slides>
  <Notes>0</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Hello Everyone Good Afternoon</vt:lpstr>
      <vt:lpstr> Hey folks what’s up</vt:lpstr>
      <vt:lpstr>Formal Communication</vt:lpstr>
      <vt:lpstr>Today’s Content</vt:lpstr>
      <vt:lpstr>Formal Communication</vt:lpstr>
      <vt:lpstr>Informal Communication</vt:lpstr>
      <vt:lpstr>Informal Communication</vt:lpstr>
      <vt:lpstr>Types of Informal Communication</vt:lpstr>
      <vt:lpstr>Features of Formal Communication</vt:lpstr>
      <vt:lpstr>Features of Informal Communication</vt:lpstr>
      <vt:lpstr>Rumors through informal communication</vt:lpstr>
      <vt:lpstr>Comparison between formal and informal communication</vt:lpstr>
      <vt:lpstr>End of the session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Everyone Good Afternoon</dc:title>
  <dc:creator>SHAHED</dc:creator>
  <cp:lastModifiedBy>SHAHED</cp:lastModifiedBy>
  <cp:revision>29</cp:revision>
  <dcterms:created xsi:type="dcterms:W3CDTF">2019-09-04T13:28:25Z</dcterms:created>
  <dcterms:modified xsi:type="dcterms:W3CDTF">2019-09-06T15:09:17Z</dcterms:modified>
</cp:coreProperties>
</file>