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7585F31-2DE0-4BE0-9961-5E5B566DFC24}"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B6AB16-593E-45FF-A845-F7088A42C3E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585F31-2DE0-4BE0-9961-5E5B566DFC24}"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B6AB16-593E-45FF-A845-F7088A42C3E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585F31-2DE0-4BE0-9961-5E5B566DFC24}"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B6AB16-593E-45FF-A845-F7088A42C3E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585F31-2DE0-4BE0-9961-5E5B566DFC24}"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B6AB16-593E-45FF-A845-F7088A42C3E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585F31-2DE0-4BE0-9961-5E5B566DFC24}"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B6AB16-593E-45FF-A845-F7088A42C3E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7585F31-2DE0-4BE0-9961-5E5B566DFC24}" type="datetimeFigureOut">
              <a:rPr lang="en-US" smtClean="0"/>
              <a:pPr/>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B6AB16-593E-45FF-A845-F7088A42C3E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7585F31-2DE0-4BE0-9961-5E5B566DFC24}" type="datetimeFigureOut">
              <a:rPr lang="en-US" smtClean="0"/>
              <a:pPr/>
              <a:t>1/22/2020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B6AB16-593E-45FF-A845-F7088A42C3E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585F31-2DE0-4BE0-9961-5E5B566DFC24}" type="datetimeFigureOut">
              <a:rPr lang="en-US" smtClean="0"/>
              <a:pPr/>
              <a:t>1/22/2020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B6AB16-593E-45FF-A845-F7088A42C3E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585F31-2DE0-4BE0-9961-5E5B566DFC24}" type="datetimeFigureOut">
              <a:rPr lang="en-US" smtClean="0"/>
              <a:pPr/>
              <a:t>1/22/2020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B6AB16-593E-45FF-A845-F7088A42C3E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585F31-2DE0-4BE0-9961-5E5B566DFC24}" type="datetimeFigureOut">
              <a:rPr lang="en-US" smtClean="0"/>
              <a:pPr/>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B6AB16-593E-45FF-A845-F7088A42C3E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585F31-2DE0-4BE0-9961-5E5B566DFC24}" type="datetimeFigureOut">
              <a:rPr lang="en-US" smtClean="0"/>
              <a:pPr/>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B6AB16-593E-45FF-A845-F7088A42C3E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585F31-2DE0-4BE0-9961-5E5B566DFC24}" type="datetimeFigureOut">
              <a:rPr lang="en-US" smtClean="0"/>
              <a:pPr/>
              <a:t>1/22/2020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B6AB16-593E-45FF-A845-F7088A42C3E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5000" b="-25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52400"/>
            <a:ext cx="7772400" cy="1470025"/>
          </a:xfrm>
        </p:spPr>
        <p:txBody>
          <a:bodyPr>
            <a:normAutofit/>
          </a:bodyPr>
          <a:lstStyle/>
          <a:p>
            <a:r>
              <a:rPr lang="en-US" sz="5400" b="1" i="1" dirty="0" smtClean="0">
                <a:latin typeface="Times New Roman" pitchFamily="18" charset="0"/>
                <a:cs typeface="Times New Roman" pitchFamily="18" charset="0"/>
              </a:rPr>
              <a:t>Principles of Marketing</a:t>
            </a:r>
            <a:endParaRPr lang="en-US" sz="5400" b="1" i="1" dirty="0">
              <a:latin typeface="Times New Roman" pitchFamily="18" charset="0"/>
              <a:cs typeface="Times New Roman" pitchFamily="18" charset="0"/>
            </a:endParaRPr>
          </a:p>
        </p:txBody>
      </p:sp>
      <p:sp>
        <p:nvSpPr>
          <p:cNvPr id="3" name="Subtitle 2"/>
          <p:cNvSpPr>
            <a:spLocks noGrp="1"/>
          </p:cNvSpPr>
          <p:nvPr>
            <p:ph type="subTitle" idx="1"/>
          </p:nvPr>
        </p:nvSpPr>
        <p:spPr>
          <a:xfrm>
            <a:off x="1371600" y="5105400"/>
            <a:ext cx="6400800" cy="1752600"/>
          </a:xfrm>
        </p:spPr>
        <p:txBody>
          <a:bodyPr>
            <a:normAutofit/>
          </a:bodyPr>
          <a:lstStyle/>
          <a:p>
            <a:r>
              <a:rPr lang="en-US" sz="4400" b="1" i="1" dirty="0" smtClean="0">
                <a:solidFill>
                  <a:schemeClr val="tx1"/>
                </a:solidFill>
                <a:latin typeface="Times New Roman" pitchFamily="18" charset="0"/>
                <a:cs typeface="Times New Roman" pitchFamily="18" charset="0"/>
              </a:rPr>
              <a:t>Class No. 2</a:t>
            </a:r>
            <a:endParaRPr lang="en-US" sz="4400" b="1" i="1"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latin typeface="Times New Roman" pitchFamily="18" charset="0"/>
                <a:cs typeface="Times New Roman" pitchFamily="18" charset="0"/>
              </a:rPr>
              <a:t>End of the Session</a:t>
            </a:r>
            <a:endParaRPr lang="en-US" b="1" i="1" dirty="0">
              <a:solidFill>
                <a:srgbClr val="FF0000"/>
              </a:solidFill>
              <a:latin typeface="Times New Roman" pitchFamily="18" charset="0"/>
              <a:cs typeface="Times New Roman" pitchFamily="18" charset="0"/>
            </a:endParaRPr>
          </a:p>
        </p:txBody>
      </p:sp>
      <p:pic>
        <p:nvPicPr>
          <p:cNvPr id="4" name="Content Placeholder 3" descr="images (11).jpg"/>
          <p:cNvPicPr>
            <a:picLocks noGrp="1" noChangeAspect="1"/>
          </p:cNvPicPr>
          <p:nvPr>
            <p:ph idx="1"/>
          </p:nvPr>
        </p:nvPicPr>
        <p:blipFill>
          <a:blip r:embed="rId2"/>
          <a:stretch>
            <a:fillRect/>
          </a:stretch>
        </p:blipFill>
        <p:spPr>
          <a:xfrm>
            <a:off x="762000" y="1447800"/>
            <a:ext cx="7772400" cy="5181600"/>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latin typeface="Times New Roman" pitchFamily="18" charset="0"/>
                <a:cs typeface="Times New Roman" pitchFamily="18" charset="0"/>
              </a:rPr>
              <a:t>Marketing</a:t>
            </a:r>
            <a:endParaRPr lang="en-US" b="1" i="1" dirty="0">
              <a:solidFill>
                <a:srgbClr val="FF0000"/>
              </a:solidFill>
              <a:latin typeface="Times New Roman" pitchFamily="18" charset="0"/>
              <a:cs typeface="Times New Roman" pitchFamily="18" charset="0"/>
            </a:endParaRPr>
          </a:p>
        </p:txBody>
      </p:sp>
      <p:sp>
        <p:nvSpPr>
          <p:cNvPr id="5" name="Content Placeholder 4"/>
          <p:cNvSpPr>
            <a:spLocks noGrp="1"/>
          </p:cNvSpPr>
          <p:nvPr>
            <p:ph idx="1"/>
          </p:nvPr>
        </p:nvSpPr>
        <p:spPr/>
        <p:txBody>
          <a:bodyPr/>
          <a:lstStyle/>
          <a:p>
            <a:r>
              <a:rPr lang="en-US" b="1" i="1" dirty="0" smtClean="0">
                <a:solidFill>
                  <a:srgbClr val="002060"/>
                </a:solidFill>
              </a:rPr>
              <a:t>A story of Nike………….</a:t>
            </a:r>
            <a:endParaRPr lang="en-US" b="1" i="1" dirty="0">
              <a:solidFill>
                <a:srgbClr val="002060"/>
              </a:solidFill>
            </a:endParaRPr>
          </a:p>
        </p:txBody>
      </p:sp>
      <p:pic>
        <p:nvPicPr>
          <p:cNvPr id="6" name="Picture 5" descr="images.png"/>
          <p:cNvPicPr>
            <a:picLocks noChangeAspect="1"/>
          </p:cNvPicPr>
          <p:nvPr/>
        </p:nvPicPr>
        <p:blipFill>
          <a:blip r:embed="rId3"/>
          <a:stretch>
            <a:fillRect/>
          </a:stretch>
        </p:blipFill>
        <p:spPr>
          <a:xfrm>
            <a:off x="2438400" y="2667000"/>
            <a:ext cx="5082540" cy="35052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latin typeface="Times New Roman" pitchFamily="18" charset="0"/>
                <a:cs typeface="Times New Roman" pitchFamily="18" charset="0"/>
              </a:rPr>
              <a:t>About Philip </a:t>
            </a:r>
            <a:r>
              <a:rPr lang="en-US" b="1" i="1" dirty="0" err="1" smtClean="0">
                <a:solidFill>
                  <a:srgbClr val="FF0000"/>
                </a:solidFill>
                <a:latin typeface="Times New Roman" pitchFamily="18" charset="0"/>
                <a:cs typeface="Times New Roman" pitchFamily="18" charset="0"/>
              </a:rPr>
              <a:t>Kotler</a:t>
            </a:r>
            <a:r>
              <a:rPr lang="en-US" b="1" i="1" dirty="0" smtClean="0">
                <a:solidFill>
                  <a:srgbClr val="FF0000"/>
                </a:solidFill>
                <a:latin typeface="Times New Roman" pitchFamily="18" charset="0"/>
                <a:cs typeface="Times New Roman" pitchFamily="18" charset="0"/>
              </a:rPr>
              <a:t> </a:t>
            </a:r>
            <a:r>
              <a:rPr lang="en-US" dirty="0" smtClean="0">
                <a:solidFill>
                  <a:srgbClr val="FF0000"/>
                </a:solidFill>
              </a:rPr>
              <a:t>????</a:t>
            </a:r>
            <a:endParaRPr lang="en-US" dirty="0">
              <a:solidFill>
                <a:srgbClr val="FF0000"/>
              </a:solidFill>
            </a:endParaRPr>
          </a:p>
        </p:txBody>
      </p:sp>
      <p:pic>
        <p:nvPicPr>
          <p:cNvPr id="4" name="Content Placeholder 3" descr="images (4).jpg"/>
          <p:cNvPicPr>
            <a:picLocks noGrp="1" noChangeAspect="1"/>
          </p:cNvPicPr>
          <p:nvPr>
            <p:ph idx="1"/>
          </p:nvPr>
        </p:nvPicPr>
        <p:blipFill>
          <a:blip r:embed="rId2"/>
          <a:stretch>
            <a:fillRect/>
          </a:stretch>
        </p:blipFill>
        <p:spPr>
          <a:xfrm>
            <a:off x="2971800" y="1295400"/>
            <a:ext cx="3352800" cy="388620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0" r="-2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latin typeface="Times New Roman" pitchFamily="18" charset="0"/>
                <a:cs typeface="Times New Roman" pitchFamily="18" charset="0"/>
              </a:rPr>
              <a:t>What is Marketing</a:t>
            </a:r>
            <a:endParaRPr lang="en-US" b="1" i="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buNone/>
            </a:pPr>
            <a:r>
              <a:rPr lang="en-US" sz="2400" dirty="0" smtClean="0">
                <a:latin typeface="Times New Roman" pitchFamily="18" charset="0"/>
                <a:cs typeface="Times New Roman" pitchFamily="18" charset="0"/>
              </a:rPr>
              <a:t>*</a:t>
            </a:r>
            <a:r>
              <a:rPr lang="en-US" b="1" i="1" dirty="0" smtClean="0">
                <a:solidFill>
                  <a:schemeClr val="bg1"/>
                </a:solidFill>
                <a:latin typeface="Times New Roman" pitchFamily="18" charset="0"/>
                <a:cs typeface="Times New Roman" pitchFamily="18" charset="0"/>
              </a:rPr>
              <a:t>The history of the marketing is found in the beginning of the civilization. </a:t>
            </a:r>
          </a:p>
          <a:p>
            <a:pPr>
              <a:buNone/>
            </a:pPr>
            <a:r>
              <a:rPr lang="en-US" b="1" i="1" dirty="0" smtClean="0">
                <a:solidFill>
                  <a:schemeClr val="bg1"/>
                </a:solidFill>
                <a:latin typeface="Times New Roman" pitchFamily="18" charset="0"/>
                <a:cs typeface="Times New Roman" pitchFamily="18" charset="0"/>
              </a:rPr>
              <a:t>* Marketing as a topic appeared at the first half of the 20</a:t>
            </a:r>
            <a:r>
              <a:rPr lang="en-US" b="1" i="1" baseline="30000" dirty="0" smtClean="0">
                <a:solidFill>
                  <a:schemeClr val="bg1"/>
                </a:solidFill>
                <a:latin typeface="Times New Roman" pitchFamily="18" charset="0"/>
                <a:cs typeface="Times New Roman" pitchFamily="18" charset="0"/>
              </a:rPr>
              <a:t>th</a:t>
            </a:r>
            <a:r>
              <a:rPr lang="en-US" b="1" i="1" dirty="0" smtClean="0">
                <a:solidFill>
                  <a:schemeClr val="bg1"/>
                </a:solidFill>
                <a:latin typeface="Times New Roman" pitchFamily="18" charset="0"/>
                <a:cs typeface="Times New Roman" pitchFamily="18" charset="0"/>
              </a:rPr>
              <a:t> century with reference to the process of distribution and the determination of price through the demand and supply paved the way for studies in marketing. That’s why economics is known as the mother of Marketing.</a:t>
            </a:r>
            <a:endParaRPr lang="en-US" b="1" i="1" dirty="0">
              <a:solidFill>
                <a:schemeClr val="bg1"/>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latin typeface="Times New Roman" pitchFamily="18" charset="0"/>
                <a:cs typeface="Times New Roman" pitchFamily="18" charset="0"/>
              </a:rPr>
              <a:t>What is Marketing</a:t>
            </a:r>
            <a:endParaRPr lang="en-US" b="1" i="1" dirty="0">
              <a:solidFill>
                <a:srgbClr val="FF0000"/>
              </a:solidFill>
              <a:latin typeface="Times New Roman" pitchFamily="18" charset="0"/>
              <a:cs typeface="Times New Roman" pitchFamily="18" charset="0"/>
            </a:endParaRPr>
          </a:p>
        </p:txBody>
      </p:sp>
      <p:pic>
        <p:nvPicPr>
          <p:cNvPr id="4" name="Content Placeholder 3" descr="images (5).jpg"/>
          <p:cNvPicPr>
            <a:picLocks noGrp="1" noChangeAspect="1"/>
          </p:cNvPicPr>
          <p:nvPr>
            <p:ph idx="1"/>
          </p:nvPr>
        </p:nvPicPr>
        <p:blipFill>
          <a:blip r:embed="rId2"/>
          <a:stretch>
            <a:fillRect/>
          </a:stretch>
        </p:blipFill>
        <p:spPr>
          <a:xfrm>
            <a:off x="914400" y="2362200"/>
            <a:ext cx="2270760" cy="845820"/>
          </a:xfrm>
        </p:spPr>
      </p:pic>
      <p:pic>
        <p:nvPicPr>
          <p:cNvPr id="5" name="Picture 4" descr="images (6).jpg"/>
          <p:cNvPicPr>
            <a:picLocks noChangeAspect="1"/>
          </p:cNvPicPr>
          <p:nvPr/>
        </p:nvPicPr>
        <p:blipFill>
          <a:blip r:embed="rId3"/>
          <a:stretch>
            <a:fillRect/>
          </a:stretch>
        </p:blipFill>
        <p:spPr>
          <a:xfrm>
            <a:off x="4127467" y="1916430"/>
            <a:ext cx="3385852" cy="1741170"/>
          </a:xfrm>
          <a:prstGeom prst="rect">
            <a:avLst/>
          </a:prstGeom>
        </p:spPr>
      </p:pic>
      <p:pic>
        <p:nvPicPr>
          <p:cNvPr id="6" name="Picture 5" descr="images (7).jpg"/>
          <p:cNvPicPr>
            <a:picLocks noChangeAspect="1"/>
          </p:cNvPicPr>
          <p:nvPr/>
        </p:nvPicPr>
        <p:blipFill>
          <a:blip r:embed="rId4"/>
          <a:stretch>
            <a:fillRect/>
          </a:stretch>
        </p:blipFill>
        <p:spPr>
          <a:xfrm>
            <a:off x="2133600" y="4191000"/>
            <a:ext cx="4191000" cy="191262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latin typeface="Times New Roman" pitchFamily="18" charset="0"/>
                <a:cs typeface="Times New Roman" pitchFamily="18" charset="0"/>
              </a:rPr>
              <a:t>What is Marketing</a:t>
            </a:r>
            <a:endParaRPr lang="en-US" b="1" i="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buNone/>
            </a:pPr>
            <a:r>
              <a:rPr lang="en-US" b="1" i="1" dirty="0" smtClean="0">
                <a:solidFill>
                  <a:srgbClr val="FF0000"/>
                </a:solidFill>
                <a:latin typeface="Times New Roman" pitchFamily="18" charset="0"/>
                <a:cs typeface="Times New Roman" pitchFamily="18" charset="0"/>
              </a:rPr>
              <a:t> </a:t>
            </a:r>
            <a:r>
              <a:rPr lang="en-US" b="1" i="1" dirty="0" smtClean="0">
                <a:solidFill>
                  <a:srgbClr val="FF0000"/>
                </a:solidFill>
                <a:latin typeface="Times New Roman" pitchFamily="18" charset="0"/>
                <a:cs typeface="Times New Roman" pitchFamily="18" charset="0"/>
              </a:rPr>
              <a:t> </a:t>
            </a:r>
          </a:p>
          <a:p>
            <a:pPr>
              <a:buNone/>
            </a:pPr>
            <a:r>
              <a:rPr lang="en-US" b="1" i="1" dirty="0" smtClean="0">
                <a:solidFill>
                  <a:srgbClr val="FF0000"/>
                </a:solidFill>
                <a:latin typeface="Times New Roman" pitchFamily="18" charset="0"/>
                <a:cs typeface="Times New Roman" pitchFamily="18" charset="0"/>
              </a:rPr>
              <a:t> </a:t>
            </a:r>
            <a:r>
              <a:rPr lang="en-US" b="1" i="1" dirty="0" smtClean="0">
                <a:solidFill>
                  <a:srgbClr val="FF0000"/>
                </a:solidFill>
                <a:latin typeface="Times New Roman" pitchFamily="18" charset="0"/>
                <a:cs typeface="Times New Roman" pitchFamily="18" charset="0"/>
              </a:rPr>
              <a:t>    Identify</a:t>
            </a:r>
            <a:r>
              <a:rPr lang="en-US" i="1" dirty="0" smtClean="0">
                <a:latin typeface="Times New Roman" pitchFamily="18" charset="0"/>
                <a:cs typeface="Times New Roman" pitchFamily="18" charset="0"/>
              </a:rPr>
              <a:t> and </a:t>
            </a:r>
            <a:r>
              <a:rPr lang="en-US" b="1" i="1" dirty="0" smtClean="0">
                <a:solidFill>
                  <a:srgbClr val="002060"/>
                </a:solidFill>
                <a:latin typeface="Times New Roman" pitchFamily="18" charset="0"/>
                <a:cs typeface="Times New Roman" pitchFamily="18" charset="0"/>
              </a:rPr>
              <a:t>Meet</a:t>
            </a:r>
            <a:r>
              <a:rPr lang="en-US" i="1" dirty="0" smtClean="0">
                <a:latin typeface="Times New Roman" pitchFamily="18" charset="0"/>
                <a:cs typeface="Times New Roman" pitchFamily="18" charset="0"/>
              </a:rPr>
              <a:t> the </a:t>
            </a:r>
            <a:r>
              <a:rPr lang="en-US" b="1" i="1" dirty="0" smtClean="0">
                <a:solidFill>
                  <a:srgbClr val="C00000"/>
                </a:solidFill>
                <a:latin typeface="Times New Roman" pitchFamily="18" charset="0"/>
                <a:cs typeface="Times New Roman" pitchFamily="18" charset="0"/>
              </a:rPr>
              <a:t>Needs</a:t>
            </a:r>
            <a:r>
              <a:rPr lang="en-US" i="1" dirty="0" smtClean="0">
                <a:latin typeface="Times New Roman" pitchFamily="18" charset="0"/>
                <a:cs typeface="Times New Roman" pitchFamily="18" charset="0"/>
              </a:rPr>
              <a:t> of </a:t>
            </a:r>
            <a:r>
              <a:rPr lang="en-US" b="1" i="1" dirty="0" smtClean="0">
                <a:solidFill>
                  <a:schemeClr val="tx2">
                    <a:lumMod val="50000"/>
                  </a:schemeClr>
                </a:solidFill>
                <a:latin typeface="Times New Roman" pitchFamily="18" charset="0"/>
                <a:cs typeface="Times New Roman" pitchFamily="18" charset="0"/>
              </a:rPr>
              <a:t>Consumer</a:t>
            </a:r>
          </a:p>
          <a:p>
            <a:pPr>
              <a:buNone/>
            </a:pPr>
            <a:r>
              <a:rPr lang="en-US" b="1" i="1" dirty="0" smtClean="0">
                <a:solidFill>
                  <a:schemeClr val="tx2">
                    <a:lumMod val="50000"/>
                  </a:schemeClr>
                </a:solidFill>
                <a:latin typeface="Times New Roman" pitchFamily="18" charset="0"/>
                <a:cs typeface="Times New Roman" pitchFamily="18" charset="0"/>
              </a:rPr>
              <a:t>                              </a:t>
            </a:r>
          </a:p>
          <a:p>
            <a:pPr>
              <a:buNone/>
            </a:pPr>
            <a:r>
              <a:rPr lang="en-US" b="1" i="1" dirty="0" smtClean="0">
                <a:solidFill>
                  <a:srgbClr val="FF0000"/>
                </a:solidFill>
                <a:latin typeface="Times New Roman" pitchFamily="18" charset="0"/>
                <a:cs typeface="Times New Roman" pitchFamily="18" charset="0"/>
              </a:rPr>
              <a:t> </a:t>
            </a:r>
            <a:r>
              <a:rPr lang="en-US" b="1" i="1" dirty="0" smtClean="0">
                <a:solidFill>
                  <a:srgbClr val="FF0000"/>
                </a:solidFill>
                <a:latin typeface="Times New Roman" pitchFamily="18" charset="0"/>
                <a:cs typeface="Times New Roman" pitchFamily="18" charset="0"/>
              </a:rPr>
              <a:t>                      </a:t>
            </a:r>
          </a:p>
          <a:p>
            <a:pPr>
              <a:buNone/>
            </a:pPr>
            <a:r>
              <a:rPr lang="en-US" b="1" i="1" dirty="0" smtClean="0">
                <a:solidFill>
                  <a:srgbClr val="FF0000"/>
                </a:solidFill>
                <a:latin typeface="Times New Roman" pitchFamily="18" charset="0"/>
                <a:cs typeface="Times New Roman" pitchFamily="18" charset="0"/>
              </a:rPr>
              <a:t> </a:t>
            </a:r>
            <a:r>
              <a:rPr lang="en-US" b="1" i="1" dirty="0" smtClean="0">
                <a:solidFill>
                  <a:srgbClr val="FF0000"/>
                </a:solidFill>
                <a:latin typeface="Times New Roman" pitchFamily="18" charset="0"/>
                <a:cs typeface="Times New Roman" pitchFamily="18" charset="0"/>
              </a:rPr>
              <a:t>                        </a:t>
            </a:r>
          </a:p>
          <a:p>
            <a:pPr>
              <a:buNone/>
            </a:pPr>
            <a:r>
              <a:rPr lang="en-US" b="1" i="1" dirty="0" smtClean="0">
                <a:solidFill>
                  <a:srgbClr val="FF0000"/>
                </a:solidFill>
                <a:latin typeface="Times New Roman" pitchFamily="18" charset="0"/>
                <a:cs typeface="Times New Roman" pitchFamily="18" charset="0"/>
              </a:rPr>
              <a:t> </a:t>
            </a:r>
            <a:r>
              <a:rPr lang="en-US" b="1" i="1" dirty="0" smtClean="0">
                <a:solidFill>
                  <a:srgbClr val="FF0000"/>
                </a:solidFill>
                <a:latin typeface="Times New Roman" pitchFamily="18" charset="0"/>
                <a:cs typeface="Times New Roman" pitchFamily="18" charset="0"/>
              </a:rPr>
              <a:t>                         Customer Needs</a:t>
            </a:r>
          </a:p>
          <a:p>
            <a:pPr>
              <a:buNone/>
            </a:pPr>
            <a:r>
              <a:rPr lang="en-US" b="1" i="1" dirty="0" smtClean="0">
                <a:solidFill>
                  <a:schemeClr val="tx2">
                    <a:lumMod val="50000"/>
                  </a:schemeClr>
                </a:solidFill>
                <a:latin typeface="Times New Roman" pitchFamily="18" charset="0"/>
                <a:cs typeface="Times New Roman" pitchFamily="18" charset="0"/>
              </a:rPr>
              <a:t> </a:t>
            </a:r>
            <a:r>
              <a:rPr lang="en-US" b="1" i="1" dirty="0" smtClean="0">
                <a:solidFill>
                  <a:schemeClr val="tx2">
                    <a:lumMod val="50000"/>
                  </a:schemeClr>
                </a:solidFill>
                <a:latin typeface="Times New Roman" pitchFamily="18" charset="0"/>
                <a:cs typeface="Times New Roman" pitchFamily="18" charset="0"/>
              </a:rPr>
              <a:t>                        </a:t>
            </a:r>
          </a:p>
          <a:p>
            <a:pPr>
              <a:buNone/>
            </a:pPr>
            <a:r>
              <a:rPr lang="en-US" b="1" i="1" dirty="0" smtClean="0">
                <a:solidFill>
                  <a:schemeClr val="tx2">
                    <a:lumMod val="50000"/>
                  </a:schemeClr>
                </a:solidFill>
                <a:latin typeface="Times New Roman" pitchFamily="18" charset="0"/>
                <a:cs typeface="Times New Roman" pitchFamily="18" charset="0"/>
              </a:rPr>
              <a:t> </a:t>
            </a:r>
            <a:r>
              <a:rPr lang="en-US" b="1" i="1" dirty="0" smtClean="0">
                <a:solidFill>
                  <a:schemeClr val="tx2">
                    <a:lumMod val="50000"/>
                  </a:schemeClr>
                </a:solidFill>
                <a:latin typeface="Times New Roman" pitchFamily="18" charset="0"/>
                <a:cs typeface="Times New Roman" pitchFamily="18" charset="0"/>
              </a:rPr>
              <a:t>                Met Needs        Unmet Needs</a:t>
            </a:r>
            <a:endParaRPr lang="en-US" b="1" i="1" dirty="0">
              <a:solidFill>
                <a:schemeClr val="tx2">
                  <a:lumMod val="50000"/>
                </a:schemeClr>
              </a:solidFill>
              <a:latin typeface="Times New Roman" pitchFamily="18" charset="0"/>
              <a:cs typeface="Times New Roman" pitchFamily="18" charset="0"/>
            </a:endParaRPr>
          </a:p>
        </p:txBody>
      </p:sp>
      <p:cxnSp>
        <p:nvCxnSpPr>
          <p:cNvPr id="20" name="Straight Arrow Connector 19"/>
          <p:cNvCxnSpPr/>
          <p:nvPr/>
        </p:nvCxnSpPr>
        <p:spPr>
          <a:xfrm rot="5400000">
            <a:off x="2971800" y="4800600"/>
            <a:ext cx="6096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5334000" y="4724400"/>
            <a:ext cx="68580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latin typeface="Times New Roman" pitchFamily="18" charset="0"/>
                <a:cs typeface="Times New Roman" pitchFamily="18" charset="0"/>
              </a:rPr>
              <a:t>Marketing By Mr. </a:t>
            </a:r>
            <a:r>
              <a:rPr lang="en-US" b="1" i="1" dirty="0" err="1" smtClean="0">
                <a:solidFill>
                  <a:srgbClr val="FF0000"/>
                </a:solidFill>
                <a:latin typeface="Times New Roman" pitchFamily="18" charset="0"/>
                <a:cs typeface="Times New Roman" pitchFamily="18" charset="0"/>
              </a:rPr>
              <a:t>Kotler</a:t>
            </a:r>
            <a:endParaRPr lang="en-US" b="1" i="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None/>
            </a:pPr>
            <a:endParaRPr lang="en-US" dirty="0" smtClean="0"/>
          </a:p>
          <a:p>
            <a:pPr>
              <a:buNone/>
            </a:pPr>
            <a:r>
              <a:rPr lang="en-US" dirty="0" smtClean="0"/>
              <a:t> </a:t>
            </a:r>
            <a:r>
              <a:rPr lang="en-US" dirty="0" smtClean="0"/>
              <a:t>                           </a:t>
            </a:r>
            <a:endParaRPr lang="en-US" sz="4400" b="1" i="1" dirty="0">
              <a:solidFill>
                <a:srgbClr val="002060"/>
              </a:solidFill>
              <a:latin typeface="Times New Roman" pitchFamily="18" charset="0"/>
              <a:cs typeface="Times New Roman" pitchFamily="18" charset="0"/>
            </a:endParaRPr>
          </a:p>
        </p:txBody>
      </p:sp>
      <p:pic>
        <p:nvPicPr>
          <p:cNvPr id="6" name="Picture 5" descr="images (10).jpg"/>
          <p:cNvPicPr>
            <a:picLocks noChangeAspect="1"/>
          </p:cNvPicPr>
          <p:nvPr/>
        </p:nvPicPr>
        <p:blipFill>
          <a:blip r:embed="rId2"/>
          <a:stretch>
            <a:fillRect/>
          </a:stretch>
        </p:blipFill>
        <p:spPr>
          <a:xfrm>
            <a:off x="2209800" y="1524000"/>
            <a:ext cx="4495800" cy="40386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latin typeface="Times New Roman" pitchFamily="18" charset="0"/>
                <a:cs typeface="Times New Roman" pitchFamily="18" charset="0"/>
              </a:rPr>
              <a:t>Customer Value</a:t>
            </a:r>
            <a:endParaRPr lang="en-US" b="1" i="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i="1" dirty="0" smtClean="0">
                <a:solidFill>
                  <a:srgbClr val="0070C0"/>
                </a:solidFill>
                <a:latin typeface="Times New Roman" pitchFamily="18" charset="0"/>
                <a:cs typeface="Times New Roman" pitchFamily="18" charset="0"/>
              </a:rPr>
              <a:t>Customer value is the ratio between customers perceived benefits (economic, functional, psychological) and the resources(monetary, time, effort, psychological</a:t>
            </a:r>
            <a:r>
              <a:rPr lang="en-US" b="1" i="1" dirty="0" smtClean="0">
                <a:solidFill>
                  <a:srgbClr val="0070C0"/>
                </a:solidFill>
                <a:latin typeface="Times New Roman" pitchFamily="18" charset="0"/>
                <a:cs typeface="Times New Roman" pitchFamily="18" charset="0"/>
              </a:rPr>
              <a:t>)</a:t>
            </a:r>
            <a:r>
              <a:rPr lang="en-US" b="1" i="1" dirty="0" smtClean="0">
                <a:solidFill>
                  <a:srgbClr val="0070C0"/>
                </a:solidFill>
                <a:latin typeface="Times New Roman" pitchFamily="18" charset="0"/>
                <a:cs typeface="Times New Roman" pitchFamily="18" charset="0"/>
              </a:rPr>
              <a:t> used to obtain these benefits</a:t>
            </a:r>
            <a:r>
              <a:rPr lang="en-US" dirty="0" smtClean="0"/>
              <a:t>.</a:t>
            </a:r>
            <a:endParaRPr lang="en-US" dirty="0"/>
          </a:p>
        </p:txBody>
      </p:sp>
      <p:pic>
        <p:nvPicPr>
          <p:cNvPr id="5" name="Picture 4" descr="images (13).jpg"/>
          <p:cNvPicPr>
            <a:picLocks noChangeAspect="1"/>
          </p:cNvPicPr>
          <p:nvPr/>
        </p:nvPicPr>
        <p:blipFill>
          <a:blip r:embed="rId2"/>
          <a:stretch>
            <a:fillRect/>
          </a:stretch>
        </p:blipFill>
        <p:spPr>
          <a:xfrm>
            <a:off x="5029200" y="4114800"/>
            <a:ext cx="3657600" cy="24384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2000" r="-2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solidFill>
                  <a:srgbClr val="FF0000"/>
                </a:solidFill>
                <a:latin typeface="Times New Roman" pitchFamily="18" charset="0"/>
                <a:cs typeface="Times New Roman" pitchFamily="18" charset="0"/>
              </a:rPr>
              <a:t>American Marketing Association(AMA</a:t>
            </a:r>
            <a:r>
              <a:rPr lang="en-US" b="1" i="1" dirty="0" smtClean="0">
                <a:solidFill>
                  <a:srgbClr val="FF0000"/>
                </a:solidFill>
              </a:rPr>
              <a:t>)</a:t>
            </a:r>
            <a:endParaRPr lang="en-US" b="1" i="1" dirty="0">
              <a:solidFill>
                <a:srgbClr val="FF0000"/>
              </a:solidFill>
            </a:endParaRPr>
          </a:p>
        </p:txBody>
      </p:sp>
      <p:sp>
        <p:nvSpPr>
          <p:cNvPr id="3" name="Content Placeholder 2"/>
          <p:cNvSpPr>
            <a:spLocks noGrp="1"/>
          </p:cNvSpPr>
          <p:nvPr>
            <p:ph idx="1"/>
          </p:nvPr>
        </p:nvSpPr>
        <p:spPr/>
        <p:txBody>
          <a:bodyPr/>
          <a:lstStyle/>
          <a:p>
            <a:r>
              <a:rPr lang="en-US" sz="2400" b="1" i="1" dirty="0" smtClean="0">
                <a:latin typeface="Times New Roman" pitchFamily="18" charset="0"/>
                <a:cs typeface="Times New Roman" pitchFamily="18" charset="0"/>
              </a:rPr>
              <a:t>Marketing is the activity, set of institutions, and processes for creating, communicating, delivering, and exchanging offerings, that have value for customers, clients, partners and society at large</a:t>
            </a:r>
            <a:r>
              <a:rPr lang="en-US" b="1" i="1" dirty="0" smtClean="0">
                <a:latin typeface="Times New Roman" pitchFamily="18" charset="0"/>
                <a:cs typeface="Times New Roman" pitchFamily="18" charset="0"/>
              </a:rPr>
              <a:t>.</a:t>
            </a:r>
            <a:endParaRPr lang="en-US" b="1" i="1"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196</Words>
  <Application>Microsoft Office PowerPoint</Application>
  <PresentationFormat>On-screen Show (4:3)</PresentationFormat>
  <Paragraphs>26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Principles of Marketing</vt:lpstr>
      <vt:lpstr>Marketing</vt:lpstr>
      <vt:lpstr>About Philip Kotler ????</vt:lpstr>
      <vt:lpstr>What is Marketing</vt:lpstr>
      <vt:lpstr>What is Marketing</vt:lpstr>
      <vt:lpstr>What is Marketing</vt:lpstr>
      <vt:lpstr>Marketing By Mr. Kotler</vt:lpstr>
      <vt:lpstr>Customer Value</vt:lpstr>
      <vt:lpstr>American Marketing Association(AMA)</vt:lpstr>
      <vt:lpstr>End of the Session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Marketing</dc:title>
  <dc:creator>SHAHED</dc:creator>
  <cp:lastModifiedBy>SHAHED</cp:lastModifiedBy>
  <cp:revision>21</cp:revision>
  <dcterms:created xsi:type="dcterms:W3CDTF">2020-01-22T15:44:10Z</dcterms:created>
  <dcterms:modified xsi:type="dcterms:W3CDTF">2020-01-23T04:48:10Z</dcterms:modified>
</cp:coreProperties>
</file>