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4811-A7D9-4B5D-9E66-719B9B280F4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6631-748B-46D0-B532-E2D1B2A90F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4811-A7D9-4B5D-9E66-719B9B280F4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6631-748B-46D0-B532-E2D1B2A90F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4811-A7D9-4B5D-9E66-719B9B280F4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6631-748B-46D0-B532-E2D1B2A90F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4811-A7D9-4B5D-9E66-719B9B280F4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6631-748B-46D0-B532-E2D1B2A90F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4811-A7D9-4B5D-9E66-719B9B280F4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6631-748B-46D0-B532-E2D1B2A90F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4811-A7D9-4B5D-9E66-719B9B280F4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6631-748B-46D0-B532-E2D1B2A90F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4811-A7D9-4B5D-9E66-719B9B280F4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6631-748B-46D0-B532-E2D1B2A90F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4811-A7D9-4B5D-9E66-719B9B280F4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6631-748B-46D0-B532-E2D1B2A90F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4811-A7D9-4B5D-9E66-719B9B280F4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6631-748B-46D0-B532-E2D1B2A90F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4811-A7D9-4B5D-9E66-719B9B280F4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6631-748B-46D0-B532-E2D1B2A90F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04811-A7D9-4B5D-9E66-719B9B280F4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76631-748B-46D0-B532-E2D1B2A90F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04811-A7D9-4B5D-9E66-719B9B280F4A}" type="datetimeFigureOut">
              <a:rPr lang="en-US" smtClean="0"/>
              <a:t>2/4/2020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76631-748B-46D0-B532-E2D1B2A90F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eedough.com/marketing-management-philosophies-five-marketing-concepts-with-infographics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914400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Ink Free" pitchFamily="66" charset="0"/>
              </a:rPr>
              <a:t>Principles Of Marketing</a:t>
            </a:r>
            <a:endParaRPr lang="en-US" b="1" dirty="0">
              <a:latin typeface="Ink Free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572000"/>
            <a:ext cx="64008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  <a:latin typeface="Ink Free" pitchFamily="66" charset="0"/>
              </a:rPr>
              <a:t>Third slide</a:t>
            </a:r>
            <a:endParaRPr lang="en-US" b="1" dirty="0">
              <a:solidFill>
                <a:schemeClr val="tx1"/>
              </a:solidFill>
              <a:latin typeface="Ink Free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Ink Free" pitchFamily="66" charset="0"/>
              </a:rPr>
              <a:t>Today’s Content</a:t>
            </a:r>
            <a:endParaRPr lang="en-US" b="1" dirty="0">
              <a:latin typeface="Ink Free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Ink Free" pitchFamily="66" charset="0"/>
              </a:rPr>
              <a:t>Core concepts of Marketing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Ink Free" pitchFamily="66" charset="0"/>
              </a:rPr>
              <a:t>Marketing Management orientations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Ink Free" pitchFamily="66" charset="0"/>
              </a:rPr>
              <a:t>Marketing Process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Ink Free" pitchFamily="66" charset="0"/>
              </a:rPr>
              <a:t>Designing customer driven marketing strategy.</a:t>
            </a:r>
            <a:endParaRPr lang="en-US" b="1" dirty="0">
              <a:solidFill>
                <a:srgbClr val="FF0000"/>
              </a:solidFill>
              <a:latin typeface="Ink Free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Ink Free" pitchFamily="66" charset="0"/>
              </a:rPr>
              <a:t>Core Concepts of Marketing</a:t>
            </a:r>
            <a:endParaRPr lang="en-US" b="1" dirty="0">
              <a:latin typeface="Ink Free" pitchFamily="66" charset="0"/>
            </a:endParaRPr>
          </a:p>
        </p:txBody>
      </p:sp>
      <p:pic>
        <p:nvPicPr>
          <p:cNvPr id="4" name="Content Placeholder 3" descr="292ecfd8812074be7f6a9bc8088bd5ed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0" y="1371600"/>
            <a:ext cx="5943600" cy="4038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Ink Free" pitchFamily="66" charset="0"/>
              </a:rPr>
              <a:t>Marketing Management Orientations</a:t>
            </a:r>
            <a:endParaRPr lang="en-US" b="1" dirty="0">
              <a:latin typeface="Ink Free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Ink Free" pitchFamily="66" charset="0"/>
              </a:rPr>
              <a:t>Marketing management is a process of managing the marketing process of company products. Every company has a different strategy for the customer, for example, a company produces on a large scale that reduces the per unit cost that will help in sales. and another company focus on the quality product which leads to sales of that product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Ink Free" pitchFamily="66" charset="0"/>
              </a:rPr>
              <a:t>Marketing Management Orientations</a:t>
            </a:r>
            <a:endParaRPr lang="en-US" dirty="0"/>
          </a:p>
        </p:txBody>
      </p:sp>
      <p:pic>
        <p:nvPicPr>
          <p:cNvPr id="4" name="Content Placeholder 3" descr="Marketing+Management+Orientations+Based+on+different+assumptions+about_+-+what+customers+want+-+what+marketers+should+d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1600200"/>
            <a:ext cx="6172200" cy="5029200"/>
          </a:xfrm>
        </p:spPr>
      </p:pic>
      <p:pic>
        <p:nvPicPr>
          <p:cNvPr id="5" name="Picture 4" descr="pragmatism-overview-and-practical-teaching-examples_1276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514600"/>
            <a:ext cx="19050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Ink Free" pitchFamily="66" charset="0"/>
              </a:rPr>
              <a:t>Marketing Myopia</a:t>
            </a:r>
            <a:endParaRPr lang="en-US" b="1" dirty="0">
              <a:latin typeface="Ink Free" pitchFamily="66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Ink Free" pitchFamily="66" charset="0"/>
              </a:rPr>
              <a:t>Marketing Myopia is a situation when a company has a narrow-minded marketing approach and it focuses mainly on only one aspect out of many possible marketing attributes. E.g. focusing </a:t>
            </a:r>
            <a:r>
              <a:rPr lang="en-US" b="1" dirty="0">
                <a:solidFill>
                  <a:srgbClr val="FF0000"/>
                </a:solidFill>
                <a:latin typeface="Ink Free" pitchFamily="66" charset="0"/>
                <a:hlinkClick r:id="rId2"/>
              </a:rPr>
              <a:t>just on </a:t>
            </a:r>
            <a:r>
              <a:rPr lang="en-US" b="1" dirty="0" smtClean="0">
                <a:solidFill>
                  <a:srgbClr val="FF0000"/>
                </a:solidFill>
                <a:latin typeface="Ink Free" pitchFamily="66" charset="0"/>
                <a:hlinkClick r:id="rId2"/>
              </a:rPr>
              <a:t>quality</a:t>
            </a:r>
            <a:r>
              <a:rPr lang="en-US" b="1" dirty="0" smtClean="0">
                <a:solidFill>
                  <a:srgbClr val="FF0000"/>
                </a:solidFill>
                <a:latin typeface="Ink Free" pitchFamily="66" charset="0"/>
              </a:rPr>
              <a:t> and </a:t>
            </a:r>
            <a:r>
              <a:rPr lang="en-US" b="1" dirty="0">
                <a:solidFill>
                  <a:srgbClr val="FF0000"/>
                </a:solidFill>
                <a:latin typeface="Ink Free" pitchFamily="66" charset="0"/>
              </a:rPr>
              <a:t>not on the actual demand of the </a:t>
            </a:r>
            <a:r>
              <a:rPr lang="en-US" b="1" dirty="0" smtClean="0">
                <a:solidFill>
                  <a:srgbClr val="FF0000"/>
                </a:solidFill>
                <a:latin typeface="Ink Free" pitchFamily="66" charset="0"/>
              </a:rPr>
              <a:t>customer</a:t>
            </a:r>
            <a:r>
              <a:rPr lang="en-US" dirty="0" smtClean="0">
                <a:latin typeface="Ink Free" pitchFamily="66" charset="0"/>
              </a:rPr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Ink Free" pitchFamily="66" charset="0"/>
              </a:rPr>
              <a:t>Marketing Myopia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fontAlgn="base"/>
            <a:r>
              <a:rPr lang="en-US" sz="2400" b="1" dirty="0">
                <a:solidFill>
                  <a:schemeClr val="tx2"/>
                </a:solidFill>
                <a:latin typeface="Ink Free" pitchFamily="66" charset="0"/>
              </a:rPr>
              <a:t>When does marketing myopia strike in?</a:t>
            </a:r>
          </a:p>
          <a:p>
            <a:pPr fontAlgn="base"/>
            <a:r>
              <a:rPr lang="en-US" sz="2400" b="1" dirty="0">
                <a:solidFill>
                  <a:srgbClr val="FF0000"/>
                </a:solidFill>
                <a:latin typeface="Ink Free" pitchFamily="66" charset="0"/>
              </a:rPr>
              <a:t>Marketing myopia strikes in when the short term goals are given more importance than the long term goals. Some examples being –</a:t>
            </a:r>
          </a:p>
          <a:p>
            <a:pPr fontAlgn="base"/>
            <a:r>
              <a:rPr lang="en-US" sz="2400" b="1" dirty="0">
                <a:solidFill>
                  <a:srgbClr val="FF0000"/>
                </a:solidFill>
                <a:latin typeface="Ink Free" pitchFamily="66" charset="0"/>
              </a:rPr>
              <a:t>More focus on selling rather than building relationships with the customers</a:t>
            </a:r>
          </a:p>
          <a:p>
            <a:pPr fontAlgn="base"/>
            <a:r>
              <a:rPr lang="en-US" sz="2400" b="1" dirty="0">
                <a:solidFill>
                  <a:srgbClr val="FF0000"/>
                </a:solidFill>
                <a:latin typeface="Ink Free" pitchFamily="66" charset="0"/>
              </a:rPr>
              <a:t>Predicting growth without conducting proper research.</a:t>
            </a:r>
          </a:p>
          <a:p>
            <a:pPr fontAlgn="base"/>
            <a:r>
              <a:rPr lang="en-US" sz="2400" b="1" dirty="0">
                <a:solidFill>
                  <a:srgbClr val="FF0000"/>
                </a:solidFill>
                <a:latin typeface="Ink Free" pitchFamily="66" charset="0"/>
              </a:rPr>
              <a:t>Mass production without knowing the demand.</a:t>
            </a:r>
          </a:p>
          <a:p>
            <a:pPr fontAlgn="base"/>
            <a:r>
              <a:rPr lang="en-US" sz="2400" b="1" dirty="0">
                <a:solidFill>
                  <a:srgbClr val="FF0000"/>
                </a:solidFill>
                <a:latin typeface="Ink Free" pitchFamily="66" charset="0"/>
              </a:rPr>
              <a:t>Giving importance to just one aspect of the marketing attributes without focusing on what customer actually wants</a:t>
            </a:r>
          </a:p>
          <a:p>
            <a:pPr fontAlgn="base"/>
            <a:r>
              <a:rPr lang="en-US" sz="2400" b="1" dirty="0">
                <a:solidFill>
                  <a:srgbClr val="FF0000"/>
                </a:solidFill>
                <a:latin typeface="Ink Free" pitchFamily="66" charset="0"/>
              </a:rPr>
              <a:t>Not changing with the dynamic consumer environment</a:t>
            </a:r>
          </a:p>
          <a:p>
            <a:endParaRPr lang="en-US" sz="2400" b="1" dirty="0">
              <a:solidFill>
                <a:srgbClr val="FF0000"/>
              </a:solidFill>
              <a:latin typeface="Ink Free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Ink Free" pitchFamily="66" charset="0"/>
              </a:rPr>
              <a:t>Marketing Process</a:t>
            </a:r>
            <a:endParaRPr lang="en-US" b="1" dirty="0">
              <a:latin typeface="Ink Free" pitchFamily="66" charset="0"/>
            </a:endParaRPr>
          </a:p>
        </p:txBody>
      </p:sp>
      <p:pic>
        <p:nvPicPr>
          <p:cNvPr id="4" name="Content Placeholder 3" descr="The-Marketing-Process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9144000" cy="56388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  <a:latin typeface="Ink Free" pitchFamily="66" charset="0"/>
            </a:endParaRPr>
          </a:p>
        </p:txBody>
      </p:sp>
      <p:pic>
        <p:nvPicPr>
          <p:cNvPr id="4" name="Content Placeholder 3" descr="session-1-if-sem-iii-16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52400"/>
            <a:ext cx="8763000" cy="6477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193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Principles Of Marketing</vt:lpstr>
      <vt:lpstr>Today’s Content</vt:lpstr>
      <vt:lpstr>Core Concepts of Marketing</vt:lpstr>
      <vt:lpstr>Marketing Management Orientations</vt:lpstr>
      <vt:lpstr>Marketing Management Orientations</vt:lpstr>
      <vt:lpstr>Marketing Myopia</vt:lpstr>
      <vt:lpstr>Marketing Myopia</vt:lpstr>
      <vt:lpstr>Marketing Process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Principles Of Marketing</dc:title>
  <dc:creator>SHAHED</dc:creator>
  <cp:lastModifiedBy>SHAHED</cp:lastModifiedBy>
  <cp:revision>8</cp:revision>
  <dcterms:created xsi:type="dcterms:W3CDTF">2020-02-04T13:13:21Z</dcterms:created>
  <dcterms:modified xsi:type="dcterms:W3CDTF">2020-02-04T14:16:20Z</dcterms:modified>
</cp:coreProperties>
</file>