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21F32E-2F64-4BF6-B940-A17FAC0F95D7}"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F32E-2F64-4BF6-B940-A17FAC0F95D7}"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F32E-2F64-4BF6-B940-A17FAC0F95D7}"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F32E-2F64-4BF6-B940-A17FAC0F95D7}"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1F32E-2F64-4BF6-B940-A17FAC0F95D7}"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21F32E-2F64-4BF6-B940-A17FAC0F95D7}"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21F32E-2F64-4BF6-B940-A17FAC0F95D7}"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21F32E-2F64-4BF6-B940-A17FAC0F95D7}"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1F32E-2F64-4BF6-B940-A17FAC0F95D7}"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1F32E-2F64-4BF6-B940-A17FAC0F95D7}"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1F32E-2F64-4BF6-B940-A17FAC0F95D7}"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A3B5-1B5C-41BA-A775-3F65F582A7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1F32E-2F64-4BF6-B940-A17FAC0F95D7}" type="datetimeFigureOut">
              <a:rPr lang="en-US" smtClean="0"/>
              <a:pPr/>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CA3B5-1B5C-41BA-A775-3F65F582A7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nk Free" pitchFamily="66" charset="0"/>
              </a:rPr>
              <a:t>Principles Of Marketing</a:t>
            </a:r>
            <a:endParaRPr lang="en-US" dirty="0">
              <a:latin typeface="Ink Free" pitchFamily="66" charset="0"/>
            </a:endParaRPr>
          </a:p>
        </p:txBody>
      </p:sp>
      <p:sp>
        <p:nvSpPr>
          <p:cNvPr id="3" name="Subtitle 2"/>
          <p:cNvSpPr>
            <a:spLocks noGrp="1"/>
          </p:cNvSpPr>
          <p:nvPr>
            <p:ph type="subTitle" idx="1"/>
          </p:nvPr>
        </p:nvSpPr>
        <p:spPr/>
        <p:txBody>
          <a:bodyPr/>
          <a:lstStyle/>
          <a:p>
            <a:r>
              <a:rPr lang="en-US" dirty="0" smtClean="0">
                <a:solidFill>
                  <a:schemeClr val="tx1"/>
                </a:solidFill>
                <a:latin typeface="Ink Free" pitchFamily="66" charset="0"/>
              </a:rPr>
              <a:t>4</a:t>
            </a:r>
            <a:r>
              <a:rPr lang="en-US" baseline="30000" dirty="0" smtClean="0">
                <a:solidFill>
                  <a:schemeClr val="tx1"/>
                </a:solidFill>
                <a:latin typeface="Ink Free" pitchFamily="66" charset="0"/>
              </a:rPr>
              <a:t>th</a:t>
            </a:r>
            <a:r>
              <a:rPr lang="en-US" dirty="0" smtClean="0">
                <a:solidFill>
                  <a:schemeClr val="tx1"/>
                </a:solidFill>
                <a:latin typeface="Ink Free" pitchFamily="66" charset="0"/>
              </a:rPr>
              <a:t> slide</a:t>
            </a:r>
            <a:endParaRPr lang="en-US" dirty="0">
              <a:solidFill>
                <a:schemeClr val="tx1"/>
              </a:solidFill>
              <a:latin typeface="Ink Free" pitchFamily="66"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967203">
            <a:off x="559194" y="4109407"/>
            <a:ext cx="2002567" cy="2091570"/>
          </a:xfrm>
          <a:prstGeom prst="rect">
            <a:avLst/>
          </a:prstGeom>
          <a:ln w="76200">
            <a:solidFill>
              <a:schemeClr val="bg1"/>
            </a:solidFill>
          </a:ln>
          <a:effectLst>
            <a:innerShdw blurRad="63500" dist="50800" dir="16200000">
              <a:prstClr val="black">
                <a:alpha val="50000"/>
              </a:prstClr>
            </a:innerShdw>
          </a:effectLst>
        </p:spPr>
      </p:pic>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967203">
            <a:off x="5893764" y="4290509"/>
            <a:ext cx="2329037" cy="1884324"/>
          </a:xfrm>
          <a:prstGeom prst="rect">
            <a:avLst/>
          </a:prstGeom>
          <a:ln w="76200">
            <a:solidFill>
              <a:schemeClr val="bg1"/>
            </a:solidFill>
          </a:ln>
          <a:effectLst>
            <a:innerShdw blurRad="63500" dist="50800" dir="16200000">
              <a:prstClr val="black">
                <a:alpha val="50000"/>
              </a:prstClr>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Demographics </a:t>
            </a:r>
            <a:r>
              <a:rPr lang="en-US" dirty="0" err="1" smtClean="0">
                <a:latin typeface="Ink Free" pitchFamily="66" charset="0"/>
              </a:rPr>
              <a:t>vs</a:t>
            </a:r>
            <a:r>
              <a:rPr lang="en-US" dirty="0" smtClean="0">
                <a:latin typeface="Ink Free" pitchFamily="66" charset="0"/>
              </a:rPr>
              <a:t> Psychographics</a:t>
            </a:r>
            <a:endParaRPr lang="en-US" dirty="0">
              <a:latin typeface="Ink Free" pitchFamily="66" charset="0"/>
            </a:endParaRPr>
          </a:p>
        </p:txBody>
      </p:sp>
      <p:pic>
        <p:nvPicPr>
          <p:cNvPr id="5" name="Content Placeholder 4" descr="demographics-vs-psychographics-06.07.2018-1021x1024.png"/>
          <p:cNvPicPr>
            <a:picLocks noGrp="1" noChangeAspect="1"/>
          </p:cNvPicPr>
          <p:nvPr>
            <p:ph idx="1"/>
          </p:nvPr>
        </p:nvPicPr>
        <p:blipFill>
          <a:blip r:embed="rId2"/>
          <a:stretch>
            <a:fillRect/>
          </a:stretch>
        </p:blipFill>
        <p:spPr>
          <a:xfrm>
            <a:off x="152400" y="1447800"/>
            <a:ext cx="8610600" cy="5410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Behavioral Segmentation</a:t>
            </a:r>
            <a:endParaRPr lang="en-US" dirty="0">
              <a:latin typeface="Ink Free" pitchFamily="66" charset="0"/>
            </a:endParaRPr>
          </a:p>
        </p:txBody>
      </p:sp>
      <p:pic>
        <p:nvPicPr>
          <p:cNvPr id="4" name="Content Placeholder 3" descr="1200-611059-behavioral-segmentation.jpg"/>
          <p:cNvPicPr>
            <a:picLocks noGrp="1" noChangeAspect="1"/>
          </p:cNvPicPr>
          <p:nvPr>
            <p:ph idx="1"/>
          </p:nvPr>
        </p:nvPicPr>
        <p:blipFill>
          <a:blip r:embed="rId2"/>
          <a:stretch>
            <a:fillRect/>
          </a:stretch>
        </p:blipFill>
        <p:spPr>
          <a:xfrm>
            <a:off x="0" y="1219200"/>
            <a:ext cx="9144000" cy="5638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Targeting</a:t>
            </a:r>
            <a:endParaRPr lang="en-US" dirty="0">
              <a:latin typeface="Ink Free" pitchFamily="66" charset="0"/>
            </a:endParaRPr>
          </a:p>
        </p:txBody>
      </p:sp>
      <p:sp>
        <p:nvSpPr>
          <p:cNvPr id="3" name="Content Placeholder 2"/>
          <p:cNvSpPr>
            <a:spLocks noGrp="1"/>
          </p:cNvSpPr>
          <p:nvPr>
            <p:ph idx="1"/>
          </p:nvPr>
        </p:nvSpPr>
        <p:spPr/>
        <p:txBody>
          <a:bodyPr/>
          <a:lstStyle/>
          <a:p>
            <a:r>
              <a:rPr lang="en-US" dirty="0" smtClean="0">
                <a:latin typeface="Ink Free" pitchFamily="66" charset="0"/>
              </a:rPr>
              <a:t>Once the firm has decided its market segments then it has to decide  how many segments to be selected for targeting purpose. Market targeting is a process of capturing the target market to cultivate profit.</a:t>
            </a:r>
            <a:endParaRPr lang="en-US" dirty="0">
              <a:latin typeface="Ink Free" pitchFamily="66" charset="0"/>
            </a:endParaRPr>
          </a:p>
        </p:txBody>
      </p:sp>
      <p:pic>
        <p:nvPicPr>
          <p:cNvPr id="4" name="Picture 3" descr="download.png"/>
          <p:cNvPicPr>
            <a:picLocks noChangeAspect="1"/>
          </p:cNvPicPr>
          <p:nvPr/>
        </p:nvPicPr>
        <p:blipFill>
          <a:blip r:embed="rId2"/>
          <a:stretch>
            <a:fillRect/>
          </a:stretch>
        </p:blipFill>
        <p:spPr>
          <a:xfrm>
            <a:off x="1981200" y="4191000"/>
            <a:ext cx="5029200" cy="2514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Differentiation</a:t>
            </a:r>
            <a:endParaRPr lang="en-US" dirty="0">
              <a:latin typeface="Ink Free" pitchFamily="66" charset="0"/>
            </a:endParaRPr>
          </a:p>
        </p:txBody>
      </p:sp>
      <p:sp>
        <p:nvSpPr>
          <p:cNvPr id="3" name="Content Placeholder 2"/>
          <p:cNvSpPr>
            <a:spLocks noGrp="1"/>
          </p:cNvSpPr>
          <p:nvPr>
            <p:ph idx="1"/>
          </p:nvPr>
        </p:nvSpPr>
        <p:spPr/>
        <p:txBody>
          <a:bodyPr>
            <a:normAutofit/>
          </a:bodyPr>
          <a:lstStyle/>
          <a:p>
            <a:r>
              <a:rPr lang="en-US" sz="3600" dirty="0" smtClean="0">
                <a:latin typeface="Ink Free" pitchFamily="66" charset="0"/>
              </a:rPr>
              <a:t>Differentiation is a marketing strategy that businesses employ to make their products unique and stand out from competitors. It is the typical strategy for industries for which multiple competitors produce identical or very similar products</a:t>
            </a:r>
            <a:r>
              <a:rPr lang="en-US" sz="2000" dirty="0" smtClean="0">
                <a:latin typeface="Ink Free" pitchFamily="66"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Differentiation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Ink Free" pitchFamily="66" charset="0"/>
              </a:rPr>
              <a:t>The key objective of differentiation is to make a product more attractive in comparison with other directly competing products. Successful product differentiation strategy creates a competitive advantage for the producer because customers perceive these products as unique or superior. Recognizable examples of differentiation are attractive packaging or new promotional stories behind the products. Producers often decide to differentiate by introducing innovative features, which might be more difficult to recognize for customers.</a:t>
            </a:r>
          </a:p>
          <a:p>
            <a:endParaRPr lang="en-US" dirty="0" smtClean="0">
              <a:latin typeface="Ink Free" pitchFamily="66"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Differentiation</a:t>
            </a:r>
            <a:endParaRPr lang="en-US" dirty="0"/>
          </a:p>
        </p:txBody>
      </p:sp>
      <p:pic>
        <p:nvPicPr>
          <p:cNvPr id="4" name="Content Placeholder 3" descr="images (7).jpg"/>
          <p:cNvPicPr>
            <a:picLocks noGrp="1" noChangeAspect="1"/>
          </p:cNvPicPr>
          <p:nvPr>
            <p:ph idx="1"/>
          </p:nvPr>
        </p:nvPicPr>
        <p:blipFill>
          <a:blip r:embed="rId2"/>
          <a:stretch>
            <a:fillRect/>
          </a:stretch>
        </p:blipFill>
        <p:spPr>
          <a:xfrm>
            <a:off x="0" y="1447800"/>
            <a:ext cx="9144000" cy="5410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Positioning</a:t>
            </a:r>
            <a:endParaRPr lang="en-US" dirty="0">
              <a:latin typeface="Ink Free" pitchFamily="66" charset="0"/>
            </a:endParaRPr>
          </a:p>
        </p:txBody>
      </p:sp>
      <p:sp>
        <p:nvSpPr>
          <p:cNvPr id="3" name="Content Placeholder 2"/>
          <p:cNvSpPr>
            <a:spLocks noGrp="1"/>
          </p:cNvSpPr>
          <p:nvPr>
            <p:ph idx="1"/>
          </p:nvPr>
        </p:nvSpPr>
        <p:spPr/>
        <p:txBody>
          <a:bodyPr/>
          <a:lstStyle/>
          <a:p>
            <a:r>
              <a:rPr lang="en-US" dirty="0" smtClean="0">
                <a:latin typeface="Ink Free" pitchFamily="66" charset="0"/>
              </a:rPr>
              <a:t>Arranging for a product to occupy a clear, distinctive and desirable place relative to competing products in the minds of target consumers. </a:t>
            </a:r>
            <a:endParaRPr lang="en-US" dirty="0">
              <a:latin typeface="Ink Free" pitchFamily="66" charset="0"/>
            </a:endParaRPr>
          </a:p>
        </p:txBody>
      </p:sp>
      <p:pic>
        <p:nvPicPr>
          <p:cNvPr id="4" name="Picture 3" descr="2019-11-08-10-14-haldirams_cropped_90.jpg"/>
          <p:cNvPicPr>
            <a:picLocks noChangeAspect="1"/>
          </p:cNvPicPr>
          <p:nvPr/>
        </p:nvPicPr>
        <p:blipFill>
          <a:blip r:embed="rId2"/>
          <a:stretch>
            <a:fillRect/>
          </a:stretch>
        </p:blipFill>
        <p:spPr>
          <a:xfrm>
            <a:off x="381000" y="3657600"/>
            <a:ext cx="3230880" cy="2156460"/>
          </a:xfrm>
          <a:prstGeom prst="rect">
            <a:avLst/>
          </a:prstGeom>
        </p:spPr>
      </p:pic>
      <p:pic>
        <p:nvPicPr>
          <p:cNvPr id="5" name="Picture 4" descr="GettyImages-493636850.0 (1).jpg"/>
          <p:cNvPicPr>
            <a:picLocks noChangeAspect="1"/>
          </p:cNvPicPr>
          <p:nvPr/>
        </p:nvPicPr>
        <p:blipFill>
          <a:blip r:embed="rId3"/>
          <a:stretch>
            <a:fillRect/>
          </a:stretch>
        </p:blipFill>
        <p:spPr>
          <a:xfrm>
            <a:off x="4114800" y="3200400"/>
            <a:ext cx="4572000" cy="304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Today’s Content</a:t>
            </a:r>
            <a:endParaRPr lang="en-US" dirty="0">
              <a:latin typeface="Ink Free" pitchFamily="66" charset="0"/>
            </a:endParaRPr>
          </a:p>
        </p:txBody>
      </p:sp>
      <p:sp>
        <p:nvSpPr>
          <p:cNvPr id="3" name="Content Placeholder 2"/>
          <p:cNvSpPr>
            <a:spLocks noGrp="1"/>
          </p:cNvSpPr>
          <p:nvPr>
            <p:ph idx="1"/>
          </p:nvPr>
        </p:nvSpPr>
        <p:spPr/>
        <p:txBody>
          <a:bodyPr/>
          <a:lstStyle/>
          <a:p>
            <a:r>
              <a:rPr lang="en-US" dirty="0" smtClean="0">
                <a:latin typeface="Ink Free" pitchFamily="66" charset="0"/>
              </a:rPr>
              <a:t>Designing customer driven marketing strategy.</a:t>
            </a:r>
          </a:p>
          <a:p>
            <a:pPr>
              <a:buNone/>
            </a:pPr>
            <a:r>
              <a:rPr lang="en-US" dirty="0" smtClean="0">
                <a:latin typeface="Ink Free" pitchFamily="66" charset="0"/>
              </a:rPr>
              <a:t>( Market segmentation, targeting, differentiation and positioning).</a:t>
            </a:r>
          </a:p>
          <a:p>
            <a:r>
              <a:rPr lang="en-US" dirty="0" smtClean="0">
                <a:latin typeface="Ink Free" pitchFamily="66" charset="0"/>
              </a:rPr>
              <a:t>Marketing mix.</a:t>
            </a:r>
            <a:endParaRPr lang="en-US" dirty="0">
              <a:latin typeface="Ink Free"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nk Free" pitchFamily="66" charset="0"/>
              </a:rPr>
              <a:t>Designing customer driven marketing strategy</a:t>
            </a:r>
            <a:endParaRPr lang="en-US" dirty="0">
              <a:latin typeface="Ink Free" pitchFamily="66" charset="0"/>
            </a:endParaRPr>
          </a:p>
        </p:txBody>
      </p:sp>
      <p:pic>
        <p:nvPicPr>
          <p:cNvPr id="6" name="Content Placeholder 5" descr="designing-a-customer-driven-marketing-strategy-l.jpg"/>
          <p:cNvPicPr>
            <a:picLocks noGrp="1" noChangeAspect="1"/>
          </p:cNvPicPr>
          <p:nvPr>
            <p:ph idx="1"/>
          </p:nvPr>
        </p:nvPicPr>
        <p:blipFill>
          <a:blip r:embed="rId2"/>
          <a:stretch>
            <a:fillRect/>
          </a:stretch>
        </p:blipFill>
        <p:spPr>
          <a:xfrm>
            <a:off x="0" y="1600200"/>
            <a:ext cx="9144000" cy="5105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Market Segmentation</a:t>
            </a:r>
            <a:endParaRPr lang="en-US" dirty="0">
              <a:latin typeface="Ink Free" pitchFamily="66" charset="0"/>
            </a:endParaRPr>
          </a:p>
        </p:txBody>
      </p:sp>
      <p:sp>
        <p:nvSpPr>
          <p:cNvPr id="3" name="Content Placeholder 2"/>
          <p:cNvSpPr>
            <a:spLocks noGrp="1"/>
          </p:cNvSpPr>
          <p:nvPr>
            <p:ph idx="1"/>
          </p:nvPr>
        </p:nvSpPr>
        <p:spPr/>
        <p:txBody>
          <a:bodyPr/>
          <a:lstStyle/>
          <a:p>
            <a:r>
              <a:rPr lang="en-US" dirty="0" smtClean="0">
                <a:latin typeface="Ink Free" pitchFamily="66" charset="0"/>
              </a:rPr>
              <a:t>Dividing a market into distinct groups with distinct needs, characteristics or behavior who might require separate products or marketing mixes.</a:t>
            </a:r>
            <a:endParaRPr lang="en-US" dirty="0">
              <a:latin typeface="Ink Free"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ypes-of-market-segmentation.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Geographic segmentation</a:t>
            </a:r>
            <a:endParaRPr lang="en-US" dirty="0">
              <a:latin typeface="Ink Free" pitchFamily="66" charset="0"/>
            </a:endParaRPr>
          </a:p>
        </p:txBody>
      </p:sp>
      <p:sp>
        <p:nvSpPr>
          <p:cNvPr id="3" name="Content Placeholder 2"/>
          <p:cNvSpPr>
            <a:spLocks noGrp="1"/>
          </p:cNvSpPr>
          <p:nvPr>
            <p:ph idx="1"/>
          </p:nvPr>
        </p:nvSpPr>
        <p:spPr/>
        <p:txBody>
          <a:bodyPr/>
          <a:lstStyle/>
          <a:p>
            <a:r>
              <a:rPr lang="en-US" b="1" dirty="0">
                <a:latin typeface="Ink Free" pitchFamily="66" charset="0"/>
              </a:rPr>
              <a:t>Geographic segmentation</a:t>
            </a:r>
            <a:r>
              <a:rPr lang="en-US" dirty="0">
                <a:latin typeface="Ink Free" pitchFamily="66" charset="0"/>
              </a:rPr>
              <a:t> is a common strategy when you serve customers in a particular area, or when your broad target audience has different preferences based on where they are located. It involves grouping potential customers by country, state, region, city or even neighborhood.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Demographic Segmentation</a:t>
            </a:r>
            <a:endParaRPr lang="en-US" dirty="0">
              <a:latin typeface="Ink Free" pitchFamily="66" charset="0"/>
            </a:endParaRPr>
          </a:p>
        </p:txBody>
      </p:sp>
      <p:sp>
        <p:nvSpPr>
          <p:cNvPr id="3" name="Content Placeholder 2"/>
          <p:cNvSpPr>
            <a:spLocks noGrp="1"/>
          </p:cNvSpPr>
          <p:nvPr>
            <p:ph idx="1"/>
          </p:nvPr>
        </p:nvSpPr>
        <p:spPr/>
        <p:txBody>
          <a:bodyPr/>
          <a:lstStyle/>
          <a:p>
            <a:r>
              <a:rPr lang="en-US" b="1" dirty="0">
                <a:latin typeface="Ink Free" pitchFamily="66" charset="0"/>
              </a:rPr>
              <a:t>Demographic segmentation</a:t>
            </a:r>
            <a:r>
              <a:rPr lang="en-US" dirty="0">
                <a:latin typeface="Ink Free" pitchFamily="66" charset="0"/>
              </a:rPr>
              <a:t> is defined as a market </a:t>
            </a:r>
            <a:r>
              <a:rPr lang="en-US" b="1" dirty="0">
                <a:latin typeface="Ink Free" pitchFamily="66" charset="0"/>
              </a:rPr>
              <a:t>segmentation</a:t>
            </a:r>
            <a:r>
              <a:rPr lang="en-US" dirty="0">
                <a:latin typeface="Ink Free" pitchFamily="66" charset="0"/>
              </a:rPr>
              <a:t> method based on variables such as age, gender, income etc. ... In marketing, it defines people that form a specific market for a product or a service based on </a:t>
            </a:r>
            <a:r>
              <a:rPr lang="en-US" b="1" dirty="0">
                <a:latin typeface="Ink Free" pitchFamily="66" charset="0"/>
              </a:rPr>
              <a:t>demographics</a:t>
            </a:r>
            <a:r>
              <a:rPr lang="en-US" dirty="0">
                <a:latin typeface="Ink Free" pitchFamily="66"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Psychographic Segmentation</a:t>
            </a:r>
            <a:endParaRPr lang="en-US" dirty="0">
              <a:latin typeface="Ink Free" pitchFamily="66" charset="0"/>
            </a:endParaRPr>
          </a:p>
        </p:txBody>
      </p:sp>
      <p:sp>
        <p:nvSpPr>
          <p:cNvPr id="3" name="Content Placeholder 2"/>
          <p:cNvSpPr>
            <a:spLocks noGrp="1"/>
          </p:cNvSpPr>
          <p:nvPr>
            <p:ph idx="1"/>
          </p:nvPr>
        </p:nvSpPr>
        <p:spPr/>
        <p:txBody>
          <a:bodyPr>
            <a:noAutofit/>
          </a:bodyPr>
          <a:lstStyle/>
          <a:p>
            <a:r>
              <a:rPr lang="en-US" sz="3600" b="1" dirty="0">
                <a:latin typeface="Ink Free" pitchFamily="66" charset="0"/>
              </a:rPr>
              <a:t>Psychographic segmentation</a:t>
            </a:r>
            <a:r>
              <a:rPr lang="en-US" sz="3600" dirty="0">
                <a:latin typeface="Ink Free" pitchFamily="66" charset="0"/>
              </a:rPr>
              <a:t> is a method used to group prospective, current or previous customers by their shared personality traits, beliefs, values, attitudes, interests, and lifestyles and other factors. These characteristics may be observable or not</a:t>
            </a:r>
            <a:r>
              <a:rPr lang="en-US" sz="3600" dirty="0" smtClean="0">
                <a:latin typeface="Ink Free" pitchFamily="66" charset="0"/>
              </a:rPr>
              <a:t>.</a:t>
            </a:r>
            <a:r>
              <a:rPr lang="en-US" sz="3600" dirty="0"/>
              <a:t/>
            </a:r>
            <a:br>
              <a:rPr lang="en-US" sz="3600" dirty="0"/>
            </a:b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k Free" pitchFamily="66" charset="0"/>
              </a:rPr>
              <a:t>Psychographic Segmentation</a:t>
            </a:r>
            <a:endParaRPr lang="en-US" dirty="0">
              <a:latin typeface="Ink Free" pitchFamily="66" charset="0"/>
            </a:endParaRPr>
          </a:p>
        </p:txBody>
      </p:sp>
      <p:pic>
        <p:nvPicPr>
          <p:cNvPr id="4" name="Content Placeholder 3" descr="psychographic-segmentation.jpg"/>
          <p:cNvPicPr>
            <a:picLocks noGrp="1" noChangeAspect="1"/>
          </p:cNvPicPr>
          <p:nvPr>
            <p:ph idx="1"/>
          </p:nvPr>
        </p:nvPicPr>
        <p:blipFill>
          <a:blip r:embed="rId2"/>
          <a:stretch>
            <a:fillRect/>
          </a:stretch>
        </p:blipFill>
        <p:spPr>
          <a:xfrm>
            <a:off x="381000" y="1295400"/>
            <a:ext cx="8610600" cy="54102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253</Words>
  <Application>Microsoft Office PowerPoint</Application>
  <PresentationFormat>On-screen Show (4:3)</PresentationFormat>
  <Paragraphs>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Principles Of Marketing</vt:lpstr>
      <vt:lpstr>Today’s Content</vt:lpstr>
      <vt:lpstr>Designing customer driven marketing strategy</vt:lpstr>
      <vt:lpstr>Market Segmentation</vt:lpstr>
      <vt:lpstr>Slide 5</vt:lpstr>
      <vt:lpstr>Geographic segmentation</vt:lpstr>
      <vt:lpstr>Demographic Segmentation</vt:lpstr>
      <vt:lpstr>Psychographic Segmentation</vt:lpstr>
      <vt:lpstr>Psychographic Segmentation</vt:lpstr>
      <vt:lpstr>Demographics vs Psychographics</vt:lpstr>
      <vt:lpstr>Behavioral Segmentation</vt:lpstr>
      <vt:lpstr>Targeting</vt:lpstr>
      <vt:lpstr>Differentiation</vt:lpstr>
      <vt:lpstr>Differentiation</vt:lpstr>
      <vt:lpstr>Differentiation</vt:lpstr>
      <vt:lpstr>Positioning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SHAHED</dc:creator>
  <cp:lastModifiedBy>SHAHED</cp:lastModifiedBy>
  <cp:revision>16</cp:revision>
  <dcterms:created xsi:type="dcterms:W3CDTF">2020-02-05T14:15:39Z</dcterms:created>
  <dcterms:modified xsi:type="dcterms:W3CDTF">2020-02-05T17:05:05Z</dcterms:modified>
</cp:coreProperties>
</file>