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9" r:id="rId4"/>
    <p:sldId id="257" r:id="rId5"/>
    <p:sldId id="258" r:id="rId6"/>
    <p:sldId id="259" r:id="rId7"/>
    <p:sldId id="260" r:id="rId8"/>
    <p:sldId id="261" r:id="rId9"/>
    <p:sldId id="262" r:id="rId10"/>
    <p:sldId id="263" r:id="rId11"/>
    <p:sldId id="264" r:id="rId12"/>
    <p:sldId id="265" r:id="rId13"/>
    <p:sldId id="266" r:id="rId14"/>
    <p:sldId id="267" r:id="rId15"/>
    <p:sldId id="268"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3BCBA-58AE-4A76-A8DF-C2BCF7E8C5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111979-E936-4C2D-9CBE-4CBD52F32D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5E9F63-06E1-4E52-B0DC-F6D05AD14D29}"/>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5" name="Footer Placeholder 4">
            <a:extLst>
              <a:ext uri="{FF2B5EF4-FFF2-40B4-BE49-F238E27FC236}">
                <a16:creationId xmlns:a16="http://schemas.microsoft.com/office/drawing/2014/main" id="{6D5E5698-3C17-4D9E-A9D0-E8593C4FC9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7F3B90-B074-4E57-9E14-5068E8B54BB8}"/>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53527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163C7-1A7C-4333-94FE-7D2AF29B27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2AC9EE-EFDF-4375-9E47-3C74AEC0D2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4A7729-3639-4EF6-A8FC-3A20AF05CDBA}"/>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5" name="Footer Placeholder 4">
            <a:extLst>
              <a:ext uri="{FF2B5EF4-FFF2-40B4-BE49-F238E27FC236}">
                <a16:creationId xmlns:a16="http://schemas.microsoft.com/office/drawing/2014/main" id="{58862E5A-BEE5-4A92-BE08-E2D3382C8C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03F238-0822-4BDD-B13E-5C01DC726B63}"/>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691473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E64F86-CA26-4C60-A8EC-9AAD447C7B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1BB7FF-8DFD-4581-A9EA-893F8977B4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E3B0C5-41D8-41E6-B4A2-5FF534FBC937}"/>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5" name="Footer Placeholder 4">
            <a:extLst>
              <a:ext uri="{FF2B5EF4-FFF2-40B4-BE49-F238E27FC236}">
                <a16:creationId xmlns:a16="http://schemas.microsoft.com/office/drawing/2014/main" id="{57941766-9661-49FE-99B7-4CDED68A2A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4CEA0A-342B-473B-B221-FD3B01A263BC}"/>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2454254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99C31-91C3-4B58-A3CA-A6A663AB57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07C0A7-CD40-4935-91BA-78B360DBF8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1A1E4-5D2F-4643-8D86-73FE6E0EB02C}"/>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5" name="Footer Placeholder 4">
            <a:extLst>
              <a:ext uri="{FF2B5EF4-FFF2-40B4-BE49-F238E27FC236}">
                <a16:creationId xmlns:a16="http://schemas.microsoft.com/office/drawing/2014/main" id="{E3AD7FD8-8B51-459C-911C-9655EC6F55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D6E440-79A3-4105-AD06-85FA76653DC3}"/>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1866607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D05C2-5A71-4A95-BEE5-27A8D35447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EA339CA-E545-48D1-8AEE-F198967DBA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61CF9-F9F8-4B0C-A228-CA882738D1FE}"/>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5" name="Footer Placeholder 4">
            <a:extLst>
              <a:ext uri="{FF2B5EF4-FFF2-40B4-BE49-F238E27FC236}">
                <a16:creationId xmlns:a16="http://schemas.microsoft.com/office/drawing/2014/main" id="{3969CF9B-B485-41B5-9426-BF9E3FE3E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5DB34A-AF08-4F63-BEE1-DCA9F9E5B2BA}"/>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1187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74F44-B806-4E13-95FC-516F3A030D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94F5B2-7741-46C2-A079-594125CCA0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C586F6-5B61-4C36-9BF8-03BFF1D6A8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02E653-CA13-4A42-8567-F863495A4410}"/>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6" name="Footer Placeholder 5">
            <a:extLst>
              <a:ext uri="{FF2B5EF4-FFF2-40B4-BE49-F238E27FC236}">
                <a16:creationId xmlns:a16="http://schemas.microsoft.com/office/drawing/2014/main" id="{B87979B6-F18B-45DA-9CB5-6BD74A6B2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D7D9F1-E46D-4D37-AE9C-5623DE066C02}"/>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2408351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DFB10-BD86-486C-9753-DAB4EC6860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BAD74C-8AB1-4A81-BF56-D7627E0B93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633D47-BD9B-4F67-BB41-8E0628D1BE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8634EB-3179-4B57-9C96-D2AF318F8A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9E1FB3-8FC5-49E0-BB54-643EE62836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A6125C-B164-4FF6-B671-557BED8DE1F2}"/>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8" name="Footer Placeholder 7">
            <a:extLst>
              <a:ext uri="{FF2B5EF4-FFF2-40B4-BE49-F238E27FC236}">
                <a16:creationId xmlns:a16="http://schemas.microsoft.com/office/drawing/2014/main" id="{9CDF998A-69AF-4C84-92B9-72BC91FF06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0EB5B7-0D74-4E8E-BB2E-090A8AB51E1A}"/>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252266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A11BB-AE5B-4C25-8C51-3605C10AA1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C7AA2B-89C0-4FD1-A7D9-0D5826CE774A}"/>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4" name="Footer Placeholder 3">
            <a:extLst>
              <a:ext uri="{FF2B5EF4-FFF2-40B4-BE49-F238E27FC236}">
                <a16:creationId xmlns:a16="http://schemas.microsoft.com/office/drawing/2014/main" id="{2A782AE4-719A-4567-A741-97FFFB9FE9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2A8B98-C493-422C-AFF8-A0FEFE8CCB12}"/>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3540576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5A6971-C0E2-42DB-ACA0-373DD2BAC226}"/>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3" name="Footer Placeholder 2">
            <a:extLst>
              <a:ext uri="{FF2B5EF4-FFF2-40B4-BE49-F238E27FC236}">
                <a16:creationId xmlns:a16="http://schemas.microsoft.com/office/drawing/2014/main" id="{990726DB-17EC-44E8-8588-D14E9CC320F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63EA05-F943-49DB-BEE1-FDE330931371}"/>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672894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9417D-06DC-4AE0-8250-372752131A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40E60B-5FD4-4A40-A32C-C144BAA9CD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28E3DE-770B-47FF-B1A5-14406389F5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135F56-FC37-4514-9922-AAA010ACA972}"/>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6" name="Footer Placeholder 5">
            <a:extLst>
              <a:ext uri="{FF2B5EF4-FFF2-40B4-BE49-F238E27FC236}">
                <a16:creationId xmlns:a16="http://schemas.microsoft.com/office/drawing/2014/main" id="{D1A189E7-6FA3-4A54-962E-B6CD632367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FB993E-87F3-481B-8028-002031F9D6D1}"/>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10841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8B9C7-9BAD-4F71-8BD2-0D0E8A2015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53C9DC-BCB8-4E6F-9045-B4A8E8D79B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14C312-D793-4238-991E-58EB96B0C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B171E2-0D3C-4DD6-B4F3-6307F6C1BD33}"/>
              </a:ext>
            </a:extLst>
          </p:cNvPr>
          <p:cNvSpPr>
            <a:spLocks noGrp="1"/>
          </p:cNvSpPr>
          <p:nvPr>
            <p:ph type="dt" sz="half" idx="10"/>
          </p:nvPr>
        </p:nvSpPr>
        <p:spPr/>
        <p:txBody>
          <a:bodyPr/>
          <a:lstStyle/>
          <a:p>
            <a:fld id="{EBA35B0A-8E50-4B7D-911B-9510282C212D}" type="datetimeFigureOut">
              <a:rPr lang="en-US" smtClean="0"/>
              <a:t>12/29/2019</a:t>
            </a:fld>
            <a:endParaRPr lang="en-US"/>
          </a:p>
        </p:txBody>
      </p:sp>
      <p:sp>
        <p:nvSpPr>
          <p:cNvPr id="6" name="Footer Placeholder 5">
            <a:extLst>
              <a:ext uri="{FF2B5EF4-FFF2-40B4-BE49-F238E27FC236}">
                <a16:creationId xmlns:a16="http://schemas.microsoft.com/office/drawing/2014/main" id="{AB09B52D-0FEF-4CC5-9EAC-C95C856771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CC0C92-B609-46FB-8A5D-4437CF383446}"/>
              </a:ext>
            </a:extLst>
          </p:cNvPr>
          <p:cNvSpPr>
            <a:spLocks noGrp="1"/>
          </p:cNvSpPr>
          <p:nvPr>
            <p:ph type="sldNum" sz="quarter" idx="12"/>
          </p:nvPr>
        </p:nvSpPr>
        <p:spPr/>
        <p:txBody>
          <a:bodyPr/>
          <a:lstStyle/>
          <a:p>
            <a:fld id="{814AE215-85EA-488A-BEDE-A4846F42B98E}" type="slidenum">
              <a:rPr lang="en-US" smtClean="0"/>
              <a:t>‹#›</a:t>
            </a:fld>
            <a:endParaRPr lang="en-US"/>
          </a:p>
        </p:txBody>
      </p:sp>
    </p:spTree>
    <p:extLst>
      <p:ext uri="{BB962C8B-B14F-4D97-AF65-F5344CB8AC3E}">
        <p14:creationId xmlns:p14="http://schemas.microsoft.com/office/powerpoint/2010/main" val="55243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41A5AE-2C49-4E73-8ABB-5972866E16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2BE8EB-EA13-442E-9484-754B28A602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71314C-F370-488C-9C2E-1E98F3F458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A35B0A-8E50-4B7D-911B-9510282C212D}" type="datetimeFigureOut">
              <a:rPr lang="en-US" smtClean="0"/>
              <a:t>12/29/2019</a:t>
            </a:fld>
            <a:endParaRPr lang="en-US"/>
          </a:p>
        </p:txBody>
      </p:sp>
      <p:sp>
        <p:nvSpPr>
          <p:cNvPr id="5" name="Footer Placeholder 4">
            <a:extLst>
              <a:ext uri="{FF2B5EF4-FFF2-40B4-BE49-F238E27FC236}">
                <a16:creationId xmlns:a16="http://schemas.microsoft.com/office/drawing/2014/main" id="{8AFE9565-DD86-4192-A06D-0647798043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AE9C3C1-C177-4DA8-A0AE-38ABA7A1E1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4AE215-85EA-488A-BEDE-A4846F42B98E}" type="slidenum">
              <a:rPr lang="en-US" smtClean="0"/>
              <a:t>‹#›</a:t>
            </a:fld>
            <a:endParaRPr lang="en-US"/>
          </a:p>
        </p:txBody>
      </p:sp>
    </p:spTree>
    <p:extLst>
      <p:ext uri="{BB962C8B-B14F-4D97-AF65-F5344CB8AC3E}">
        <p14:creationId xmlns:p14="http://schemas.microsoft.com/office/powerpoint/2010/main" val="13702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EA379-AB6E-4BF0-AF49-FB1719645059}"/>
              </a:ext>
            </a:extLst>
          </p:cNvPr>
          <p:cNvSpPr>
            <a:spLocks noGrp="1"/>
          </p:cNvSpPr>
          <p:nvPr>
            <p:ph type="ctrTitle"/>
          </p:nvPr>
        </p:nvSpPr>
        <p:spPr/>
        <p:txBody>
          <a:bodyPr/>
          <a:lstStyle/>
          <a:p>
            <a:r>
              <a:rPr lang="en-US" dirty="0"/>
              <a:t>Design approaches in rock mechanics</a:t>
            </a:r>
          </a:p>
        </p:txBody>
      </p:sp>
      <p:sp>
        <p:nvSpPr>
          <p:cNvPr id="3" name="Subtitle 2">
            <a:extLst>
              <a:ext uri="{FF2B5EF4-FFF2-40B4-BE49-F238E27FC236}">
                <a16:creationId xmlns:a16="http://schemas.microsoft.com/office/drawing/2014/main" id="{C153B291-F555-4004-AD19-835934CEB83A}"/>
              </a:ext>
            </a:extLst>
          </p:cNvPr>
          <p:cNvSpPr>
            <a:spLocks noGrp="1"/>
          </p:cNvSpPr>
          <p:nvPr>
            <p:ph type="subTitle" idx="1"/>
          </p:nvPr>
        </p:nvSpPr>
        <p:spPr/>
        <p:txBody>
          <a:bodyPr/>
          <a:lstStyle/>
          <a:p>
            <a:r>
              <a:rPr lang="en-US" dirty="0"/>
              <a:t>Younus Ahmed Khan</a:t>
            </a:r>
          </a:p>
        </p:txBody>
      </p:sp>
    </p:spTree>
    <p:extLst>
      <p:ext uri="{BB962C8B-B14F-4D97-AF65-F5344CB8AC3E}">
        <p14:creationId xmlns:p14="http://schemas.microsoft.com/office/powerpoint/2010/main" val="4220057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a:xfrm>
            <a:off x="838200" y="248168"/>
            <a:ext cx="10515600" cy="676865"/>
          </a:xfrm>
        </p:spPr>
        <p:txBody>
          <a:bodyPr>
            <a:normAutofit fontScale="90000"/>
          </a:bodyPr>
          <a:lstStyle/>
          <a:p>
            <a:pPr algn="ctr"/>
            <a:r>
              <a:rPr lang="en-US" dirty="0"/>
              <a:t>Unlined circular Shaft</a:t>
            </a:r>
          </a:p>
        </p:txBody>
      </p:sp>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191386" y="1095153"/>
            <a:ext cx="7060018" cy="5514679"/>
          </a:xfrm>
        </p:spPr>
        <p:txBody>
          <a:bodyPr>
            <a:normAutofit fontScale="92500" lnSpcReduction="20000"/>
          </a:bodyPr>
          <a:lstStyle/>
          <a:p>
            <a:r>
              <a:rPr lang="en-US" dirty="0"/>
              <a:t>In linearly elastic, homogeneous, isotropic rock, the circumferential (tangential) normal stress at the shaft wall is</a:t>
            </a:r>
          </a:p>
          <a:p>
            <a:pPr marL="0" indent="0">
              <a:buNone/>
            </a:pPr>
            <a:r>
              <a:rPr lang="en-US" i="1" dirty="0"/>
              <a:t>	</a:t>
            </a:r>
            <a:r>
              <a:rPr lang="el-GR" i="1" dirty="0"/>
              <a:t>σ</a:t>
            </a:r>
            <a:r>
              <a:rPr lang="en-US" baseline="-25000" dirty="0"/>
              <a:t>t</a:t>
            </a:r>
            <a:r>
              <a:rPr lang="en-US" dirty="0"/>
              <a:t> = </a:t>
            </a:r>
            <a:r>
              <a:rPr lang="en-US" i="1" dirty="0"/>
              <a:t>(</a:t>
            </a:r>
            <a:r>
              <a:rPr lang="el-GR" i="1" dirty="0"/>
              <a:t>σ</a:t>
            </a:r>
            <a:r>
              <a:rPr lang="en-US" baseline="-25000" dirty="0"/>
              <a:t>1</a:t>
            </a:r>
            <a:r>
              <a:rPr lang="en-US" dirty="0"/>
              <a:t> + </a:t>
            </a:r>
            <a:r>
              <a:rPr lang="el-GR" i="1" dirty="0"/>
              <a:t>σ</a:t>
            </a:r>
            <a:r>
              <a:rPr lang="en-US" baseline="-25000" dirty="0"/>
              <a:t>3</a:t>
            </a:r>
            <a:r>
              <a:rPr lang="en-US" i="1" dirty="0"/>
              <a:t>) </a:t>
            </a:r>
            <a:r>
              <a:rPr lang="en-US" dirty="0"/>
              <a:t>− 2</a:t>
            </a:r>
            <a:r>
              <a:rPr lang="en-US" i="1" dirty="0"/>
              <a:t>(</a:t>
            </a:r>
            <a:r>
              <a:rPr lang="el-GR" i="1" dirty="0"/>
              <a:t>σ</a:t>
            </a:r>
            <a:r>
              <a:rPr lang="en-US" baseline="-25000" dirty="0"/>
              <a:t>1</a:t>
            </a:r>
            <a:r>
              <a:rPr lang="en-US" dirty="0"/>
              <a:t> − </a:t>
            </a:r>
            <a:r>
              <a:rPr lang="el-GR" i="1" dirty="0"/>
              <a:t>σ</a:t>
            </a:r>
            <a:r>
              <a:rPr lang="en-US" baseline="-25000" dirty="0"/>
              <a:t>3</a:t>
            </a:r>
            <a:r>
              <a:rPr lang="en-US" i="1" dirty="0"/>
              <a:t>) </a:t>
            </a:r>
            <a:r>
              <a:rPr lang="en-US" dirty="0"/>
              <a:t>cos</a:t>
            </a:r>
            <a:r>
              <a:rPr lang="en-US" i="1" dirty="0"/>
              <a:t>(</a:t>
            </a:r>
            <a:r>
              <a:rPr lang="en-US" dirty="0"/>
              <a:t>2</a:t>
            </a:r>
            <a:r>
              <a:rPr lang="el-GR" i="1" dirty="0">
                <a:sym typeface="Symbol" panose="05050102010706020507" pitchFamily="18" charset="2"/>
              </a:rPr>
              <a:t></a:t>
            </a:r>
            <a:r>
              <a:rPr lang="el-GR" i="1" dirty="0"/>
              <a:t>)</a:t>
            </a:r>
            <a:endParaRPr lang="en-US" i="1" dirty="0"/>
          </a:p>
          <a:p>
            <a:pPr marL="0" indent="0">
              <a:buNone/>
            </a:pPr>
            <a:r>
              <a:rPr lang="en-US" dirty="0"/>
              <a:t>	where </a:t>
            </a:r>
            <a:r>
              <a:rPr lang="el-GR" i="1" dirty="0"/>
              <a:t>σ</a:t>
            </a:r>
            <a:r>
              <a:rPr lang="en-US" baseline="-25000" dirty="0"/>
              <a:t>1</a:t>
            </a:r>
            <a:r>
              <a:rPr lang="en-US" dirty="0"/>
              <a:t> and </a:t>
            </a:r>
            <a:r>
              <a:rPr lang="el-GR" i="1" dirty="0"/>
              <a:t>σ</a:t>
            </a:r>
            <a:r>
              <a:rPr lang="en-US" baseline="-25000" dirty="0"/>
              <a:t>3</a:t>
            </a:r>
            <a:r>
              <a:rPr lang="en-US" dirty="0"/>
              <a:t> are the major and minor applied (</a:t>
            </a:r>
            <a:r>
              <a:rPr lang="en-US" dirty="0" err="1"/>
              <a:t>preshaft</a:t>
            </a:r>
            <a:r>
              <a:rPr lang="en-US" dirty="0"/>
              <a:t>) 	principal stresses and </a:t>
            </a:r>
            <a:r>
              <a:rPr lang="el-GR" i="1" dirty="0">
                <a:sym typeface="Symbol" panose="05050102010706020507" pitchFamily="18" charset="2"/>
              </a:rPr>
              <a:t></a:t>
            </a:r>
            <a:r>
              <a:rPr lang="en-US" i="1" dirty="0"/>
              <a:t> </a:t>
            </a:r>
            <a:r>
              <a:rPr lang="en-US" dirty="0"/>
              <a:t>is the angle from the direction of </a:t>
            </a:r>
            <a:r>
              <a:rPr lang="el-GR" i="1" dirty="0"/>
              <a:t>σ</a:t>
            </a:r>
            <a:r>
              <a:rPr lang="en-US" baseline="-25000" dirty="0"/>
              <a:t>1</a:t>
            </a:r>
            <a:r>
              <a:rPr lang="en-US" dirty="0"/>
              <a:t> to the point of action of </a:t>
            </a:r>
            <a:r>
              <a:rPr lang="el-GR" i="1" dirty="0"/>
              <a:t>σ</a:t>
            </a:r>
            <a:r>
              <a:rPr lang="en-US" baseline="-25000" dirty="0"/>
              <a:t>t</a:t>
            </a:r>
            <a:r>
              <a:rPr lang="en-US" dirty="0"/>
              <a:t> </a:t>
            </a:r>
          </a:p>
          <a:p>
            <a:pPr marL="0" indent="0">
              <a:buNone/>
            </a:pPr>
            <a:endParaRPr lang="en-US" dirty="0"/>
          </a:p>
          <a:p>
            <a:r>
              <a:rPr lang="en-US" dirty="0"/>
              <a:t>Circumferential stress concentration </a:t>
            </a:r>
            <a:r>
              <a:rPr lang="en-US" i="1" dirty="0"/>
              <a:t>K </a:t>
            </a:r>
            <a:r>
              <a:rPr lang="en-US" dirty="0"/>
              <a:t>at the shaft wall is then</a:t>
            </a:r>
          </a:p>
          <a:p>
            <a:pPr marL="0" indent="0">
              <a:buNone/>
            </a:pPr>
            <a:r>
              <a:rPr lang="en-US" i="1" dirty="0"/>
              <a:t>	K </a:t>
            </a:r>
            <a:r>
              <a:rPr lang="en-US" dirty="0"/>
              <a:t>= </a:t>
            </a:r>
            <a:r>
              <a:rPr lang="en-US" i="1" dirty="0"/>
              <a:t>(</a:t>
            </a:r>
            <a:r>
              <a:rPr lang="en-US" dirty="0"/>
              <a:t>1 + </a:t>
            </a:r>
            <a:r>
              <a:rPr lang="en-US" i="1" dirty="0"/>
              <a:t>M) </a:t>
            </a:r>
            <a:r>
              <a:rPr lang="en-US" dirty="0"/>
              <a:t>− 2</a:t>
            </a:r>
            <a:r>
              <a:rPr lang="en-US" i="1" dirty="0"/>
              <a:t>(</a:t>
            </a:r>
            <a:r>
              <a:rPr lang="en-US" dirty="0"/>
              <a:t>1 − </a:t>
            </a:r>
            <a:r>
              <a:rPr lang="en-US" i="1" dirty="0"/>
              <a:t>M) </a:t>
            </a:r>
            <a:r>
              <a:rPr lang="en-US" dirty="0"/>
              <a:t>cos</a:t>
            </a:r>
            <a:r>
              <a:rPr lang="en-US" i="1" dirty="0"/>
              <a:t>(</a:t>
            </a:r>
            <a:r>
              <a:rPr lang="en-US" dirty="0"/>
              <a:t>2</a:t>
            </a:r>
            <a:r>
              <a:rPr lang="el-GR" i="1" dirty="0">
                <a:sym typeface="Symbol" panose="05050102010706020507" pitchFamily="18" charset="2"/>
              </a:rPr>
              <a:t></a:t>
            </a:r>
            <a:r>
              <a:rPr lang="el-GR" i="1" dirty="0"/>
              <a:t>)</a:t>
            </a:r>
            <a:endParaRPr lang="el-GR" dirty="0"/>
          </a:p>
          <a:p>
            <a:pPr marL="0" indent="0">
              <a:buNone/>
            </a:pPr>
            <a:r>
              <a:rPr lang="en-US" dirty="0"/>
              <a:t>	where </a:t>
            </a:r>
            <a:r>
              <a:rPr lang="en-US" i="1" dirty="0"/>
              <a:t>M </a:t>
            </a:r>
            <a:r>
              <a:rPr lang="en-US" dirty="0"/>
              <a:t>is the ratio of </a:t>
            </a:r>
            <a:r>
              <a:rPr lang="en-US" dirty="0" err="1"/>
              <a:t>preshaft</a:t>
            </a:r>
            <a:r>
              <a:rPr lang="en-US" dirty="0"/>
              <a:t> minor to major principal stress and </a:t>
            </a:r>
            <a:r>
              <a:rPr lang="el-GR" i="1" dirty="0">
                <a:sym typeface="Symbol" panose="05050102010706020507" pitchFamily="18" charset="2"/>
              </a:rPr>
              <a:t></a:t>
            </a:r>
            <a:r>
              <a:rPr lang="en-US" i="1" dirty="0"/>
              <a:t> </a:t>
            </a:r>
            <a:r>
              <a:rPr lang="en-US" dirty="0"/>
              <a:t>is a counterclockwise angle from </a:t>
            </a:r>
            <a:r>
              <a:rPr lang="el-GR" i="1" dirty="0"/>
              <a:t>σ</a:t>
            </a:r>
            <a:r>
              <a:rPr lang="en-US" baseline="-25000" dirty="0"/>
              <a:t>1</a:t>
            </a:r>
            <a:r>
              <a:rPr lang="en-US" dirty="0"/>
              <a:t> to the point of </a:t>
            </a:r>
            <a:r>
              <a:rPr lang="en-US" dirty="0" err="1"/>
              <a:t>stres</a:t>
            </a:r>
            <a:r>
              <a:rPr lang="en-US" dirty="0"/>
              <a:t>	concentration at the shaft wall</a:t>
            </a:r>
          </a:p>
        </p:txBody>
      </p:sp>
      <p:pic>
        <p:nvPicPr>
          <p:cNvPr id="5" name="Picture 4">
            <a:extLst>
              <a:ext uri="{FF2B5EF4-FFF2-40B4-BE49-F238E27FC236}">
                <a16:creationId xmlns:a16="http://schemas.microsoft.com/office/drawing/2014/main" id="{19FBC01F-0C67-4084-9A9D-3114A320F362}"/>
              </a:ext>
            </a:extLst>
          </p:cNvPr>
          <p:cNvPicPr>
            <a:picLocks noChangeAspect="1"/>
          </p:cNvPicPr>
          <p:nvPr/>
        </p:nvPicPr>
        <p:blipFill>
          <a:blip r:embed="rId2"/>
          <a:stretch>
            <a:fillRect/>
          </a:stretch>
        </p:blipFill>
        <p:spPr>
          <a:xfrm>
            <a:off x="6960323" y="1095153"/>
            <a:ext cx="4829552" cy="3870252"/>
          </a:xfrm>
          <a:prstGeom prst="rect">
            <a:avLst/>
          </a:prstGeom>
        </p:spPr>
      </p:pic>
    </p:spTree>
    <p:extLst>
      <p:ext uri="{BB962C8B-B14F-4D97-AF65-F5344CB8AC3E}">
        <p14:creationId xmlns:p14="http://schemas.microsoft.com/office/powerpoint/2010/main" val="4006211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a:xfrm>
            <a:off x="838200" y="248168"/>
            <a:ext cx="10515600" cy="676865"/>
          </a:xfrm>
        </p:spPr>
        <p:txBody>
          <a:bodyPr>
            <a:normAutofit fontScale="90000"/>
          </a:bodyPr>
          <a:lstStyle/>
          <a:p>
            <a:pPr algn="ctr"/>
            <a:r>
              <a:rPr lang="en-US" dirty="0"/>
              <a:t>Unlined circular Shaft</a:t>
            </a:r>
          </a:p>
        </p:txBody>
      </p:sp>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191386" y="1095153"/>
            <a:ext cx="7060018" cy="5514679"/>
          </a:xfrm>
        </p:spPr>
        <p:txBody>
          <a:bodyPr>
            <a:normAutofit/>
          </a:bodyPr>
          <a:lstStyle/>
          <a:p>
            <a:r>
              <a:rPr lang="en-US" dirty="0"/>
              <a:t>This is similar in each quadrant, so only the first quadrant needs to be examined. Maximum and minimum values of </a:t>
            </a:r>
            <a:r>
              <a:rPr lang="en-US" i="1" dirty="0"/>
              <a:t>K </a:t>
            </a:r>
            <a:r>
              <a:rPr lang="en-US" dirty="0"/>
              <a:t>occur at 0◦ and 90◦ in this quadrant and have values</a:t>
            </a:r>
          </a:p>
          <a:p>
            <a:pPr marL="0" indent="0">
              <a:buNone/>
            </a:pPr>
            <a:endParaRPr lang="en-US" i="1" dirty="0"/>
          </a:p>
          <a:p>
            <a:pPr marL="0" indent="0">
              <a:buNone/>
            </a:pPr>
            <a:r>
              <a:rPr lang="en-US" i="1" dirty="0"/>
              <a:t>	</a:t>
            </a:r>
            <a:r>
              <a:rPr lang="en-US" i="1" dirty="0" err="1"/>
              <a:t>K</a:t>
            </a:r>
            <a:r>
              <a:rPr lang="en-US" baseline="-25000" dirty="0" err="1"/>
              <a:t>max</a:t>
            </a:r>
            <a:r>
              <a:rPr lang="en-US" dirty="0"/>
              <a:t> = </a:t>
            </a:r>
            <a:r>
              <a:rPr lang="en-US" i="1" dirty="0"/>
              <a:t>(</a:t>
            </a:r>
            <a:r>
              <a:rPr lang="en-US" dirty="0"/>
              <a:t>3 − </a:t>
            </a:r>
            <a:r>
              <a:rPr lang="en-US" i="1" dirty="0"/>
              <a:t>M) </a:t>
            </a:r>
            <a:r>
              <a:rPr lang="en-US" dirty="0"/>
              <a:t>and </a:t>
            </a:r>
            <a:r>
              <a:rPr lang="en-US" i="1" dirty="0" err="1"/>
              <a:t>K</a:t>
            </a:r>
            <a:r>
              <a:rPr lang="en-US" baseline="-25000" dirty="0" err="1"/>
              <a:t>min</a:t>
            </a:r>
            <a:r>
              <a:rPr lang="en-US" dirty="0"/>
              <a:t> = </a:t>
            </a:r>
            <a:r>
              <a:rPr lang="en-US" i="1" dirty="0"/>
              <a:t>(</a:t>
            </a:r>
            <a:r>
              <a:rPr lang="en-US" dirty="0"/>
              <a:t>−1 + 3</a:t>
            </a:r>
            <a:r>
              <a:rPr lang="en-US" i="1" dirty="0"/>
              <a:t>M)</a:t>
            </a:r>
            <a:r>
              <a:rPr lang="en-US" dirty="0"/>
              <a:t>.</a:t>
            </a:r>
          </a:p>
        </p:txBody>
      </p:sp>
      <p:pic>
        <p:nvPicPr>
          <p:cNvPr id="4" name="Picture 3">
            <a:extLst>
              <a:ext uri="{FF2B5EF4-FFF2-40B4-BE49-F238E27FC236}">
                <a16:creationId xmlns:a16="http://schemas.microsoft.com/office/drawing/2014/main" id="{2C53B705-F432-46BA-A273-4AC261DF1872}"/>
              </a:ext>
            </a:extLst>
          </p:cNvPr>
          <p:cNvPicPr>
            <a:picLocks noChangeAspect="1"/>
          </p:cNvPicPr>
          <p:nvPr/>
        </p:nvPicPr>
        <p:blipFill>
          <a:blip r:embed="rId2"/>
          <a:stretch>
            <a:fillRect/>
          </a:stretch>
        </p:blipFill>
        <p:spPr>
          <a:xfrm>
            <a:off x="7216358" y="1095152"/>
            <a:ext cx="4667502" cy="2594345"/>
          </a:xfrm>
          <a:prstGeom prst="rect">
            <a:avLst/>
          </a:prstGeom>
        </p:spPr>
      </p:pic>
    </p:spTree>
    <p:extLst>
      <p:ext uri="{BB962C8B-B14F-4D97-AF65-F5344CB8AC3E}">
        <p14:creationId xmlns:p14="http://schemas.microsoft.com/office/powerpoint/2010/main" val="1931228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a:xfrm>
            <a:off x="838200" y="248168"/>
            <a:ext cx="10515600" cy="676865"/>
          </a:xfrm>
        </p:spPr>
        <p:txBody>
          <a:bodyPr>
            <a:normAutofit fontScale="90000"/>
          </a:bodyPr>
          <a:lstStyle/>
          <a:p>
            <a:pPr algn="ctr"/>
            <a:r>
              <a:rPr lang="en-US" dirty="0"/>
              <a:t>Unlined circular Shaft-</a:t>
            </a:r>
          </a:p>
        </p:txBody>
      </p:sp>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191386" y="1095153"/>
            <a:ext cx="11610754" cy="5514679"/>
          </a:xfrm>
        </p:spPr>
        <p:txBody>
          <a:bodyPr>
            <a:normAutofit/>
          </a:bodyPr>
          <a:lstStyle/>
          <a:p>
            <a:r>
              <a:rPr lang="en-US" dirty="0" err="1"/>
              <a:t>Preshaft</a:t>
            </a:r>
            <a:r>
              <a:rPr lang="en-US" dirty="0"/>
              <a:t> stress concentration at circular hole</a:t>
            </a:r>
          </a:p>
        </p:txBody>
      </p:sp>
      <p:pic>
        <p:nvPicPr>
          <p:cNvPr id="5" name="Picture 4">
            <a:extLst>
              <a:ext uri="{FF2B5EF4-FFF2-40B4-BE49-F238E27FC236}">
                <a16:creationId xmlns:a16="http://schemas.microsoft.com/office/drawing/2014/main" id="{45726847-C8D2-4E5A-B7A4-846B6B50694F}"/>
              </a:ext>
            </a:extLst>
          </p:cNvPr>
          <p:cNvPicPr>
            <a:picLocks noChangeAspect="1"/>
          </p:cNvPicPr>
          <p:nvPr/>
        </p:nvPicPr>
        <p:blipFill>
          <a:blip r:embed="rId2"/>
          <a:stretch>
            <a:fillRect/>
          </a:stretch>
        </p:blipFill>
        <p:spPr>
          <a:xfrm>
            <a:off x="255305" y="2081869"/>
            <a:ext cx="7819893" cy="4063750"/>
          </a:xfrm>
          <a:prstGeom prst="rect">
            <a:avLst/>
          </a:prstGeom>
        </p:spPr>
      </p:pic>
      <p:pic>
        <p:nvPicPr>
          <p:cNvPr id="7" name="Picture 6">
            <a:extLst>
              <a:ext uri="{FF2B5EF4-FFF2-40B4-BE49-F238E27FC236}">
                <a16:creationId xmlns:a16="http://schemas.microsoft.com/office/drawing/2014/main" id="{1F1195D3-AEBA-4813-A946-F790C63EFA3B}"/>
              </a:ext>
            </a:extLst>
          </p:cNvPr>
          <p:cNvPicPr>
            <a:picLocks noChangeAspect="1"/>
          </p:cNvPicPr>
          <p:nvPr/>
        </p:nvPicPr>
        <p:blipFill>
          <a:blip r:embed="rId3"/>
          <a:stretch>
            <a:fillRect/>
          </a:stretch>
        </p:blipFill>
        <p:spPr>
          <a:xfrm>
            <a:off x="8173453" y="2081869"/>
            <a:ext cx="3753726" cy="3231687"/>
          </a:xfrm>
          <a:prstGeom prst="rect">
            <a:avLst/>
          </a:prstGeom>
        </p:spPr>
      </p:pic>
    </p:spTree>
    <p:extLst>
      <p:ext uri="{BB962C8B-B14F-4D97-AF65-F5344CB8AC3E}">
        <p14:creationId xmlns:p14="http://schemas.microsoft.com/office/powerpoint/2010/main" val="236822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a:xfrm>
            <a:off x="838200" y="248168"/>
            <a:ext cx="10515600" cy="676865"/>
          </a:xfrm>
        </p:spPr>
        <p:txBody>
          <a:bodyPr>
            <a:normAutofit fontScale="90000"/>
          </a:bodyPr>
          <a:lstStyle/>
          <a:p>
            <a:pPr algn="ctr"/>
            <a:r>
              <a:rPr lang="en-US" dirty="0"/>
              <a:t>Unlined circular Shaft-</a:t>
            </a:r>
          </a:p>
        </p:txBody>
      </p:sp>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191386" y="1095153"/>
            <a:ext cx="6539023" cy="5514679"/>
          </a:xfrm>
        </p:spPr>
        <p:txBody>
          <a:bodyPr>
            <a:normAutofit fontScale="92500" lnSpcReduction="20000"/>
          </a:bodyPr>
          <a:lstStyle/>
          <a:p>
            <a:pPr marL="0" indent="0">
              <a:buNone/>
            </a:pPr>
            <a:r>
              <a:rPr lang="en-US" dirty="0" err="1"/>
              <a:t>Preshaft</a:t>
            </a:r>
            <a:r>
              <a:rPr lang="en-US" dirty="0"/>
              <a:t> stress concentration at circular hole</a:t>
            </a:r>
          </a:p>
          <a:p>
            <a:r>
              <a:rPr lang="en-US" dirty="0"/>
              <a:t>The peak compressive stress concentration </a:t>
            </a:r>
            <a:r>
              <a:rPr lang="en-US" i="1" dirty="0"/>
              <a:t>K</a:t>
            </a:r>
            <a:r>
              <a:rPr lang="en-US" baseline="-25000" dirty="0"/>
              <a:t>c</a:t>
            </a:r>
            <a:r>
              <a:rPr lang="en-US" dirty="0"/>
              <a:t> always occurs parallel to the direction of </a:t>
            </a:r>
            <a:r>
              <a:rPr lang="el-GR" i="1" dirty="0"/>
              <a:t>σ</a:t>
            </a:r>
            <a:r>
              <a:rPr lang="en-US" baseline="-25000" dirty="0"/>
              <a:t>1</a:t>
            </a:r>
            <a:r>
              <a:rPr lang="en-US" dirty="0"/>
              <a:t> at ±90◦ and ranges from 2.0 to 3.0, as a practical matter. </a:t>
            </a:r>
          </a:p>
          <a:p>
            <a:r>
              <a:rPr lang="en-US" dirty="0"/>
              <a:t>When </a:t>
            </a:r>
            <a:r>
              <a:rPr lang="en-US" i="1" dirty="0"/>
              <a:t>M &gt; </a:t>
            </a:r>
            <a:r>
              <a:rPr lang="en-US" dirty="0"/>
              <a:t>1</a:t>
            </a:r>
            <a:r>
              <a:rPr lang="en-US" i="1" dirty="0"/>
              <a:t>/</a:t>
            </a:r>
            <a:r>
              <a:rPr lang="en-US" dirty="0"/>
              <a:t>3, the minimum stress concentration factor is compression and only safety with respect to compressive stress failure is of concern. </a:t>
            </a:r>
          </a:p>
          <a:p>
            <a:r>
              <a:rPr lang="en-US" dirty="0"/>
              <a:t>However, when tension is present (</a:t>
            </a:r>
            <a:r>
              <a:rPr lang="en-US" i="1" dirty="0"/>
              <a:t>M &lt; </a:t>
            </a:r>
            <a:r>
              <a:rPr lang="en-US" dirty="0"/>
              <a:t>1</a:t>
            </a:r>
            <a:r>
              <a:rPr lang="en-US" i="1" dirty="0"/>
              <a:t>/</a:t>
            </a:r>
            <a:r>
              <a:rPr lang="en-US" dirty="0"/>
              <a:t>3), the peak tensile stress concentration factor </a:t>
            </a:r>
            <a:r>
              <a:rPr lang="en-US" i="1" dirty="0" err="1"/>
              <a:t>K</a:t>
            </a:r>
            <a:r>
              <a:rPr lang="en-US" baseline="-25000" dirty="0" err="1"/>
              <a:t>t</a:t>
            </a:r>
            <a:r>
              <a:rPr lang="en-US" dirty="0"/>
              <a:t> occurs perpendicular to </a:t>
            </a:r>
            <a:r>
              <a:rPr lang="el-GR" i="1" dirty="0"/>
              <a:t>σ</a:t>
            </a:r>
            <a:r>
              <a:rPr lang="en-US" baseline="-25000" dirty="0"/>
              <a:t>1</a:t>
            </a:r>
            <a:r>
              <a:rPr lang="en-US" dirty="0"/>
              <a:t> at 0◦ (and 180◦) and ranges from−1 to nil, as a practical matter. </a:t>
            </a:r>
          </a:p>
          <a:p>
            <a:r>
              <a:rPr lang="en-US" dirty="0"/>
              <a:t>Figure shows the location and orientation of these peak compressive and tensile stress concentrations</a:t>
            </a:r>
          </a:p>
        </p:txBody>
      </p:sp>
      <p:pic>
        <p:nvPicPr>
          <p:cNvPr id="4" name="Picture 3">
            <a:extLst>
              <a:ext uri="{FF2B5EF4-FFF2-40B4-BE49-F238E27FC236}">
                <a16:creationId xmlns:a16="http://schemas.microsoft.com/office/drawing/2014/main" id="{719C1DB8-0FFC-42F7-B21C-E5C1BC4C1CD3}"/>
              </a:ext>
            </a:extLst>
          </p:cNvPr>
          <p:cNvPicPr>
            <a:picLocks noChangeAspect="1"/>
          </p:cNvPicPr>
          <p:nvPr/>
        </p:nvPicPr>
        <p:blipFill>
          <a:blip r:embed="rId2"/>
          <a:stretch>
            <a:fillRect/>
          </a:stretch>
        </p:blipFill>
        <p:spPr>
          <a:xfrm>
            <a:off x="6877605" y="1382828"/>
            <a:ext cx="5254146" cy="3880287"/>
          </a:xfrm>
          <a:prstGeom prst="rect">
            <a:avLst/>
          </a:prstGeom>
        </p:spPr>
      </p:pic>
    </p:spTree>
    <p:extLst>
      <p:ext uri="{BB962C8B-B14F-4D97-AF65-F5344CB8AC3E}">
        <p14:creationId xmlns:p14="http://schemas.microsoft.com/office/powerpoint/2010/main" val="2086458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a:xfrm>
            <a:off x="838200" y="248168"/>
            <a:ext cx="10515600" cy="676865"/>
          </a:xfrm>
        </p:spPr>
        <p:txBody>
          <a:bodyPr>
            <a:normAutofit fontScale="90000"/>
          </a:bodyPr>
          <a:lstStyle/>
          <a:p>
            <a:pPr algn="ctr"/>
            <a:r>
              <a:rPr lang="en-US" dirty="0"/>
              <a:t>Unlined circular Shaft-</a:t>
            </a:r>
          </a:p>
        </p:txBody>
      </p:sp>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191386" y="1095154"/>
            <a:ext cx="11259879" cy="5514678"/>
          </a:xfrm>
        </p:spPr>
        <p:txBody>
          <a:bodyPr>
            <a:normAutofit/>
          </a:bodyPr>
          <a:lstStyle/>
          <a:p>
            <a:pPr marL="0" indent="0">
              <a:buNone/>
            </a:pPr>
            <a:r>
              <a:rPr lang="en-US" dirty="0" err="1"/>
              <a:t>Preshaft</a:t>
            </a:r>
            <a:r>
              <a:rPr lang="en-US" dirty="0"/>
              <a:t> stress concentration at circular hole: Consider a hypothetical case of a vertical, circular shaft sunk in a </a:t>
            </a:r>
            <a:r>
              <a:rPr lang="en-US" dirty="0" err="1"/>
              <a:t>preshaft</a:t>
            </a:r>
            <a:r>
              <a:rPr lang="en-US" dirty="0"/>
              <a:t> stress field attributable to gravity alone. </a:t>
            </a:r>
          </a:p>
          <a:p>
            <a:pPr marL="0" indent="0">
              <a:buNone/>
            </a:pPr>
            <a:r>
              <a:rPr lang="en-US" dirty="0"/>
              <a:t>The vertical </a:t>
            </a:r>
            <a:r>
              <a:rPr lang="en-US" dirty="0" err="1"/>
              <a:t>preshaft</a:t>
            </a:r>
            <a:r>
              <a:rPr lang="en-US" dirty="0"/>
              <a:t> stress is then unit weight of rock times depth (</a:t>
            </a:r>
            <a:r>
              <a:rPr lang="en-US" i="1" dirty="0" err="1"/>
              <a:t>S</a:t>
            </a:r>
            <a:r>
              <a:rPr lang="en-US" dirty="0" err="1"/>
              <a:t>v</a:t>
            </a:r>
            <a:r>
              <a:rPr lang="en-US" dirty="0"/>
              <a:t> = </a:t>
            </a:r>
            <a:r>
              <a:rPr lang="en-US" i="1" dirty="0" err="1"/>
              <a:t>γH</a:t>
            </a:r>
            <a:r>
              <a:rPr lang="en-US" dirty="0"/>
              <a:t>); the horizontal stress in any direction is some fraction of the vertical stress. Assume compass coordinates, so </a:t>
            </a:r>
            <a:r>
              <a:rPr lang="en-US" i="1" dirty="0"/>
              <a:t>x </a:t>
            </a:r>
            <a:r>
              <a:rPr lang="en-US" dirty="0"/>
              <a:t>= east, </a:t>
            </a:r>
            <a:r>
              <a:rPr lang="en-US" i="1" dirty="0"/>
              <a:t>y </a:t>
            </a:r>
            <a:r>
              <a:rPr lang="en-US" dirty="0"/>
              <a:t>= north and </a:t>
            </a:r>
            <a:r>
              <a:rPr lang="en-US" i="1" dirty="0"/>
              <a:t>z </a:t>
            </a:r>
            <a:r>
              <a:rPr lang="en-US" dirty="0"/>
              <a:t>= up, then in the </a:t>
            </a:r>
            <a:r>
              <a:rPr lang="en-US" i="1" dirty="0"/>
              <a:t>x</a:t>
            </a:r>
            <a:r>
              <a:rPr lang="en-US" dirty="0"/>
              <a:t>- and </a:t>
            </a:r>
            <a:r>
              <a:rPr lang="en-US" i="1" dirty="0"/>
              <a:t>y</a:t>
            </a:r>
            <a:r>
              <a:rPr lang="en-US" dirty="0"/>
              <a:t>-directions, the horizontal stresses </a:t>
            </a:r>
            <a:r>
              <a:rPr lang="en-US" i="1" dirty="0"/>
              <a:t>S</a:t>
            </a:r>
            <a:r>
              <a:rPr lang="en-US" dirty="0"/>
              <a:t>H and </a:t>
            </a:r>
            <a:r>
              <a:rPr lang="en-US" i="1" dirty="0" err="1"/>
              <a:t>S</a:t>
            </a:r>
            <a:r>
              <a:rPr lang="en-US" dirty="0" err="1"/>
              <a:t>h</a:t>
            </a:r>
            <a:r>
              <a:rPr lang="en-US" dirty="0"/>
              <a:t> are some fraction of the vertical stress, that is,</a:t>
            </a:r>
          </a:p>
          <a:p>
            <a:pPr marL="0" indent="0">
              <a:buNone/>
            </a:pPr>
            <a:r>
              <a:rPr lang="en-US" i="1" dirty="0"/>
              <a:t>					S</a:t>
            </a:r>
            <a:r>
              <a:rPr lang="en-US" dirty="0"/>
              <a:t>H =</a:t>
            </a:r>
            <a:r>
              <a:rPr lang="en-US" i="1" dirty="0" err="1"/>
              <a:t>S</a:t>
            </a:r>
            <a:r>
              <a:rPr lang="en-US" dirty="0" err="1"/>
              <a:t>h</a:t>
            </a:r>
            <a:r>
              <a:rPr lang="en-US" dirty="0"/>
              <a:t> =</a:t>
            </a:r>
            <a:r>
              <a:rPr lang="en-US" i="1" dirty="0"/>
              <a:t>K</a:t>
            </a:r>
            <a:r>
              <a:rPr lang="en-US" dirty="0"/>
              <a:t>o </a:t>
            </a:r>
            <a:r>
              <a:rPr lang="en-US" i="1" dirty="0" err="1"/>
              <a:t>S</a:t>
            </a:r>
            <a:r>
              <a:rPr lang="en-US" dirty="0" err="1"/>
              <a:t>v</a:t>
            </a:r>
            <a:r>
              <a:rPr lang="en-US" dirty="0"/>
              <a:t>. </a:t>
            </a:r>
          </a:p>
          <a:p>
            <a:pPr marL="0" indent="0">
              <a:buNone/>
            </a:pPr>
            <a:r>
              <a:rPr lang="en-US" dirty="0"/>
              <a:t>			     In plan view, </a:t>
            </a:r>
            <a:r>
              <a:rPr lang="en-US" i="1" dirty="0"/>
              <a:t>S</a:t>
            </a:r>
            <a:r>
              <a:rPr lang="en-US" dirty="0"/>
              <a:t>H =</a:t>
            </a:r>
            <a:r>
              <a:rPr lang="en-US" i="1" dirty="0" err="1"/>
              <a:t>S</a:t>
            </a:r>
            <a:r>
              <a:rPr lang="en-US" dirty="0" err="1"/>
              <a:t>h</a:t>
            </a:r>
            <a:r>
              <a:rPr lang="en-US" dirty="0"/>
              <a:t> =</a:t>
            </a:r>
            <a:r>
              <a:rPr lang="en-US" i="1" dirty="0"/>
              <a:t>S</a:t>
            </a:r>
            <a:r>
              <a:rPr lang="en-US" dirty="0"/>
              <a:t>1 = </a:t>
            </a:r>
            <a:r>
              <a:rPr lang="en-US" i="1" dirty="0"/>
              <a:t>S</a:t>
            </a:r>
            <a:r>
              <a:rPr lang="en-US" dirty="0"/>
              <a:t>3, </a:t>
            </a:r>
            <a:r>
              <a:rPr lang="en-US" i="1" dirty="0"/>
              <a:t>M </a:t>
            </a:r>
            <a:r>
              <a:rPr lang="en-US" dirty="0"/>
              <a:t>=1 (hydrostatic case) </a:t>
            </a:r>
          </a:p>
        </p:txBody>
      </p:sp>
    </p:spTree>
    <p:extLst>
      <p:ext uri="{BB962C8B-B14F-4D97-AF65-F5344CB8AC3E}">
        <p14:creationId xmlns:p14="http://schemas.microsoft.com/office/powerpoint/2010/main" val="2347288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a:xfrm>
            <a:off x="838200" y="248168"/>
            <a:ext cx="10515600" cy="676865"/>
          </a:xfrm>
        </p:spPr>
        <p:txBody>
          <a:bodyPr>
            <a:normAutofit fontScale="90000"/>
          </a:bodyPr>
          <a:lstStyle/>
          <a:p>
            <a:pPr algn="ctr"/>
            <a:r>
              <a:rPr lang="en-US" dirty="0"/>
              <a:t>Unlined circular Shaft-</a:t>
            </a:r>
          </a:p>
        </p:txBody>
      </p:sp>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435936" y="1424764"/>
            <a:ext cx="11162414" cy="4774018"/>
          </a:xfrm>
        </p:spPr>
        <p:txBody>
          <a:bodyPr>
            <a:normAutofit/>
          </a:bodyPr>
          <a:lstStyle/>
          <a:p>
            <a:pPr marL="0" indent="0">
              <a:buNone/>
            </a:pPr>
            <a:r>
              <a:rPr lang="en-US" dirty="0"/>
              <a:t>The shaft wall is in a uniform state of compression. The compressive stress concentration factor </a:t>
            </a:r>
            <a:r>
              <a:rPr lang="en-US" i="1" dirty="0"/>
              <a:t>K</a:t>
            </a:r>
            <a:r>
              <a:rPr lang="en-US" baseline="-25000" dirty="0"/>
              <a:t>c</a:t>
            </a:r>
            <a:r>
              <a:rPr lang="en-US" dirty="0"/>
              <a:t> = 2, </a:t>
            </a:r>
          </a:p>
          <a:p>
            <a:pPr marL="0" indent="0">
              <a:buNone/>
            </a:pPr>
            <a:r>
              <a:rPr lang="en-US" dirty="0"/>
              <a:t>	hence, FS=</a:t>
            </a:r>
            <a:r>
              <a:rPr lang="en-US" dirty="0" err="1"/>
              <a:t>FS</a:t>
            </a:r>
            <a:r>
              <a:rPr lang="en-US" baseline="-25000" dirty="0" err="1"/>
              <a:t>h</a:t>
            </a:r>
            <a:r>
              <a:rPr lang="en-US" dirty="0"/>
              <a:t>=</a:t>
            </a:r>
            <a:r>
              <a:rPr lang="en-US" i="1" dirty="0"/>
              <a:t>C</a:t>
            </a:r>
            <a:r>
              <a:rPr lang="en-US" baseline="-25000" dirty="0"/>
              <a:t>o</a:t>
            </a:r>
            <a:r>
              <a:rPr lang="en-US" dirty="0"/>
              <a:t>/2</a:t>
            </a:r>
            <a:r>
              <a:rPr lang="en-US" i="1" dirty="0"/>
              <a:t>K</a:t>
            </a:r>
            <a:r>
              <a:rPr lang="en-US" baseline="-25000" dirty="0"/>
              <a:t>o</a:t>
            </a:r>
            <a:r>
              <a:rPr lang="en-US" i="1" dirty="0"/>
              <a:t>S</a:t>
            </a:r>
            <a:r>
              <a:rPr lang="en-US" baseline="-25000" dirty="0"/>
              <a:t>v</a:t>
            </a:r>
            <a:r>
              <a:rPr lang="en-US" dirty="0"/>
              <a:t> in plan view (horizontal cross section). </a:t>
            </a:r>
          </a:p>
          <a:p>
            <a:r>
              <a:rPr lang="en-US" dirty="0"/>
              <a:t>In vertical section, a vertical compressive stress acts at the shaft wall that is equal to the </a:t>
            </a:r>
            <a:r>
              <a:rPr lang="en-US" dirty="0" err="1"/>
              <a:t>preshaft</a:t>
            </a:r>
            <a:r>
              <a:rPr lang="en-US" dirty="0"/>
              <a:t> vertical stress.</a:t>
            </a:r>
          </a:p>
          <a:p>
            <a:r>
              <a:rPr lang="en-US" dirty="0"/>
              <a:t>Thus, in vertical section, </a:t>
            </a:r>
            <a:r>
              <a:rPr lang="el-GR" i="1" dirty="0"/>
              <a:t>σ</a:t>
            </a:r>
            <a:r>
              <a:rPr lang="en-US" baseline="-25000" dirty="0"/>
              <a:t>v</a:t>
            </a:r>
            <a:r>
              <a:rPr lang="en-US" dirty="0"/>
              <a:t> = </a:t>
            </a:r>
            <a:r>
              <a:rPr lang="en-US" i="1" dirty="0"/>
              <a:t>S</a:t>
            </a:r>
            <a:r>
              <a:rPr lang="en-US" baseline="-25000" dirty="0"/>
              <a:t>1</a:t>
            </a:r>
            <a:r>
              <a:rPr lang="en-US" dirty="0"/>
              <a:t> and </a:t>
            </a:r>
            <a:r>
              <a:rPr lang="el-GR" i="1" dirty="0"/>
              <a:t>σ</a:t>
            </a:r>
            <a:r>
              <a:rPr lang="en-US" baseline="-25000" dirty="0"/>
              <a:t>3</a:t>
            </a:r>
            <a:r>
              <a:rPr lang="en-US" dirty="0"/>
              <a:t> = 0, </a:t>
            </a:r>
          </a:p>
          <a:p>
            <a:pPr marL="0" indent="0">
              <a:buNone/>
            </a:pPr>
            <a:r>
              <a:rPr lang="en-US" dirty="0"/>
              <a:t>	but there is no stress concentration of the vertical stress. </a:t>
            </a:r>
          </a:p>
          <a:p>
            <a:pPr marL="0" indent="0">
              <a:buNone/>
            </a:pPr>
            <a:r>
              <a:rPr lang="en-US" dirty="0"/>
              <a:t>In this view, the unlined shaft wall safety factor is simply FS=</a:t>
            </a:r>
            <a:r>
              <a:rPr lang="en-US" dirty="0" err="1"/>
              <a:t>FS</a:t>
            </a:r>
            <a:r>
              <a:rPr lang="en-US" baseline="-25000" dirty="0" err="1"/>
              <a:t>v</a:t>
            </a:r>
            <a:r>
              <a:rPr lang="en-US" dirty="0"/>
              <a:t> = </a:t>
            </a:r>
            <a:r>
              <a:rPr lang="en-US" i="1" dirty="0"/>
              <a:t>C</a:t>
            </a:r>
            <a:r>
              <a:rPr lang="en-US" baseline="-25000" dirty="0"/>
              <a:t>o</a:t>
            </a:r>
            <a:r>
              <a:rPr lang="en-US" dirty="0"/>
              <a:t>/</a:t>
            </a:r>
            <a:r>
              <a:rPr lang="en-US" i="1" dirty="0" err="1"/>
              <a:t>S</a:t>
            </a:r>
            <a:r>
              <a:rPr lang="en-US" baseline="-25000" dirty="0" err="1"/>
              <a:t>v</a:t>
            </a:r>
            <a:r>
              <a:rPr lang="en-US" dirty="0"/>
              <a:t>.</a:t>
            </a:r>
          </a:p>
          <a:p>
            <a:r>
              <a:rPr lang="en-US" dirty="0"/>
              <a:t>In a gravity-only initial stress field; </a:t>
            </a:r>
            <a:r>
              <a:rPr lang="en-US" dirty="0" err="1"/>
              <a:t>FS</a:t>
            </a:r>
            <a:r>
              <a:rPr lang="en-US" baseline="-25000" dirty="0" err="1"/>
              <a:t>v</a:t>
            </a:r>
            <a:r>
              <a:rPr lang="en-US" dirty="0"/>
              <a:t> is often less than </a:t>
            </a:r>
            <a:r>
              <a:rPr lang="en-US" dirty="0" err="1"/>
              <a:t>FS</a:t>
            </a:r>
            <a:r>
              <a:rPr lang="en-US" baseline="-25000" dirty="0" err="1"/>
              <a:t>h</a:t>
            </a:r>
            <a:r>
              <a:rPr lang="en-US" dirty="0"/>
              <a:t> and therefore governs the design, but both safety factors should always be computed.</a:t>
            </a:r>
          </a:p>
        </p:txBody>
      </p:sp>
    </p:spTree>
    <p:extLst>
      <p:ext uri="{BB962C8B-B14F-4D97-AF65-F5344CB8AC3E}">
        <p14:creationId xmlns:p14="http://schemas.microsoft.com/office/powerpoint/2010/main" val="4285294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58F3F-DED3-4BA6-8464-41D66B24EC3B}"/>
              </a:ext>
            </a:extLst>
          </p:cNvPr>
          <p:cNvSpPr>
            <a:spLocks noGrp="1"/>
          </p:cNvSpPr>
          <p:nvPr>
            <p:ph type="title"/>
          </p:nvPr>
        </p:nvSpPr>
        <p:spPr>
          <a:xfrm>
            <a:off x="838200" y="365126"/>
            <a:ext cx="10515600" cy="411052"/>
          </a:xfrm>
        </p:spPr>
        <p:txBody>
          <a:bodyPr>
            <a:normAutofit fontScale="90000"/>
          </a:bodyPr>
          <a:lstStyle/>
          <a:p>
            <a:r>
              <a:rPr lang="en-US" dirty="0"/>
              <a:t>Worked out problems</a:t>
            </a:r>
          </a:p>
        </p:txBody>
      </p:sp>
      <p:sp>
        <p:nvSpPr>
          <p:cNvPr id="3" name="Content Placeholder 2">
            <a:extLst>
              <a:ext uri="{FF2B5EF4-FFF2-40B4-BE49-F238E27FC236}">
                <a16:creationId xmlns:a16="http://schemas.microsoft.com/office/drawing/2014/main" id="{FEAFAAC7-C1ED-4566-979E-2F77C29F349D}"/>
              </a:ext>
            </a:extLst>
          </p:cNvPr>
          <p:cNvSpPr>
            <a:spLocks noGrp="1"/>
          </p:cNvSpPr>
          <p:nvPr>
            <p:ph idx="1"/>
          </p:nvPr>
        </p:nvSpPr>
        <p:spPr>
          <a:xfrm>
            <a:off x="838200" y="978195"/>
            <a:ext cx="10515600" cy="5592726"/>
          </a:xfrm>
        </p:spPr>
        <p:txBody>
          <a:bodyPr>
            <a:normAutofit fontScale="85000" lnSpcReduction="20000"/>
          </a:bodyPr>
          <a:lstStyle/>
          <a:p>
            <a:r>
              <a:rPr lang="en-US" b="1" dirty="0"/>
              <a:t>Example 1: </a:t>
            </a:r>
            <a:r>
              <a:rPr lang="en-US" dirty="0"/>
              <a:t>A vertical, unlined circular shaft is sunk in a </a:t>
            </a:r>
            <a:r>
              <a:rPr lang="en-US" dirty="0" err="1"/>
              <a:t>preexcavation</a:t>
            </a:r>
            <a:r>
              <a:rPr lang="en-US" dirty="0"/>
              <a:t> stress field caused by gravity alone. Estimate the </a:t>
            </a:r>
            <a:r>
              <a:rPr lang="en-US" i="1" dirty="0"/>
              <a:t>peak stresses </a:t>
            </a:r>
            <a:r>
              <a:rPr lang="en-US" dirty="0"/>
              <a:t>in horizontal and vertical sections as functions of depth. Note: The ratio of horizontal to vertical stress is 1/3</a:t>
            </a:r>
          </a:p>
          <a:p>
            <a:endParaRPr lang="en-US" dirty="0"/>
          </a:p>
          <a:p>
            <a:r>
              <a:rPr lang="en-US" b="1" i="1" dirty="0"/>
              <a:t>Solution</a:t>
            </a:r>
            <a:r>
              <a:rPr lang="en-US" b="1" dirty="0"/>
              <a:t>: </a:t>
            </a:r>
            <a:r>
              <a:rPr lang="en-US" dirty="0"/>
              <a:t>Peak stress may be obtained from stress concentrations and reference stresses. There are no tensile stresses. In plan view, the stress concentration factor is 2 and in section is 1.</a:t>
            </a:r>
          </a:p>
          <a:p>
            <a:pPr marL="0" indent="0">
              <a:buNone/>
            </a:pPr>
            <a:r>
              <a:rPr lang="en-US" dirty="0"/>
              <a:t>	However, the reference stress in plan view is the horizontal </a:t>
            </a:r>
            <a:r>
              <a:rPr lang="en-US" dirty="0" err="1"/>
              <a:t>preexcavation</a:t>
            </a:r>
            <a:r>
              <a:rPr lang="en-US" dirty="0"/>
              <a:t> stress, while in section, it is the vertical pre-excavation stress. Thus, the peak compression in plan view is</a:t>
            </a:r>
          </a:p>
          <a:p>
            <a:pPr marL="0" indent="0">
              <a:buNone/>
            </a:pPr>
            <a:r>
              <a:rPr lang="en-US" i="1" dirty="0"/>
              <a:t>	</a:t>
            </a:r>
            <a:r>
              <a:rPr lang="el-GR" i="1" dirty="0"/>
              <a:t>σ</a:t>
            </a:r>
            <a:r>
              <a:rPr lang="en-US" dirty="0"/>
              <a:t>c = 2</a:t>
            </a:r>
            <a:r>
              <a:rPr lang="en-US" i="1" dirty="0"/>
              <a:t>S</a:t>
            </a:r>
            <a:r>
              <a:rPr lang="en-US" dirty="0"/>
              <a:t>h</a:t>
            </a:r>
          </a:p>
          <a:p>
            <a:pPr marL="0" indent="0">
              <a:buNone/>
            </a:pPr>
            <a:r>
              <a:rPr lang="en-US" dirty="0"/>
              <a:t>	     = 2</a:t>
            </a:r>
            <a:r>
              <a:rPr lang="en-US" i="1" dirty="0"/>
              <a:t>K</a:t>
            </a:r>
            <a:r>
              <a:rPr lang="en-US" dirty="0"/>
              <a:t>o</a:t>
            </a:r>
            <a:r>
              <a:rPr lang="en-US" i="1" dirty="0"/>
              <a:t>S</a:t>
            </a:r>
            <a:r>
              <a:rPr lang="en-US" dirty="0"/>
              <a:t>v</a:t>
            </a:r>
          </a:p>
          <a:p>
            <a:pPr marL="0" indent="0">
              <a:buNone/>
            </a:pPr>
            <a:r>
              <a:rPr lang="en-US" dirty="0"/>
              <a:t>	     </a:t>
            </a:r>
            <a:r>
              <a:rPr lang="el-GR" dirty="0"/>
              <a:t>= </a:t>
            </a:r>
            <a:r>
              <a:rPr lang="el-GR" i="1" dirty="0"/>
              <a:t>(</a:t>
            </a:r>
            <a:r>
              <a:rPr lang="el-GR" dirty="0"/>
              <a:t>2</a:t>
            </a:r>
            <a:r>
              <a:rPr lang="el-GR" i="1" dirty="0"/>
              <a:t>)(</a:t>
            </a:r>
            <a:r>
              <a:rPr lang="el-GR" dirty="0"/>
              <a:t>1</a:t>
            </a:r>
            <a:r>
              <a:rPr lang="el-GR" i="1" dirty="0"/>
              <a:t>/</a:t>
            </a:r>
            <a:r>
              <a:rPr lang="el-GR" dirty="0"/>
              <a:t>3</a:t>
            </a:r>
            <a:r>
              <a:rPr lang="el-GR" i="1" dirty="0"/>
              <a:t>)γ </a:t>
            </a:r>
            <a:r>
              <a:rPr lang="en-US" i="1" dirty="0"/>
              <a:t>h</a:t>
            </a:r>
          </a:p>
          <a:p>
            <a:pPr marL="0" indent="0">
              <a:buNone/>
            </a:pPr>
            <a:r>
              <a:rPr lang="pt-BR" i="1" dirty="0"/>
              <a:t>	σ</a:t>
            </a:r>
            <a:r>
              <a:rPr lang="pt-BR" dirty="0"/>
              <a:t>c = </a:t>
            </a:r>
            <a:r>
              <a:rPr lang="pt-BR" i="1" dirty="0"/>
              <a:t>(</a:t>
            </a:r>
            <a:r>
              <a:rPr lang="pt-BR" dirty="0"/>
              <a:t>2</a:t>
            </a:r>
            <a:r>
              <a:rPr lang="pt-BR" i="1" dirty="0"/>
              <a:t>/</a:t>
            </a:r>
            <a:r>
              <a:rPr lang="pt-BR" dirty="0"/>
              <a:t>3</a:t>
            </a:r>
            <a:r>
              <a:rPr lang="pt-BR" i="1" dirty="0"/>
              <a:t>)(γ /</a:t>
            </a:r>
            <a:r>
              <a:rPr lang="pt-BR" dirty="0"/>
              <a:t>144</a:t>
            </a:r>
            <a:r>
              <a:rPr lang="pt-BR" i="1" dirty="0"/>
              <a:t>)h</a:t>
            </a:r>
          </a:p>
          <a:p>
            <a:pPr marL="0" indent="0">
              <a:buNone/>
            </a:pPr>
            <a:r>
              <a:rPr lang="en-US" dirty="0"/>
              <a:t>	where stress </a:t>
            </a:r>
            <a:r>
              <a:rPr lang="en-US" i="1" dirty="0" err="1"/>
              <a:t>σ</a:t>
            </a:r>
            <a:r>
              <a:rPr lang="en-US" dirty="0" err="1"/>
              <a:t>c</a:t>
            </a:r>
            <a:r>
              <a:rPr lang="en-US" dirty="0"/>
              <a:t> is in psi, specific weight </a:t>
            </a:r>
            <a:r>
              <a:rPr lang="en-US" i="1" dirty="0"/>
              <a:t>γ </a:t>
            </a:r>
            <a:r>
              <a:rPr lang="en-US" dirty="0"/>
              <a:t>is in </a:t>
            </a:r>
            <a:r>
              <a:rPr lang="en-US" dirty="0" err="1"/>
              <a:t>pcf</a:t>
            </a:r>
            <a:r>
              <a:rPr lang="en-US" dirty="0"/>
              <a:t>, and depth </a:t>
            </a:r>
            <a:r>
              <a:rPr lang="en-US" i="1" dirty="0"/>
              <a:t>h </a:t>
            </a:r>
            <a:r>
              <a:rPr lang="en-US" dirty="0"/>
              <a:t>is in ft. The peak stress in psi in this case is about 2/3 times the depth in ft.</a:t>
            </a:r>
          </a:p>
        </p:txBody>
      </p:sp>
    </p:spTree>
    <p:extLst>
      <p:ext uri="{BB962C8B-B14F-4D97-AF65-F5344CB8AC3E}">
        <p14:creationId xmlns:p14="http://schemas.microsoft.com/office/powerpoint/2010/main" val="409428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58F3F-DED3-4BA6-8464-41D66B24EC3B}"/>
              </a:ext>
            </a:extLst>
          </p:cNvPr>
          <p:cNvSpPr>
            <a:spLocks noGrp="1"/>
          </p:cNvSpPr>
          <p:nvPr>
            <p:ph type="title"/>
          </p:nvPr>
        </p:nvSpPr>
        <p:spPr>
          <a:xfrm>
            <a:off x="838200" y="407656"/>
            <a:ext cx="10515600" cy="411052"/>
          </a:xfrm>
        </p:spPr>
        <p:txBody>
          <a:bodyPr>
            <a:normAutofit fontScale="90000"/>
          </a:bodyPr>
          <a:lstStyle/>
          <a:p>
            <a:r>
              <a:rPr lang="en-US" sz="2800" dirty="0">
                <a:ln w="0"/>
                <a:solidFill>
                  <a:schemeClr val="accent1"/>
                </a:solidFill>
                <a:effectLst>
                  <a:outerShdw blurRad="38100" dist="25400" dir="5400000" algn="ctr" rotWithShape="0">
                    <a:srgbClr val="6E747A">
                      <a:alpha val="43000"/>
                    </a:srgbClr>
                  </a:outerShdw>
                </a:effectLst>
              </a:rPr>
              <a:t>Worked out problems</a:t>
            </a:r>
          </a:p>
        </p:txBody>
      </p:sp>
      <p:sp>
        <p:nvSpPr>
          <p:cNvPr id="3" name="Content Placeholder 2">
            <a:extLst>
              <a:ext uri="{FF2B5EF4-FFF2-40B4-BE49-F238E27FC236}">
                <a16:creationId xmlns:a16="http://schemas.microsoft.com/office/drawing/2014/main" id="{FEAFAAC7-C1ED-4566-979E-2F77C29F349D}"/>
              </a:ext>
            </a:extLst>
          </p:cNvPr>
          <p:cNvSpPr>
            <a:spLocks noGrp="1"/>
          </p:cNvSpPr>
          <p:nvPr>
            <p:ph idx="1"/>
          </p:nvPr>
        </p:nvSpPr>
        <p:spPr>
          <a:xfrm>
            <a:off x="838200" y="978195"/>
            <a:ext cx="10515600" cy="5592726"/>
          </a:xfrm>
        </p:spPr>
        <p:txBody>
          <a:bodyPr>
            <a:normAutofit/>
          </a:bodyPr>
          <a:lstStyle/>
          <a:p>
            <a:r>
              <a:rPr lang="en-US" dirty="0"/>
              <a:t>In vertical section, the </a:t>
            </a:r>
            <a:r>
              <a:rPr lang="en-US" dirty="0" err="1"/>
              <a:t>preexcavation</a:t>
            </a:r>
            <a:r>
              <a:rPr lang="en-US" dirty="0"/>
              <a:t> and </a:t>
            </a:r>
            <a:r>
              <a:rPr lang="en-US" dirty="0" err="1"/>
              <a:t>postexcavation</a:t>
            </a:r>
            <a:r>
              <a:rPr lang="en-US" dirty="0"/>
              <a:t> stresses are equal, so the </a:t>
            </a:r>
            <a:r>
              <a:rPr lang="en-US" dirty="0" err="1"/>
              <a:t>poststress</a:t>
            </a:r>
            <a:r>
              <a:rPr lang="en-US" dirty="0"/>
              <a:t> compression at the shaft wall </a:t>
            </a:r>
            <a:r>
              <a:rPr lang="en-US" i="1" dirty="0" err="1"/>
              <a:t>σ</a:t>
            </a:r>
            <a:r>
              <a:rPr lang="en-US" dirty="0" err="1"/>
              <a:t>v</a:t>
            </a:r>
            <a:r>
              <a:rPr lang="en-US" dirty="0"/>
              <a:t> = </a:t>
            </a:r>
            <a:r>
              <a:rPr lang="en-US" i="1" dirty="0"/>
              <a:t>γ h </a:t>
            </a:r>
            <a:r>
              <a:rPr lang="en-US" dirty="0"/>
              <a:t>or about 1 psi per foot of depth.</a:t>
            </a:r>
          </a:p>
        </p:txBody>
      </p:sp>
      <p:pic>
        <p:nvPicPr>
          <p:cNvPr id="4" name="Picture 3">
            <a:extLst>
              <a:ext uri="{FF2B5EF4-FFF2-40B4-BE49-F238E27FC236}">
                <a16:creationId xmlns:a16="http://schemas.microsoft.com/office/drawing/2014/main" id="{209AC9D6-94BE-46B6-9857-CF5756C00E51}"/>
              </a:ext>
            </a:extLst>
          </p:cNvPr>
          <p:cNvPicPr>
            <a:picLocks noChangeAspect="1"/>
          </p:cNvPicPr>
          <p:nvPr/>
        </p:nvPicPr>
        <p:blipFill>
          <a:blip r:embed="rId2"/>
          <a:stretch>
            <a:fillRect/>
          </a:stretch>
        </p:blipFill>
        <p:spPr>
          <a:xfrm>
            <a:off x="1805047" y="2785729"/>
            <a:ext cx="7034256" cy="3551275"/>
          </a:xfrm>
          <a:prstGeom prst="rect">
            <a:avLst/>
          </a:prstGeom>
        </p:spPr>
      </p:pic>
    </p:spTree>
    <p:extLst>
      <p:ext uri="{BB962C8B-B14F-4D97-AF65-F5344CB8AC3E}">
        <p14:creationId xmlns:p14="http://schemas.microsoft.com/office/powerpoint/2010/main" val="1208516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E1BC1-0E99-4339-808B-FD57B63B54DA}"/>
              </a:ext>
            </a:extLst>
          </p:cNvPr>
          <p:cNvSpPr>
            <a:spLocks noGrp="1"/>
          </p:cNvSpPr>
          <p:nvPr>
            <p:ph type="title"/>
          </p:nvPr>
        </p:nvSpPr>
        <p:spPr>
          <a:xfrm>
            <a:off x="838200" y="365125"/>
            <a:ext cx="10515600" cy="591805"/>
          </a:xfrm>
        </p:spPr>
        <p:txBody>
          <a:bodyPr>
            <a:noAutofit/>
          </a:bodyPr>
          <a:lstStyle/>
          <a:p>
            <a:r>
              <a:rPr lang="en-US" sz="2800" dirty="0" err="1">
                <a:ln w="0"/>
                <a:solidFill>
                  <a:schemeClr val="accent1"/>
                </a:solidFill>
                <a:effectLst>
                  <a:outerShdw blurRad="38100" dist="25400" dir="5400000" algn="ctr" rotWithShape="0">
                    <a:srgbClr val="6E747A">
                      <a:alpha val="43000"/>
                    </a:srgbClr>
                  </a:outerShdw>
                </a:effectLst>
              </a:rPr>
              <a:t>Workedout</a:t>
            </a:r>
            <a:r>
              <a:rPr lang="en-US" sz="2800" dirty="0">
                <a:ln w="0"/>
                <a:solidFill>
                  <a:schemeClr val="accent1"/>
                </a:solidFill>
                <a:effectLst>
                  <a:outerShdw blurRad="38100" dist="25400" dir="5400000" algn="ctr" rotWithShape="0">
                    <a:srgbClr val="6E747A">
                      <a:alpha val="43000"/>
                    </a:srgbClr>
                  </a:outerShdw>
                </a:effectLst>
              </a:rPr>
              <a:t> problems</a:t>
            </a:r>
          </a:p>
        </p:txBody>
      </p:sp>
      <p:sp>
        <p:nvSpPr>
          <p:cNvPr id="3" name="Content Placeholder 2">
            <a:extLst>
              <a:ext uri="{FF2B5EF4-FFF2-40B4-BE49-F238E27FC236}">
                <a16:creationId xmlns:a16="http://schemas.microsoft.com/office/drawing/2014/main" id="{27B0F092-4A96-40B4-85D6-A44BBD2F3472}"/>
              </a:ext>
            </a:extLst>
          </p:cNvPr>
          <p:cNvSpPr>
            <a:spLocks noGrp="1"/>
          </p:cNvSpPr>
          <p:nvPr>
            <p:ph idx="1"/>
          </p:nvPr>
        </p:nvSpPr>
        <p:spPr>
          <a:xfrm>
            <a:off x="838200" y="1116419"/>
            <a:ext cx="10515600" cy="3965944"/>
          </a:xfrm>
        </p:spPr>
        <p:txBody>
          <a:bodyPr>
            <a:normAutofit fontScale="62500" lnSpcReduction="20000"/>
          </a:bodyPr>
          <a:lstStyle/>
          <a:p>
            <a:r>
              <a:rPr lang="en-US" b="1" dirty="0"/>
              <a:t>Example 3.2 </a:t>
            </a:r>
            <a:r>
              <a:rPr lang="en-US" dirty="0"/>
              <a:t>A vertical, unlined circular shaft is sunk in a </a:t>
            </a:r>
            <a:r>
              <a:rPr lang="en-US" dirty="0" err="1"/>
              <a:t>preexcavation</a:t>
            </a:r>
            <a:r>
              <a:rPr lang="en-US" dirty="0"/>
              <a:t> stress field caused by gravity alone. Estimate the </a:t>
            </a:r>
            <a:r>
              <a:rPr lang="en-US" i="1" dirty="0"/>
              <a:t>peak stress concentrations </a:t>
            </a:r>
            <a:r>
              <a:rPr lang="en-US" dirty="0"/>
              <a:t>in horizontal and vertical sections as functions of depth.</a:t>
            </a:r>
          </a:p>
          <a:p>
            <a:r>
              <a:rPr lang="en-US" b="1" i="1" dirty="0"/>
              <a:t>Solution</a:t>
            </a:r>
            <a:r>
              <a:rPr lang="en-US" b="1" dirty="0"/>
              <a:t>: </a:t>
            </a:r>
            <a:r>
              <a:rPr lang="en-US" dirty="0"/>
              <a:t>In a gravity stress field, the vertical </a:t>
            </a:r>
            <a:r>
              <a:rPr lang="en-US" dirty="0" err="1"/>
              <a:t>preexcavation</a:t>
            </a:r>
            <a:r>
              <a:rPr lang="en-US" dirty="0"/>
              <a:t> normal stress is unit weight of rock times depth, </a:t>
            </a:r>
          </a:p>
          <a:p>
            <a:pPr marL="0" indent="0">
              <a:buNone/>
            </a:pPr>
            <a:r>
              <a:rPr lang="en-US" dirty="0"/>
              <a:t>	so </a:t>
            </a:r>
            <a:r>
              <a:rPr lang="en-US" i="1" dirty="0" err="1"/>
              <a:t>S</a:t>
            </a:r>
            <a:r>
              <a:rPr lang="en-US" dirty="0" err="1"/>
              <a:t>v</a:t>
            </a:r>
            <a:r>
              <a:rPr lang="en-US" dirty="0"/>
              <a:t> = </a:t>
            </a:r>
            <a:r>
              <a:rPr lang="en-US" i="1" dirty="0"/>
              <a:t>γ h </a:t>
            </a:r>
            <a:r>
              <a:rPr lang="en-US" dirty="0"/>
              <a:t>where </a:t>
            </a:r>
            <a:r>
              <a:rPr lang="en-US" i="1" dirty="0"/>
              <a:t>γ </a:t>
            </a:r>
            <a:r>
              <a:rPr lang="en-US" dirty="0"/>
              <a:t>is unit weight of rock and </a:t>
            </a:r>
            <a:r>
              <a:rPr lang="en-US" i="1" dirty="0"/>
              <a:t>h </a:t>
            </a:r>
            <a:r>
              <a:rPr lang="en-US" dirty="0"/>
              <a:t>is depth from the surface. Compression is considered positive. The unit weight is not given, so an estimate is necessary for a numerical calculation. </a:t>
            </a:r>
          </a:p>
          <a:p>
            <a:pPr marL="0" indent="0">
              <a:buNone/>
            </a:pPr>
            <a:r>
              <a:rPr lang="en-US" dirty="0"/>
              <a:t>	Horizontal normal stresses, </a:t>
            </a:r>
            <a:r>
              <a:rPr lang="en-US" i="1" dirty="0" err="1"/>
              <a:t>S</a:t>
            </a:r>
            <a:r>
              <a:rPr lang="en-US" dirty="0" err="1"/>
              <a:t>h</a:t>
            </a:r>
            <a:r>
              <a:rPr lang="en-US" dirty="0"/>
              <a:t> and </a:t>
            </a:r>
            <a:r>
              <a:rPr lang="en-US" i="1" dirty="0"/>
              <a:t>S</a:t>
            </a:r>
            <a:r>
              <a:rPr lang="en-US" dirty="0"/>
              <a:t>H, say, in the east and north directions (compass coordinates, </a:t>
            </a:r>
            <a:r>
              <a:rPr lang="en-US" i="1" dirty="0"/>
              <a:t>z </a:t>
            </a:r>
            <a:r>
              <a:rPr lang="en-US" dirty="0"/>
              <a:t>is positive up) are equal in a gravity stress field and are some fraction of the vertical stress. </a:t>
            </a:r>
          </a:p>
          <a:p>
            <a:pPr marL="0" indent="0">
              <a:buNone/>
            </a:pPr>
            <a:r>
              <a:rPr lang="en-US" dirty="0"/>
              <a:t>	Thus, </a:t>
            </a:r>
            <a:r>
              <a:rPr lang="en-US" i="1" dirty="0"/>
              <a:t>S</a:t>
            </a:r>
            <a:r>
              <a:rPr lang="en-US" dirty="0"/>
              <a:t>H = </a:t>
            </a:r>
            <a:r>
              <a:rPr lang="en-US" i="1" dirty="0" err="1"/>
              <a:t>S</a:t>
            </a:r>
            <a:r>
              <a:rPr lang="en-US" dirty="0" err="1"/>
              <a:t>h</a:t>
            </a:r>
            <a:r>
              <a:rPr lang="en-US" dirty="0"/>
              <a:t> = </a:t>
            </a:r>
            <a:r>
              <a:rPr lang="en-US" i="1" dirty="0" err="1"/>
              <a:t>K</a:t>
            </a:r>
            <a:r>
              <a:rPr lang="en-US" dirty="0" err="1"/>
              <a:t>o</a:t>
            </a:r>
            <a:r>
              <a:rPr lang="en-US" i="1" dirty="0" err="1"/>
              <a:t>S</a:t>
            </a:r>
            <a:r>
              <a:rPr lang="en-US" dirty="0" err="1"/>
              <a:t>v</a:t>
            </a:r>
            <a:r>
              <a:rPr lang="en-US" dirty="0"/>
              <a:t> </a:t>
            </a:r>
          </a:p>
          <a:p>
            <a:pPr marL="0" indent="0">
              <a:buNone/>
            </a:pPr>
            <a:r>
              <a:rPr lang="en-US" dirty="0"/>
              <a:t>	where </a:t>
            </a:r>
            <a:r>
              <a:rPr lang="en-US" i="1" dirty="0"/>
              <a:t>K</a:t>
            </a:r>
            <a:r>
              <a:rPr lang="en-US" dirty="0"/>
              <a:t>o is some decimal fraction. An estimate of </a:t>
            </a:r>
            <a:r>
              <a:rPr lang="en-US" i="1" dirty="0"/>
              <a:t>K</a:t>
            </a:r>
            <a:r>
              <a:rPr lang="en-US" dirty="0"/>
              <a:t>o can be obtained by considering the gravity field to be applied to an elastic rock mass under complete lateral restraint. This assumption implies zero lateral strains. In consideration of Hooke’s law</a:t>
            </a:r>
          </a:p>
          <a:p>
            <a:pPr marL="0" indent="0">
              <a:buNone/>
            </a:pPr>
            <a:r>
              <a:rPr lang="en-US" i="1" dirty="0"/>
              <a:t>	E</a:t>
            </a:r>
            <a:r>
              <a:rPr lang="el-GR" i="1" dirty="0"/>
              <a:t>ε</a:t>
            </a:r>
            <a:r>
              <a:rPr lang="en-US" dirty="0"/>
              <a:t>h = 0 = </a:t>
            </a:r>
            <a:r>
              <a:rPr lang="en-US" i="1" dirty="0" err="1"/>
              <a:t>S</a:t>
            </a:r>
            <a:r>
              <a:rPr lang="en-US" dirty="0" err="1"/>
              <a:t>h</a:t>
            </a:r>
            <a:r>
              <a:rPr lang="en-US" dirty="0"/>
              <a:t> − </a:t>
            </a:r>
            <a:r>
              <a:rPr lang="el-GR" i="1" dirty="0"/>
              <a:t>ν</a:t>
            </a:r>
            <a:r>
              <a:rPr lang="en-US" i="1" dirty="0"/>
              <a:t>S</a:t>
            </a:r>
            <a:r>
              <a:rPr lang="en-US" dirty="0"/>
              <a:t>H − </a:t>
            </a:r>
            <a:r>
              <a:rPr lang="el-GR" i="1" dirty="0"/>
              <a:t>ν</a:t>
            </a:r>
            <a:r>
              <a:rPr lang="en-US" i="1" dirty="0" err="1"/>
              <a:t>S</a:t>
            </a:r>
            <a:r>
              <a:rPr lang="en-US" dirty="0" err="1"/>
              <a:t>v</a:t>
            </a:r>
            <a:endParaRPr lang="en-US" dirty="0"/>
          </a:p>
          <a:p>
            <a:pPr marL="0" indent="0">
              <a:buNone/>
            </a:pPr>
            <a:r>
              <a:rPr lang="en-US" dirty="0"/>
              <a:t>	</a:t>
            </a:r>
            <a:r>
              <a:rPr lang="el-GR" dirty="0"/>
              <a:t>0 = </a:t>
            </a:r>
            <a:r>
              <a:rPr lang="el-GR" i="1" dirty="0"/>
              <a:t>(</a:t>
            </a:r>
            <a:r>
              <a:rPr lang="el-GR" dirty="0"/>
              <a:t>1 − </a:t>
            </a:r>
            <a:r>
              <a:rPr lang="el-GR" i="1" dirty="0"/>
              <a:t>ν)S</a:t>
            </a:r>
            <a:r>
              <a:rPr lang="el-GR" dirty="0"/>
              <a:t>h − </a:t>
            </a:r>
            <a:r>
              <a:rPr lang="el-GR" i="1" dirty="0"/>
              <a:t>νS</a:t>
            </a:r>
            <a:r>
              <a:rPr lang="el-GR" dirty="0"/>
              <a:t>v</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BF213B6B-695E-4015-B003-F8E958C74981}"/>
              </a:ext>
            </a:extLst>
          </p:cNvPr>
          <p:cNvPicPr>
            <a:picLocks noChangeAspect="1"/>
          </p:cNvPicPr>
          <p:nvPr/>
        </p:nvPicPr>
        <p:blipFill>
          <a:blip r:embed="rId2"/>
          <a:stretch>
            <a:fillRect/>
          </a:stretch>
        </p:blipFill>
        <p:spPr>
          <a:xfrm>
            <a:off x="1729243" y="4720856"/>
            <a:ext cx="2923987" cy="588298"/>
          </a:xfrm>
          <a:prstGeom prst="rect">
            <a:avLst/>
          </a:prstGeom>
        </p:spPr>
      </p:pic>
      <p:sp>
        <p:nvSpPr>
          <p:cNvPr id="5" name="Rectangle 4">
            <a:extLst>
              <a:ext uri="{FF2B5EF4-FFF2-40B4-BE49-F238E27FC236}">
                <a16:creationId xmlns:a16="http://schemas.microsoft.com/office/drawing/2014/main" id="{BDF39C98-284B-42DC-AD59-192E675BE839}"/>
              </a:ext>
            </a:extLst>
          </p:cNvPr>
          <p:cNvSpPr/>
          <p:nvPr/>
        </p:nvSpPr>
        <p:spPr>
          <a:xfrm>
            <a:off x="938899" y="5372249"/>
            <a:ext cx="5912324" cy="369332"/>
          </a:xfrm>
          <a:prstGeom prst="rect">
            <a:avLst/>
          </a:prstGeom>
        </p:spPr>
        <p:txBody>
          <a:bodyPr wrap="none">
            <a:spAutoFit/>
          </a:bodyPr>
          <a:lstStyle/>
          <a:p>
            <a:r>
              <a:rPr lang="en-US" dirty="0">
                <a:latin typeface="TimesNewRomanPSMT"/>
              </a:rPr>
              <a:t>A reasonable value for Poisson’s ratio is 0.25, so that </a:t>
            </a:r>
            <a:r>
              <a:rPr lang="en-US" i="1" dirty="0">
                <a:latin typeface="TimesNewRomanPS-ItalicMT"/>
              </a:rPr>
              <a:t>K</a:t>
            </a:r>
            <a:r>
              <a:rPr lang="en-US" sz="800" dirty="0">
                <a:latin typeface="TimesNewRomanPSMT"/>
              </a:rPr>
              <a:t>o </a:t>
            </a:r>
            <a:r>
              <a:rPr lang="en-US" dirty="0">
                <a:latin typeface="MTSYN"/>
              </a:rPr>
              <a:t>= </a:t>
            </a:r>
            <a:r>
              <a:rPr lang="en-US" dirty="0">
                <a:latin typeface="TimesNewRomanPSMT"/>
              </a:rPr>
              <a:t>1</a:t>
            </a:r>
            <a:r>
              <a:rPr lang="en-US" i="1" dirty="0">
                <a:latin typeface="MTMI"/>
              </a:rPr>
              <a:t>/</a:t>
            </a:r>
            <a:r>
              <a:rPr lang="en-US" dirty="0">
                <a:latin typeface="TimesNewRomanPSMT"/>
              </a:rPr>
              <a:t>3.</a:t>
            </a:r>
            <a:endParaRPr lang="en-US" dirty="0"/>
          </a:p>
        </p:txBody>
      </p:sp>
    </p:spTree>
    <p:extLst>
      <p:ext uri="{BB962C8B-B14F-4D97-AF65-F5344CB8AC3E}">
        <p14:creationId xmlns:p14="http://schemas.microsoft.com/office/powerpoint/2010/main" val="2901493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2B7898-08EE-42C9-8E81-6427B11D6ECE}"/>
              </a:ext>
            </a:extLst>
          </p:cNvPr>
          <p:cNvSpPr>
            <a:spLocks noGrp="1"/>
          </p:cNvSpPr>
          <p:nvPr>
            <p:ph idx="1"/>
          </p:nvPr>
        </p:nvSpPr>
        <p:spPr>
          <a:xfrm>
            <a:off x="356336" y="365125"/>
            <a:ext cx="4667693" cy="5811838"/>
          </a:xfrm>
        </p:spPr>
        <p:txBody>
          <a:bodyPr>
            <a:normAutofit/>
          </a:bodyPr>
          <a:lstStyle/>
          <a:p>
            <a:r>
              <a:rPr lang="en-US" sz="2000" dirty="0"/>
              <a:t>A formula for stress concentration about a circular hole can be obtained from the expression for the tangential stress. Thus, at the shaft wall of radius </a:t>
            </a:r>
            <a:r>
              <a:rPr lang="en-US" sz="2000" i="1" dirty="0"/>
              <a:t>a</a:t>
            </a:r>
            <a:endParaRPr lang="en-US" sz="2000" dirty="0"/>
          </a:p>
        </p:txBody>
      </p:sp>
      <p:pic>
        <p:nvPicPr>
          <p:cNvPr id="4" name="Picture 3">
            <a:extLst>
              <a:ext uri="{FF2B5EF4-FFF2-40B4-BE49-F238E27FC236}">
                <a16:creationId xmlns:a16="http://schemas.microsoft.com/office/drawing/2014/main" id="{902B0B47-2A56-4A3F-AC0C-1E43316250E1}"/>
              </a:ext>
            </a:extLst>
          </p:cNvPr>
          <p:cNvPicPr>
            <a:picLocks noChangeAspect="1"/>
          </p:cNvPicPr>
          <p:nvPr/>
        </p:nvPicPr>
        <p:blipFill>
          <a:blip r:embed="rId2"/>
          <a:stretch>
            <a:fillRect/>
          </a:stretch>
        </p:blipFill>
        <p:spPr>
          <a:xfrm>
            <a:off x="5736410" y="365125"/>
            <a:ext cx="6329772" cy="3994224"/>
          </a:xfrm>
          <a:prstGeom prst="rect">
            <a:avLst/>
          </a:prstGeom>
        </p:spPr>
      </p:pic>
      <p:pic>
        <p:nvPicPr>
          <p:cNvPr id="5" name="Picture 4">
            <a:extLst>
              <a:ext uri="{FF2B5EF4-FFF2-40B4-BE49-F238E27FC236}">
                <a16:creationId xmlns:a16="http://schemas.microsoft.com/office/drawing/2014/main" id="{D860C29F-E72D-4B61-AE76-5FBF8EC60775}"/>
              </a:ext>
            </a:extLst>
          </p:cNvPr>
          <p:cNvPicPr>
            <a:picLocks noChangeAspect="1"/>
          </p:cNvPicPr>
          <p:nvPr/>
        </p:nvPicPr>
        <p:blipFill>
          <a:blip r:embed="rId3"/>
          <a:stretch>
            <a:fillRect/>
          </a:stretch>
        </p:blipFill>
        <p:spPr>
          <a:xfrm>
            <a:off x="170672" y="1658676"/>
            <a:ext cx="5039020" cy="1977656"/>
          </a:xfrm>
          <a:prstGeom prst="rect">
            <a:avLst/>
          </a:prstGeom>
        </p:spPr>
      </p:pic>
    </p:spTree>
    <p:extLst>
      <p:ext uri="{BB962C8B-B14F-4D97-AF65-F5344CB8AC3E}">
        <p14:creationId xmlns:p14="http://schemas.microsoft.com/office/powerpoint/2010/main" val="143427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E61BAA-7A98-4C4C-9D58-E8DB96404E05}"/>
              </a:ext>
            </a:extLst>
          </p:cNvPr>
          <p:cNvSpPr>
            <a:spLocks noGrp="1"/>
          </p:cNvSpPr>
          <p:nvPr>
            <p:ph idx="1"/>
          </p:nvPr>
        </p:nvSpPr>
        <p:spPr>
          <a:xfrm>
            <a:off x="838200" y="691116"/>
            <a:ext cx="10515600" cy="5485847"/>
          </a:xfrm>
        </p:spPr>
        <p:txBody>
          <a:bodyPr>
            <a:normAutofit fontScale="92500" lnSpcReduction="20000"/>
          </a:bodyPr>
          <a:lstStyle/>
          <a:p>
            <a:pPr marL="0" indent="0">
              <a:buNone/>
            </a:pPr>
            <a:r>
              <a:rPr lang="en-US" dirty="0"/>
              <a:t>Problem solving</a:t>
            </a:r>
          </a:p>
          <a:p>
            <a:r>
              <a:rPr lang="en-US" dirty="0"/>
              <a:t>(</a:t>
            </a:r>
            <a:r>
              <a:rPr lang="en-US" dirty="0" err="1"/>
              <a:t>i</a:t>
            </a:r>
            <a:r>
              <a:rPr lang="en-US" dirty="0"/>
              <a:t>) a brief but concise statement as to what is being sought; </a:t>
            </a:r>
          </a:p>
          <a:p>
            <a:r>
              <a:rPr lang="en-US" dirty="0"/>
              <a:t>(ii) a listing of pertinent known data; </a:t>
            </a:r>
          </a:p>
          <a:p>
            <a:r>
              <a:rPr lang="en-US" dirty="0"/>
              <a:t>(iii) a sketch of the “structure” for analysis showing in particular the applied loads and reactions; </a:t>
            </a:r>
          </a:p>
          <a:p>
            <a:r>
              <a:rPr lang="en-US" dirty="0"/>
              <a:t>(iv) the equations and assumptions used; and </a:t>
            </a:r>
          </a:p>
          <a:p>
            <a:r>
              <a:rPr lang="en-US" dirty="0"/>
              <a:t>(v) an outline of the major calculational steps taken in obtaining the desired results. Some of these steps may be combined as circumstances allow</a:t>
            </a:r>
          </a:p>
          <a:p>
            <a:endParaRPr lang="en-US" dirty="0"/>
          </a:p>
          <a:p>
            <a:pPr marL="0" indent="0">
              <a:buNone/>
            </a:pPr>
            <a:r>
              <a:rPr lang="en-US" dirty="0"/>
              <a:t>Background information</a:t>
            </a:r>
          </a:p>
          <a:p>
            <a:r>
              <a:rPr lang="en-US" dirty="0"/>
              <a:t>Rock mechanics literatures</a:t>
            </a:r>
          </a:p>
          <a:p>
            <a:r>
              <a:rPr lang="en-US" dirty="0"/>
              <a:t>Mechanical properties of rock</a:t>
            </a:r>
          </a:p>
          <a:p>
            <a:r>
              <a:rPr lang="en-US" dirty="0"/>
              <a:t>Review of state of stress, deformation history, strain and elasticity</a:t>
            </a:r>
          </a:p>
        </p:txBody>
      </p:sp>
    </p:spTree>
    <p:extLst>
      <p:ext uri="{BB962C8B-B14F-4D97-AF65-F5344CB8AC3E}">
        <p14:creationId xmlns:p14="http://schemas.microsoft.com/office/powerpoint/2010/main" val="2489647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D9EC8-0CCE-4018-88FA-CB742935F8D9}"/>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9177A079-F55D-4C30-842A-EB85541C0B2C}"/>
              </a:ext>
            </a:extLst>
          </p:cNvPr>
          <p:cNvPicPr>
            <a:picLocks noChangeAspect="1"/>
          </p:cNvPicPr>
          <p:nvPr/>
        </p:nvPicPr>
        <p:blipFill>
          <a:blip r:embed="rId2"/>
          <a:stretch>
            <a:fillRect/>
          </a:stretch>
        </p:blipFill>
        <p:spPr>
          <a:xfrm>
            <a:off x="699000" y="365124"/>
            <a:ext cx="10411943" cy="2154791"/>
          </a:xfrm>
          <a:prstGeom prst="rect">
            <a:avLst/>
          </a:prstGeom>
        </p:spPr>
      </p:pic>
      <p:pic>
        <p:nvPicPr>
          <p:cNvPr id="5" name="Picture 4">
            <a:extLst>
              <a:ext uri="{FF2B5EF4-FFF2-40B4-BE49-F238E27FC236}">
                <a16:creationId xmlns:a16="http://schemas.microsoft.com/office/drawing/2014/main" id="{8C89B34D-AC32-4F27-B02E-A9B0D41464C5}"/>
              </a:ext>
            </a:extLst>
          </p:cNvPr>
          <p:cNvPicPr>
            <a:picLocks noChangeAspect="1"/>
          </p:cNvPicPr>
          <p:nvPr/>
        </p:nvPicPr>
        <p:blipFill>
          <a:blip r:embed="rId3"/>
          <a:stretch>
            <a:fillRect/>
          </a:stretch>
        </p:blipFill>
        <p:spPr>
          <a:xfrm>
            <a:off x="687571" y="3526992"/>
            <a:ext cx="10666229" cy="1119440"/>
          </a:xfrm>
          <a:prstGeom prst="rect">
            <a:avLst/>
          </a:prstGeom>
        </p:spPr>
      </p:pic>
    </p:spTree>
    <p:extLst>
      <p:ext uri="{BB962C8B-B14F-4D97-AF65-F5344CB8AC3E}">
        <p14:creationId xmlns:p14="http://schemas.microsoft.com/office/powerpoint/2010/main" val="3262255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9A4DD01-DC16-4ADF-B6E6-29B5244299FE}"/>
              </a:ext>
            </a:extLst>
          </p:cNvPr>
          <p:cNvPicPr>
            <a:picLocks noChangeAspect="1"/>
          </p:cNvPicPr>
          <p:nvPr/>
        </p:nvPicPr>
        <p:blipFill>
          <a:blip r:embed="rId2"/>
          <a:stretch>
            <a:fillRect/>
          </a:stretch>
        </p:blipFill>
        <p:spPr>
          <a:xfrm>
            <a:off x="637953" y="399318"/>
            <a:ext cx="10811818" cy="6001482"/>
          </a:xfrm>
          <a:prstGeom prst="rect">
            <a:avLst/>
          </a:prstGeom>
        </p:spPr>
      </p:pic>
    </p:spTree>
    <p:extLst>
      <p:ext uri="{BB962C8B-B14F-4D97-AF65-F5344CB8AC3E}">
        <p14:creationId xmlns:p14="http://schemas.microsoft.com/office/powerpoint/2010/main" val="27872810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014146A-003D-4ECE-86E2-96B76515D620}"/>
              </a:ext>
            </a:extLst>
          </p:cNvPr>
          <p:cNvPicPr>
            <a:picLocks noChangeAspect="1"/>
          </p:cNvPicPr>
          <p:nvPr/>
        </p:nvPicPr>
        <p:blipFill>
          <a:blip r:embed="rId2"/>
          <a:stretch>
            <a:fillRect/>
          </a:stretch>
        </p:blipFill>
        <p:spPr>
          <a:xfrm>
            <a:off x="1531088" y="289644"/>
            <a:ext cx="8389089" cy="6456465"/>
          </a:xfrm>
          <a:prstGeom prst="rect">
            <a:avLst/>
          </a:prstGeom>
        </p:spPr>
      </p:pic>
    </p:spTree>
    <p:extLst>
      <p:ext uri="{BB962C8B-B14F-4D97-AF65-F5344CB8AC3E}">
        <p14:creationId xmlns:p14="http://schemas.microsoft.com/office/powerpoint/2010/main" val="1785305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553DCC7-A08B-4BF6-A76D-B5E344C3B33C}"/>
              </a:ext>
            </a:extLst>
          </p:cNvPr>
          <p:cNvPicPr>
            <a:picLocks noChangeAspect="1"/>
          </p:cNvPicPr>
          <p:nvPr/>
        </p:nvPicPr>
        <p:blipFill>
          <a:blip r:embed="rId2"/>
          <a:stretch>
            <a:fillRect/>
          </a:stretch>
        </p:blipFill>
        <p:spPr>
          <a:xfrm>
            <a:off x="584791" y="626815"/>
            <a:ext cx="10600660" cy="1436350"/>
          </a:xfrm>
          <a:prstGeom prst="rect">
            <a:avLst/>
          </a:prstGeom>
        </p:spPr>
      </p:pic>
    </p:spTree>
    <p:extLst>
      <p:ext uri="{BB962C8B-B14F-4D97-AF65-F5344CB8AC3E}">
        <p14:creationId xmlns:p14="http://schemas.microsoft.com/office/powerpoint/2010/main" val="3829248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8487535-3363-4CEF-87CB-E58EE6426682}"/>
              </a:ext>
            </a:extLst>
          </p:cNvPr>
          <p:cNvPicPr>
            <a:picLocks noChangeAspect="1"/>
          </p:cNvPicPr>
          <p:nvPr/>
        </p:nvPicPr>
        <p:blipFill>
          <a:blip r:embed="rId2"/>
          <a:stretch>
            <a:fillRect/>
          </a:stretch>
        </p:blipFill>
        <p:spPr>
          <a:xfrm>
            <a:off x="1625276" y="239232"/>
            <a:ext cx="6175972" cy="6379535"/>
          </a:xfrm>
          <a:prstGeom prst="rect">
            <a:avLst/>
          </a:prstGeom>
        </p:spPr>
      </p:pic>
    </p:spTree>
    <p:extLst>
      <p:ext uri="{BB962C8B-B14F-4D97-AF65-F5344CB8AC3E}">
        <p14:creationId xmlns:p14="http://schemas.microsoft.com/office/powerpoint/2010/main" val="451974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EA379-AB6E-4BF0-AF49-FB1719645059}"/>
              </a:ext>
            </a:extLst>
          </p:cNvPr>
          <p:cNvSpPr>
            <a:spLocks noGrp="1"/>
          </p:cNvSpPr>
          <p:nvPr>
            <p:ph type="ctrTitle"/>
          </p:nvPr>
        </p:nvSpPr>
        <p:spPr/>
        <p:txBody>
          <a:bodyPr/>
          <a:lstStyle/>
          <a:p>
            <a:r>
              <a:rPr lang="en-US" dirty="0"/>
              <a:t>Shafts &amp; their design</a:t>
            </a:r>
          </a:p>
        </p:txBody>
      </p:sp>
      <p:sp>
        <p:nvSpPr>
          <p:cNvPr id="3" name="Subtitle 2">
            <a:extLst>
              <a:ext uri="{FF2B5EF4-FFF2-40B4-BE49-F238E27FC236}">
                <a16:creationId xmlns:a16="http://schemas.microsoft.com/office/drawing/2014/main" id="{C153B291-F555-4004-AD19-835934CEB83A}"/>
              </a:ext>
            </a:extLst>
          </p:cNvPr>
          <p:cNvSpPr>
            <a:spLocks noGrp="1"/>
          </p:cNvSpPr>
          <p:nvPr>
            <p:ph type="subTitle" idx="1"/>
          </p:nvPr>
        </p:nvSpPr>
        <p:spPr/>
        <p:txBody>
          <a:bodyPr/>
          <a:lstStyle/>
          <a:p>
            <a:r>
              <a:rPr lang="en-US" dirty="0"/>
              <a:t>Younus Ahmed Khan</a:t>
            </a:r>
          </a:p>
        </p:txBody>
      </p:sp>
    </p:spTree>
    <p:extLst>
      <p:ext uri="{BB962C8B-B14F-4D97-AF65-F5344CB8AC3E}">
        <p14:creationId xmlns:p14="http://schemas.microsoft.com/office/powerpoint/2010/main" val="935897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DB20B-CB7D-47CF-92AE-A97A1639B080}"/>
              </a:ext>
            </a:extLst>
          </p:cNvPr>
          <p:cNvSpPr>
            <a:spLocks noGrp="1"/>
          </p:cNvSpPr>
          <p:nvPr>
            <p:ph type="title"/>
          </p:nvPr>
        </p:nvSpPr>
        <p:spPr/>
        <p:txBody>
          <a:bodyPr/>
          <a:lstStyle/>
          <a:p>
            <a:pPr algn="ctr"/>
            <a:r>
              <a:rPr lang="en-US" dirty="0"/>
              <a:t>Shafts</a:t>
            </a:r>
          </a:p>
        </p:txBody>
      </p:sp>
      <p:sp>
        <p:nvSpPr>
          <p:cNvPr id="3" name="Content Placeholder 2">
            <a:extLst>
              <a:ext uri="{FF2B5EF4-FFF2-40B4-BE49-F238E27FC236}">
                <a16:creationId xmlns:a16="http://schemas.microsoft.com/office/drawing/2014/main" id="{60A52112-BB2F-49C3-9AC3-6FCB883E93CC}"/>
              </a:ext>
            </a:extLst>
          </p:cNvPr>
          <p:cNvSpPr>
            <a:spLocks noGrp="1"/>
          </p:cNvSpPr>
          <p:nvPr>
            <p:ph idx="1"/>
          </p:nvPr>
        </p:nvSpPr>
        <p:spPr/>
        <p:txBody>
          <a:bodyPr>
            <a:normAutofit/>
          </a:bodyPr>
          <a:lstStyle/>
          <a:p>
            <a:r>
              <a:rPr lang="en-US" dirty="0"/>
              <a:t>Shafts are vital access ways for underground mines. They provide passageways for personnel, materials, and ventilation air. </a:t>
            </a:r>
          </a:p>
          <a:p>
            <a:r>
              <a:rPr lang="en-US" dirty="0"/>
              <a:t>Vertical shafts are common, but inclines are also used. </a:t>
            </a:r>
          </a:p>
          <a:p>
            <a:r>
              <a:rPr lang="en-US" dirty="0"/>
              <a:t>Shafts must be engineered for a long, stable design life; they must be safe at all points along the shaft route. </a:t>
            </a:r>
          </a:p>
          <a:p>
            <a:r>
              <a:rPr lang="en-US" dirty="0"/>
              <a:t>Where the rock mass is strong and the </a:t>
            </a:r>
            <a:r>
              <a:rPr lang="en-US" i="1" dirty="0"/>
              <a:t>in situ </a:t>
            </a:r>
            <a:r>
              <a:rPr lang="en-US" dirty="0"/>
              <a:t>stress is low, an unlined shaft may be acceptable, for example, a ventilation shaft, but usually some provision is needed for preventing loose rock from cascading down the shaft. Even small rock fragments can do great harm after falling from considerable height.</a:t>
            </a:r>
          </a:p>
        </p:txBody>
      </p:sp>
    </p:spTree>
    <p:extLst>
      <p:ext uri="{BB962C8B-B14F-4D97-AF65-F5344CB8AC3E}">
        <p14:creationId xmlns:p14="http://schemas.microsoft.com/office/powerpoint/2010/main" val="1681643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51708-22EC-4410-9CF8-FBD3587689FF}"/>
              </a:ext>
            </a:extLst>
          </p:cNvPr>
          <p:cNvSpPr>
            <a:spLocks noGrp="1"/>
          </p:cNvSpPr>
          <p:nvPr>
            <p:ph type="title"/>
          </p:nvPr>
        </p:nvSpPr>
        <p:spPr/>
        <p:txBody>
          <a:bodyPr/>
          <a:lstStyle/>
          <a:p>
            <a:pPr algn="ctr"/>
            <a:r>
              <a:rPr lang="en-US" dirty="0"/>
              <a:t>Protection during shaft sinking</a:t>
            </a:r>
          </a:p>
        </p:txBody>
      </p:sp>
      <p:sp>
        <p:nvSpPr>
          <p:cNvPr id="3" name="Content Placeholder 2">
            <a:extLst>
              <a:ext uri="{FF2B5EF4-FFF2-40B4-BE49-F238E27FC236}">
                <a16:creationId xmlns:a16="http://schemas.microsoft.com/office/drawing/2014/main" id="{8D1916F2-DBB7-4293-B278-069014389251}"/>
              </a:ext>
            </a:extLst>
          </p:cNvPr>
          <p:cNvSpPr>
            <a:spLocks noGrp="1"/>
          </p:cNvSpPr>
          <p:nvPr>
            <p:ph idx="1"/>
          </p:nvPr>
        </p:nvSpPr>
        <p:spPr>
          <a:xfrm>
            <a:off x="838200" y="1825625"/>
            <a:ext cx="10783186" cy="4351338"/>
          </a:xfrm>
        </p:spPr>
        <p:txBody>
          <a:bodyPr>
            <a:normAutofit/>
          </a:bodyPr>
          <a:lstStyle/>
          <a:p>
            <a:r>
              <a:rPr lang="en-US" dirty="0"/>
              <a:t>Rock bolts, steel strapping, wire mesh, screen of some type, lacing, and lagging are commonly used to prevent minor falls of rock in shafts and are usually installed during shaft sinking. </a:t>
            </a:r>
          </a:p>
          <a:p>
            <a:r>
              <a:rPr lang="en-US" dirty="0"/>
              <a:t>A relatively thin concrete liner serves the same purpose and also provides a smooth surface that reduces air friction loss in ventilation shafts.</a:t>
            </a:r>
          </a:p>
          <a:p>
            <a:r>
              <a:rPr lang="en-US" dirty="0"/>
              <a:t>If the safety factor of the unlined, unsupported shaft wall is acceptable shaft framing would be enough for protection</a:t>
            </a:r>
          </a:p>
        </p:txBody>
      </p:sp>
    </p:spTree>
    <p:extLst>
      <p:ext uri="{BB962C8B-B14F-4D97-AF65-F5344CB8AC3E}">
        <p14:creationId xmlns:p14="http://schemas.microsoft.com/office/powerpoint/2010/main" val="3467002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BB985-0B28-47B1-B112-A4E83BC40D05}"/>
              </a:ext>
            </a:extLst>
          </p:cNvPr>
          <p:cNvSpPr>
            <a:spLocks noGrp="1"/>
          </p:cNvSpPr>
          <p:nvPr>
            <p:ph type="title"/>
          </p:nvPr>
        </p:nvSpPr>
        <p:spPr/>
        <p:txBody>
          <a:bodyPr/>
          <a:lstStyle/>
          <a:p>
            <a:pPr algn="ctr"/>
            <a:r>
              <a:rPr lang="en-US" dirty="0"/>
              <a:t>Shaft framing</a:t>
            </a:r>
          </a:p>
        </p:txBody>
      </p:sp>
      <p:sp>
        <p:nvSpPr>
          <p:cNvPr id="3" name="Content Placeholder 2">
            <a:extLst>
              <a:ext uri="{FF2B5EF4-FFF2-40B4-BE49-F238E27FC236}">
                <a16:creationId xmlns:a16="http://schemas.microsoft.com/office/drawing/2014/main" id="{5EE9A21F-5D89-4910-8948-8B3C8E73A500}"/>
              </a:ext>
            </a:extLst>
          </p:cNvPr>
          <p:cNvSpPr>
            <a:spLocks noGrp="1"/>
          </p:cNvSpPr>
          <p:nvPr>
            <p:ph idx="1"/>
          </p:nvPr>
        </p:nvSpPr>
        <p:spPr/>
        <p:txBody>
          <a:bodyPr>
            <a:normAutofit fontScale="92500" lnSpcReduction="10000"/>
          </a:bodyPr>
          <a:lstStyle/>
          <a:p>
            <a:r>
              <a:rPr lang="en-US" dirty="0"/>
              <a:t>Materials for Shaft framing may be wood or steel, although steel is the most commonly used material today. </a:t>
            </a:r>
          </a:p>
          <a:p>
            <a:r>
              <a:rPr lang="en-US" dirty="0"/>
              <a:t>Shaft framing partitions the shaft space into compartments for hoisting personnel and material, and for utilities (electrical power, compressed air, drill water, and pump water) as well as for ladders that allow passage of personnel. </a:t>
            </a:r>
          </a:p>
          <a:p>
            <a:r>
              <a:rPr lang="en-US" dirty="0"/>
              <a:t>Spacing of shaft framing is variable but generally of the order of feet or meters.</a:t>
            </a:r>
          </a:p>
          <a:p>
            <a:r>
              <a:rPr lang="en-US" dirty="0"/>
              <a:t>Ends of shaft framing are usually placed in notches excavated in the shaft walls (bearing sets), but may also rest on bearing plates (ledges) bolted to the walls</a:t>
            </a:r>
          </a:p>
        </p:txBody>
      </p:sp>
    </p:spTree>
    <p:extLst>
      <p:ext uri="{BB962C8B-B14F-4D97-AF65-F5344CB8AC3E}">
        <p14:creationId xmlns:p14="http://schemas.microsoft.com/office/powerpoint/2010/main" val="1171599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p:txBody>
          <a:bodyPr/>
          <a:lstStyle/>
          <a:p>
            <a:pPr algn="ctr"/>
            <a:r>
              <a:rPr lang="en-US" dirty="0"/>
              <a:t>Shaft design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838200" y="1690688"/>
                <a:ext cx="10515600" cy="4699479"/>
              </a:xfrm>
            </p:spPr>
            <p:txBody>
              <a:bodyPr>
                <a:normAutofit fontScale="92500" lnSpcReduction="20000"/>
              </a:bodyPr>
              <a:lstStyle/>
              <a:p>
                <a:pPr marL="0" indent="0">
                  <a:buNone/>
                </a:pPr>
                <a:r>
                  <a:rPr lang="en-US" dirty="0"/>
                  <a:t>Unlined naturally supported shafts</a:t>
                </a:r>
              </a:p>
              <a:p>
                <a:pPr marL="0" indent="0">
                  <a:buNone/>
                </a:pPr>
                <a:r>
                  <a:rPr lang="en-US" dirty="0"/>
                  <a:t>Safety Factor (FS) of shaft:</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𝐹𝑆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𝑠𝑡𝑟𝑒𝑛𝑔𝑡h</m:t>
                          </m:r>
                        </m:num>
                        <m:den>
                          <m:r>
                            <a:rPr lang="en-US" b="0" i="1" smtClean="0">
                              <a:latin typeface="Cambria Math" panose="02040503050406030204" pitchFamily="18" charset="0"/>
                            </a:rPr>
                            <m:t>𝑠𝑡𝑟𝑒𝑠𝑠</m:t>
                          </m:r>
                        </m:den>
                      </m:f>
                    </m:oMath>
                  </m:oMathPara>
                </a14:m>
                <a:endParaRPr lang="en-US" dirty="0"/>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𝐹𝑆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𝑐</m:t>
                          </m:r>
                        </m:num>
                        <m:den>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𝑐</m:t>
                          </m:r>
                        </m:den>
                      </m:f>
                    </m:oMath>
                  </m:oMathPara>
                </a14:m>
                <a:endParaRPr lang="en-US" dirty="0"/>
              </a:p>
              <a:p>
                <a:pPr marL="0" indent="0">
                  <a:buNone/>
                </a:pPr>
                <a:endParaRPr lang="en-US" b="0"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𝐹𝑆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𝑡</m:t>
                          </m:r>
                        </m:num>
                        <m:den>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𝑡</m:t>
                          </m:r>
                        </m:den>
                      </m:f>
                    </m:oMath>
                  </m:oMathPara>
                </a14:m>
                <a:endParaRPr lang="en-US" dirty="0"/>
              </a:p>
              <a:p>
                <a:r>
                  <a:rPr lang="en-US" dirty="0"/>
                  <a:t>where </a:t>
                </a:r>
                <a14:m>
                  <m:oMath xmlns:m="http://schemas.openxmlformats.org/officeDocument/2006/math">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𝑐</m:t>
                    </m:r>
                  </m:oMath>
                </a14:m>
                <a:r>
                  <a:rPr lang="en-US" dirty="0"/>
                  <a:t> and </a:t>
                </a:r>
                <a14:m>
                  <m:oMath xmlns:m="http://schemas.openxmlformats.org/officeDocument/2006/math">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𝑡</m:t>
                    </m:r>
                  </m:oMath>
                </a14:m>
                <a:r>
                  <a:rPr lang="en-US" dirty="0"/>
                  <a:t> are the unconfined compressive and tensile strengths of the shaft wall rock, and </a:t>
                </a:r>
                <a:r>
                  <a:rPr lang="en-US" i="1" dirty="0" err="1"/>
                  <a:t>σ</a:t>
                </a:r>
                <a:r>
                  <a:rPr lang="en-US" baseline="-25000" dirty="0" err="1"/>
                  <a:t>c</a:t>
                </a:r>
                <a:r>
                  <a:rPr lang="en-US" dirty="0"/>
                  <a:t> and </a:t>
                </a:r>
                <a:r>
                  <a:rPr lang="en-US" i="1" dirty="0" err="1"/>
                  <a:t>σ</a:t>
                </a:r>
                <a:r>
                  <a:rPr lang="en-US" baseline="-25000" dirty="0" err="1"/>
                  <a:t>t</a:t>
                </a:r>
                <a:r>
                  <a:rPr lang="en-US" dirty="0"/>
                  <a:t> are the peak compressive and tensile stresses at the shaft wall.</a:t>
                </a:r>
              </a:p>
              <a:p>
                <a:pPr marL="0" indent="0">
                  <a:buNone/>
                </a:pPr>
                <a:endParaRPr lang="en-US"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5EC9FEDB-0B31-4EDD-8FB8-DE5CDE01AFA5}"/>
                  </a:ext>
                </a:extLst>
              </p:cNvPr>
              <p:cNvSpPr>
                <a:spLocks noGrp="1" noRot="1" noChangeAspect="1" noMove="1" noResize="1" noEditPoints="1" noAdjustHandles="1" noChangeArrowheads="1" noChangeShapeType="1" noTextEdit="1"/>
              </p:cNvSpPr>
              <p:nvPr>
                <p:ph idx="1"/>
              </p:nvPr>
            </p:nvSpPr>
            <p:spPr>
              <a:xfrm>
                <a:off x="838200" y="1690688"/>
                <a:ext cx="10515600" cy="4699479"/>
              </a:xfrm>
              <a:blipFill>
                <a:blip r:embed="rId2"/>
                <a:stretch>
                  <a:fillRect l="-1043" t="-3243"/>
                </a:stretch>
              </a:blipFill>
            </p:spPr>
            <p:txBody>
              <a:bodyPr/>
              <a:lstStyle/>
              <a:p>
                <a:r>
                  <a:rPr lang="en-US">
                    <a:noFill/>
                  </a:rPr>
                  <a:t> </a:t>
                </a:r>
              </a:p>
            </p:txBody>
          </p:sp>
        </mc:Fallback>
      </mc:AlternateContent>
    </p:spTree>
    <p:extLst>
      <p:ext uri="{BB962C8B-B14F-4D97-AF65-F5344CB8AC3E}">
        <p14:creationId xmlns:p14="http://schemas.microsoft.com/office/powerpoint/2010/main" val="1156696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a:xfrm>
            <a:off x="838200" y="248168"/>
            <a:ext cx="10515600" cy="676865"/>
          </a:xfrm>
        </p:spPr>
        <p:txBody>
          <a:bodyPr>
            <a:normAutofit fontScale="90000"/>
          </a:bodyPr>
          <a:lstStyle/>
          <a:p>
            <a:pPr algn="ctr"/>
            <a:r>
              <a:rPr lang="en-US" dirty="0"/>
              <a:t>Shaft design</a:t>
            </a:r>
          </a:p>
        </p:txBody>
      </p:sp>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838199" y="1063256"/>
            <a:ext cx="10644963" cy="5546576"/>
          </a:xfrm>
        </p:spPr>
        <p:txBody>
          <a:bodyPr>
            <a:normAutofit fontScale="85000" lnSpcReduction="20000"/>
          </a:bodyPr>
          <a:lstStyle/>
          <a:p>
            <a:r>
              <a:rPr lang="en-US" dirty="0"/>
              <a:t>Safety factors of 2 to 4 in compression and 4 to 8 in tension have been suggested (</a:t>
            </a:r>
            <a:r>
              <a:rPr lang="en-US" dirty="0" err="1"/>
              <a:t>Obert</a:t>
            </a:r>
            <a:r>
              <a:rPr lang="en-US" dirty="0"/>
              <a:t> </a:t>
            </a:r>
            <a:r>
              <a:rPr lang="en-US" i="1" dirty="0"/>
              <a:t>et al.</a:t>
            </a:r>
            <a:r>
              <a:rPr lang="en-US" dirty="0"/>
              <a:t>, 1960).</a:t>
            </a:r>
          </a:p>
          <a:p>
            <a:pPr marL="0" indent="0">
              <a:buNone/>
            </a:pPr>
            <a:r>
              <a:rPr lang="en-US" u="sng" dirty="0"/>
              <a:t>Rock mass response to induced stress</a:t>
            </a:r>
          </a:p>
          <a:p>
            <a:r>
              <a:rPr lang="en-US" dirty="0"/>
              <a:t>Determining the requisite strength and stress requires thoughtful attention to details of rock mass strength and stress and how they may be influenced by shaft route geology. Within the elastic range of stress, shaft wall displacements remain small. These conditions may not always be met. </a:t>
            </a:r>
          </a:p>
          <a:p>
            <a:pPr marL="0" indent="0">
              <a:buNone/>
            </a:pPr>
            <a:r>
              <a:rPr lang="en-US" dirty="0"/>
              <a:t>For examples, </a:t>
            </a:r>
          </a:p>
          <a:p>
            <a:pPr marL="0" indent="0">
              <a:buNone/>
            </a:pPr>
            <a:r>
              <a:rPr lang="en-US" dirty="0"/>
              <a:t>	An important exception occurs when a shaft route penetrates bedded salt that behaves much like a highly viscous fluid. </a:t>
            </a:r>
          </a:p>
          <a:p>
            <a:pPr marL="0" indent="0">
              <a:buNone/>
            </a:pPr>
            <a:r>
              <a:rPr lang="en-US" dirty="0"/>
              <a:t>	Shales may also exhibit a significant time-dependent component of displacement and lead to “squeezing” ground. </a:t>
            </a:r>
          </a:p>
          <a:p>
            <a:pPr marL="0" indent="0">
              <a:buNone/>
            </a:pPr>
            <a:r>
              <a:rPr lang="en-US" dirty="0"/>
              <a:t>	Densely jointed rock masses may tend to flow because of joint alteration mineralogy and inelasticity. </a:t>
            </a:r>
          </a:p>
          <a:p>
            <a:pPr marL="0" indent="0">
              <a:buNone/>
            </a:pPr>
            <a:r>
              <a:rPr lang="en-US" dirty="0"/>
              <a:t>	The presence of acid mine waters, saline solutions, and liquid and gaseous hydrocarbons may further complicate a rock mass response to stresses induced by shaft excavation.</a:t>
            </a:r>
          </a:p>
          <a:p>
            <a:pPr marL="0" indent="0">
              <a:buNone/>
            </a:pPr>
            <a:endParaRPr lang="en-US" dirty="0"/>
          </a:p>
        </p:txBody>
      </p:sp>
    </p:spTree>
    <p:extLst>
      <p:ext uri="{BB962C8B-B14F-4D97-AF65-F5344CB8AC3E}">
        <p14:creationId xmlns:p14="http://schemas.microsoft.com/office/powerpoint/2010/main" val="846913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0D66-62B5-4460-9ACF-B0F4411B9174}"/>
              </a:ext>
            </a:extLst>
          </p:cNvPr>
          <p:cNvSpPr>
            <a:spLocks noGrp="1"/>
          </p:cNvSpPr>
          <p:nvPr>
            <p:ph type="title"/>
          </p:nvPr>
        </p:nvSpPr>
        <p:spPr>
          <a:xfrm>
            <a:off x="838200" y="248168"/>
            <a:ext cx="10515600" cy="676865"/>
          </a:xfrm>
        </p:spPr>
        <p:txBody>
          <a:bodyPr>
            <a:normAutofit fontScale="90000"/>
          </a:bodyPr>
          <a:lstStyle/>
          <a:p>
            <a:pPr algn="ctr"/>
            <a:r>
              <a:rPr lang="en-US" dirty="0"/>
              <a:t>Shaft wall stress concentration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5EC9FEDB-0B31-4EDD-8FB8-DE5CDE01AFA5}"/>
                  </a:ext>
                </a:extLst>
              </p:cNvPr>
              <p:cNvSpPr>
                <a:spLocks noGrp="1"/>
              </p:cNvSpPr>
              <p:nvPr>
                <p:ph idx="1"/>
              </p:nvPr>
            </p:nvSpPr>
            <p:spPr>
              <a:xfrm>
                <a:off x="838199" y="1063256"/>
                <a:ext cx="10644963" cy="5546576"/>
              </a:xfrm>
            </p:spPr>
            <p:txBody>
              <a:bodyPr>
                <a:normAutofit fontScale="92500" lnSpcReduction="10000"/>
              </a:bodyPr>
              <a:lstStyle/>
              <a:p>
                <a:r>
                  <a:rPr lang="en-US" dirty="0"/>
                  <a:t>In elastic ground, the peak stresses act tangentially at the shaft wall and may be obtained from stress concentration factors </a:t>
                </a:r>
                <a:r>
                  <a:rPr lang="en-US" i="1" dirty="0"/>
                  <a:t>K</a:t>
                </a:r>
                <a:r>
                  <a:rPr lang="en-US" baseline="-25000" dirty="0"/>
                  <a:t>c</a:t>
                </a:r>
                <a:r>
                  <a:rPr lang="en-US" dirty="0"/>
                  <a:t> and </a:t>
                </a:r>
                <a:r>
                  <a:rPr lang="en-US" i="1" dirty="0" err="1"/>
                  <a:t>K</a:t>
                </a:r>
                <a:r>
                  <a:rPr lang="en-US" baseline="-25000" dirty="0" err="1"/>
                  <a:t>t</a:t>
                </a:r>
                <a:r>
                  <a:rPr lang="en-US" dirty="0"/>
                  <a:t> for compression and tension, respectively. </a:t>
                </a:r>
                <a14:m>
                  <m:oMath xmlns:m="http://schemas.openxmlformats.org/officeDocument/2006/math">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1</m:t>
                    </m:r>
                  </m:oMath>
                </a14:m>
                <a:r>
                  <a:rPr lang="en-US" dirty="0"/>
                  <a:t> is major principal stress in pre-excavation state.</a:t>
                </a:r>
              </a:p>
              <a:p>
                <a:endParaRPr lang="en-US" dirty="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𝑐</m:t>
                      </m:r>
                      <m:r>
                        <a:rPr lang="en-US" b="0" i="1" smtClean="0">
                          <a:latin typeface="Cambria Math" panose="02040503050406030204" pitchFamily="18" charset="0"/>
                          <a:sym typeface="Symbol" panose="05050102010706020507" pitchFamily="18" charset="2"/>
                        </a:rPr>
                        <m:t>=</m:t>
                      </m:r>
                      <m:r>
                        <a:rPr lang="en-US" b="0" i="1" smtClean="0">
                          <a:latin typeface="Cambria Math" panose="02040503050406030204" pitchFamily="18" charset="0"/>
                        </a:rPr>
                        <m:t>𝐾</m:t>
                      </m:r>
                      <m:r>
                        <a:rPr lang="en-US" b="0" i="1" baseline="-25000" smtClean="0">
                          <a:latin typeface="Cambria Math" panose="02040503050406030204" pitchFamily="18" charset="0"/>
                        </a:rPr>
                        <m:t>𝑐</m:t>
                      </m:r>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sym typeface="Symbol" panose="05050102010706020507" pitchFamily="18" charset="2"/>
                        </a:rPr>
                        <m:t>1</m:t>
                      </m:r>
                    </m:oMath>
                  </m:oMathPara>
                </a14:m>
                <a:endParaRPr lang="en-US" b="0" baseline="-25000" dirty="0">
                  <a:sym typeface="Symbol" panose="05050102010706020507" pitchFamily="18" charset="2"/>
                </a:endParaRPr>
              </a:p>
              <a:p>
                <a:pPr marL="0" indent="0">
                  <a:buNone/>
                </a:pPr>
                <a:endParaRPr lang="en-US" b="0" baseline="-25000" dirty="0">
                  <a:sym typeface="Symbol" panose="05050102010706020507" pitchFamily="18" charset="2"/>
                </a:endParaRP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sym typeface="Symbol" panose="05050102010706020507" pitchFamily="18" charset="2"/>
                        </a:rPr>
                        <m:t></m:t>
                      </m:r>
                      <m:r>
                        <a:rPr lang="en-US" b="0" i="1" baseline="-25000" smtClean="0">
                          <a:latin typeface="Cambria Math" panose="02040503050406030204" pitchFamily="18" charset="0"/>
                        </a:rPr>
                        <m:t>𝑡</m:t>
                      </m:r>
                      <m:r>
                        <a:rPr lang="en-US" b="0" i="1" smtClean="0">
                          <a:latin typeface="Cambria Math" panose="02040503050406030204" pitchFamily="18" charset="0"/>
                          <a:sym typeface="Symbol" panose="05050102010706020507" pitchFamily="18" charset="2"/>
                        </a:rPr>
                        <m:t>=</m:t>
                      </m:r>
                      <m:r>
                        <a:rPr lang="en-US" b="0" i="1" smtClean="0">
                          <a:latin typeface="Cambria Math" panose="02040503050406030204" pitchFamily="18" charset="0"/>
                          <a:sym typeface="Symbol" panose="05050102010706020507" pitchFamily="18" charset="2"/>
                        </a:rPr>
                        <m:t>𝑘𝑡</m:t>
                      </m:r>
                      <m:r>
                        <a:rPr lang="en-US" b="0" i="1" smtClean="0">
                          <a:latin typeface="Cambria Math" panose="02040503050406030204" pitchFamily="18" charset="0"/>
                          <a:sym typeface="Symbol" panose="05050102010706020507" pitchFamily="18" charset="2"/>
                        </a:rPr>
                        <m:t>1</m:t>
                      </m:r>
                    </m:oMath>
                  </m:oMathPara>
                </a14:m>
                <a:endParaRPr lang="en-US" dirty="0"/>
              </a:p>
              <a:p>
                <a:pPr marL="0" indent="0">
                  <a:buNone/>
                </a:pPr>
                <a:endParaRPr lang="en-US" dirty="0"/>
              </a:p>
              <a:p>
                <a:r>
                  <a:rPr lang="en-US" dirty="0"/>
                  <a:t>Peak stresses occur at hole boundaries and depend on:</a:t>
                </a:r>
              </a:p>
              <a:p>
                <a:pPr marL="0" indent="0">
                  <a:buNone/>
                </a:pPr>
                <a:r>
                  <a:rPr lang="en-US" dirty="0"/>
                  <a:t>	1. hole shape-circular for new shaft, but mostly rectangular in old shaft</a:t>
                </a:r>
              </a:p>
              <a:p>
                <a:pPr marL="0" indent="0">
                  <a:buNone/>
                </a:pPr>
                <a:r>
                  <a:rPr lang="en-US" dirty="0"/>
                  <a:t>	2. aspect ratio-width-height ratio</a:t>
                </a:r>
              </a:p>
              <a:p>
                <a:pPr marL="0" indent="0">
                  <a:buNone/>
                </a:pPr>
                <a:r>
                  <a:rPr lang="en-US" dirty="0"/>
                  <a:t>	3. principal stress ratio </a:t>
                </a:r>
                <a:r>
                  <a:rPr lang="en-US" i="1" dirty="0"/>
                  <a:t>M- ratio between minor to major principal 	stresses</a:t>
                </a:r>
              </a:p>
              <a:p>
                <a:pPr marL="0" indent="0">
                  <a:buNone/>
                </a:pPr>
                <a:r>
                  <a:rPr lang="en-US" dirty="0"/>
                  <a:t>	4. orientation-angle of long axis with </a:t>
                </a:r>
                <a:r>
                  <a:rPr lang="en-US" dirty="0" err="1"/>
                  <a:t>premining</a:t>
                </a:r>
                <a:r>
                  <a:rPr lang="en-US" dirty="0"/>
                  <a:t> major principal stress </a:t>
                </a:r>
              </a:p>
            </p:txBody>
          </p:sp>
        </mc:Choice>
        <mc:Fallback>
          <p:sp>
            <p:nvSpPr>
              <p:cNvPr id="3" name="Content Placeholder 2">
                <a:extLst>
                  <a:ext uri="{FF2B5EF4-FFF2-40B4-BE49-F238E27FC236}">
                    <a16:creationId xmlns:a16="http://schemas.microsoft.com/office/drawing/2014/main" id="{5EC9FEDB-0B31-4EDD-8FB8-DE5CDE01AFA5}"/>
                  </a:ext>
                </a:extLst>
              </p:cNvPr>
              <p:cNvSpPr>
                <a:spLocks noGrp="1" noRot="1" noChangeAspect="1" noMove="1" noResize="1" noEditPoints="1" noAdjustHandles="1" noChangeArrowheads="1" noChangeShapeType="1" noTextEdit="1"/>
              </p:cNvSpPr>
              <p:nvPr>
                <p:ph idx="1"/>
              </p:nvPr>
            </p:nvSpPr>
            <p:spPr>
              <a:xfrm>
                <a:off x="838199" y="1063256"/>
                <a:ext cx="10644963" cy="5546576"/>
              </a:xfrm>
              <a:blipFill>
                <a:blip r:embed="rId2"/>
                <a:stretch>
                  <a:fillRect l="-859" t="-2198" r="-1603" b="-2418"/>
                </a:stretch>
              </a:blipFill>
            </p:spPr>
            <p:txBody>
              <a:bodyPr/>
              <a:lstStyle/>
              <a:p>
                <a:r>
                  <a:rPr lang="en-US">
                    <a:noFill/>
                  </a:rPr>
                  <a:t> </a:t>
                </a:r>
              </a:p>
            </p:txBody>
          </p:sp>
        </mc:Fallback>
      </mc:AlternateContent>
    </p:spTree>
    <p:extLst>
      <p:ext uri="{BB962C8B-B14F-4D97-AF65-F5344CB8AC3E}">
        <p14:creationId xmlns:p14="http://schemas.microsoft.com/office/powerpoint/2010/main" val="2963349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2194</TotalTime>
  <Words>1880</Words>
  <Application>Microsoft Office PowerPoint</Application>
  <PresentationFormat>Widescreen</PresentationFormat>
  <Paragraphs>117</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Calibri Light</vt:lpstr>
      <vt:lpstr>Cambria Math</vt:lpstr>
      <vt:lpstr>MTMI</vt:lpstr>
      <vt:lpstr>MTSYN</vt:lpstr>
      <vt:lpstr>TimesNewRomanPS-ItalicMT</vt:lpstr>
      <vt:lpstr>TimesNewRomanPSMT</vt:lpstr>
      <vt:lpstr>Office Theme</vt:lpstr>
      <vt:lpstr>Design approaches in rock mechanics</vt:lpstr>
      <vt:lpstr>PowerPoint Presentation</vt:lpstr>
      <vt:lpstr>Shafts &amp; their design</vt:lpstr>
      <vt:lpstr>Shafts</vt:lpstr>
      <vt:lpstr>Protection during shaft sinking</vt:lpstr>
      <vt:lpstr>Shaft framing</vt:lpstr>
      <vt:lpstr>Shaft design</vt:lpstr>
      <vt:lpstr>Shaft design</vt:lpstr>
      <vt:lpstr>Shaft wall stress concentration</vt:lpstr>
      <vt:lpstr>Unlined circular Shaft</vt:lpstr>
      <vt:lpstr>Unlined circular Shaft</vt:lpstr>
      <vt:lpstr>Unlined circular Shaft-</vt:lpstr>
      <vt:lpstr>Unlined circular Shaft-</vt:lpstr>
      <vt:lpstr>Unlined circular Shaft-</vt:lpstr>
      <vt:lpstr>Unlined circular Shaft-</vt:lpstr>
      <vt:lpstr>Worked out problems</vt:lpstr>
      <vt:lpstr>Worked out problems</vt:lpstr>
      <vt:lpstr>Workedout problems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Shaft design</dc:title>
  <dc:creator>Shopon .....</dc:creator>
  <cp:lastModifiedBy>Shopon .....</cp:lastModifiedBy>
  <cp:revision>51</cp:revision>
  <dcterms:created xsi:type="dcterms:W3CDTF">2019-09-09T17:30:26Z</dcterms:created>
  <dcterms:modified xsi:type="dcterms:W3CDTF">2019-12-30T04:22:21Z</dcterms:modified>
</cp:coreProperties>
</file>