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7" r:id="rId10"/>
    <p:sldId id="263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2" autoAdjust="0"/>
    <p:restoredTop sz="94943" autoAdjust="0"/>
  </p:normalViewPr>
  <p:slideViewPr>
    <p:cSldViewPr snapToGrid="0">
      <p:cViewPr varScale="1">
        <p:scale>
          <a:sx n="86" d="100"/>
          <a:sy n="86" d="100"/>
        </p:scale>
        <p:origin x="49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135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4F49CD-9A73-4BB5-BAC4-71F18C2504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86EFA1-371D-4856-A871-08F94211A1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26D45-741D-4AFB-A7AA-45A98F7326D6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E5CEA8-FF2D-4F2C-A31C-165F12D692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96BFF-C376-41EF-944A-41780F5DA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14DE3-FFC4-40B3-B598-9BB32F85B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42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5731E-1DA3-4DE3-AD8F-34D134C04CD8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38123-466C-4610-95D8-65960DEDC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27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36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78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43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7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48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63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670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69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95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339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79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150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8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78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24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61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887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133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58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38123-466C-4610-95D8-65960DEDCC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8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4046D-99B2-42B5-A240-AAEEB1827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0D1E82-95C6-447E-A5F4-D172D8298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A0654-6F9D-4AC5-9389-24F8092CD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2C99C-3A29-4827-BA2D-F43F8498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CF33B-F56D-425E-81F1-48FA8AFC1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7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12C41-6D84-45CE-BAD1-6CE5F1842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8858C6-04B5-46F7-8F1C-88D25DA2B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C97-0AFD-496C-B6AC-D37ECA28B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DBCCE-E8E8-4554-8808-EF30C50EC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0E9CB-E7AA-4C90-9F3C-B3D8B63CD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3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D9F69C-9647-48D8-B0CD-F33C24B03E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05AD2-676A-4F9D-A5ED-19B93614F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F04EA-323F-4EF8-81DE-7158829F1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6E977-CFA0-4BDC-8566-6D037A71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29E00-F242-401F-9481-019DF1E8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9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A68BF-7A27-4988-B25D-ED21C043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988C2-FBF1-43A2-92A3-AFDA16A72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4C95C-C02B-4C30-B96F-178420A20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A9108-09EB-4ADA-85C8-A1C2A147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D120A-4CCE-478D-BEA0-F1B1E0AF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6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DE8CD-A326-4FF1-BECD-BB04F8DB8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E66DF-6EA7-4CFA-B59B-C553F8C47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35A87-D709-494E-A923-7D3A745B4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B5E36-341F-47FC-B656-BD0008CA4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3A11B-7A9D-444C-A99E-9631DFE3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1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297F4-7D5F-439F-8F04-DA1F14468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DF6A3-05C5-48BF-A2DA-6007A8295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997BF-FB6E-4741-B0FB-7866919BE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FD050-FDB0-4292-B7D1-82D704EF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C901F-0013-462A-88D1-5F1A05A5A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58734-CB2B-4D55-94AD-351E8E210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9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B107C-3FE0-4476-8F16-0A89AC9F5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CCB3B-3A8C-45ED-ABC5-DA676E824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C094E-8D29-4FC2-A122-B8C51722B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417BD-9117-4293-B54C-3BA7674C8E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275539-5415-41CC-8897-C09FB43F5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C3DA25-B90C-4939-A65F-FC0BEE3CB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96247-5595-42DB-8CAB-6E1F9019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62F104-6A09-4504-B56C-4B8EC5BA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0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6479-0A68-4D27-AA7A-FE2129CFC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3A4D48-FF8A-4D3E-8503-26AC0877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BD518B-60B9-4A1E-AD5E-E416DB92B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D9B07-7BE7-45D5-86E6-70E8D6DFA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2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E810F-BED9-4E2F-9DF1-EB531867C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0F2592-32BC-498D-9CB6-613A8F0E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F42A86-5A4D-4B79-AA3C-C8C4F4281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3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D43-7E5E-469C-B2BF-1F4CD46EC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BB8CA-C171-470A-8CD6-0D3C0F12A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EE99E-54E9-4E73-99C2-865CAB665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75FE7-2489-41FB-83C2-9FD04BD29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3A9DDB-CA17-46A8-BBC6-5A092F8A5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5D9F2-CF31-4A70-904C-6C0F60927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7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2C3E9-44BF-4B3D-A7BC-677532167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911404-9526-4FD3-9E5D-6D7B2B5BC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2DACF-82E6-4006-9AEB-669D7DB4D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426DB-670F-4C14-8EC5-DBA8A10E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92330-3ACE-42EE-A898-A0810E0C2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CA2D2F-E142-4D3D-A740-AFEB643BD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460261-0CA5-40E0-B200-332569C71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B9693-8AF6-455B-9420-B0941E908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CD74B-D307-462D-ABF5-48649B0A0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9C8C9-FE38-4D08-9A7E-57438A713DD6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7E36E-5464-49FC-B838-2FB869E86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747A1-2230-413A-883E-5194BEC41D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B3309-BE7F-4682-9B19-A54C7E1D9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6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9C6EC-DBA4-4EC0-9DA8-8673EC1DBA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Stress concentrations in Tunnel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537248-A252-4B8D-9788-5AFA36ED90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Younus Ahmed Khan</a:t>
            </a:r>
          </a:p>
        </p:txBody>
      </p:sp>
    </p:spTree>
    <p:extLst>
      <p:ext uri="{BB962C8B-B14F-4D97-AF65-F5344CB8AC3E}">
        <p14:creationId xmlns:p14="http://schemas.microsoft.com/office/powerpoint/2010/main" val="172220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444360" y="177516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967282"/>
            <a:ext cx="11303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Natural reduction in the stress concentration occurs through yielding of the rock mass in the vicinity of the corner point. </a:t>
            </a:r>
          </a:p>
          <a:p>
            <a:endParaRPr lang="en-US" sz="3200" dirty="0"/>
          </a:p>
          <a:p>
            <a:r>
              <a:rPr lang="en-US" sz="3200" dirty="0"/>
              <a:t>Yielding at a point elevates stress concentration at neighboring</a:t>
            </a:r>
          </a:p>
          <a:p>
            <a:r>
              <a:rPr lang="en-US" sz="3200" dirty="0"/>
              <a:t>points. Thus, peak stress is lowered, while the average stress is raised in the vicinity of a point stressed beyond the elastic limit.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As long as yielding is localized, the threat to tunnel stability is negligible</a:t>
            </a:r>
          </a:p>
          <a:p>
            <a:endParaRPr lang="en-US" sz="3200" dirty="0"/>
          </a:p>
          <a:p>
            <a:r>
              <a:rPr lang="en-US" sz="3200" dirty="0"/>
              <a:t>If the stress concentration at the shoulder or top of the rib is tolerable, then the corner stress is also likely to be tolerable.</a:t>
            </a:r>
            <a:endParaRPr lang="en-US" sz="71400" dirty="0"/>
          </a:p>
        </p:txBody>
      </p:sp>
    </p:spTree>
    <p:extLst>
      <p:ext uri="{BB962C8B-B14F-4D97-AF65-F5344CB8AC3E}">
        <p14:creationId xmlns:p14="http://schemas.microsoft.com/office/powerpoint/2010/main" val="3925764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1063710"/>
            <a:ext cx="755215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Under a uniaxial but </a:t>
            </a:r>
            <a:r>
              <a:rPr lang="en-US" sz="3200" i="1" dirty="0"/>
              <a:t>horizontal </a:t>
            </a:r>
            <a:r>
              <a:rPr lang="en-US" sz="3200" dirty="0"/>
              <a:t>compression (</a:t>
            </a:r>
            <a:r>
              <a:rPr lang="en-US" sz="3200" i="1" dirty="0"/>
              <a:t>Sy </a:t>
            </a:r>
            <a:r>
              <a:rPr lang="en-US" sz="3200" dirty="0"/>
              <a:t>= 0,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1); the floor and crown are under high </a:t>
            </a:r>
            <a:r>
              <a:rPr lang="en-US" sz="3200" i="1" dirty="0"/>
              <a:t>compressive </a:t>
            </a:r>
            <a:r>
              <a:rPr lang="en-US" sz="3200" dirty="0"/>
              <a:t>stress, while the rib is under tension equal in magnitude to the applied compression.</a:t>
            </a:r>
          </a:p>
          <a:p>
            <a:endParaRPr lang="en-US" sz="3200" dirty="0"/>
          </a:p>
          <a:p>
            <a:r>
              <a:rPr lang="en-US" sz="3200" dirty="0"/>
              <a:t>Under </a:t>
            </a:r>
            <a:r>
              <a:rPr lang="en-US" sz="3200" i="1" dirty="0"/>
              <a:t>horizontal </a:t>
            </a:r>
            <a:r>
              <a:rPr lang="en-US" sz="3200" dirty="0"/>
              <a:t>load, peak tension in the rib remains largely unaffected, while compressive stresses at the floor, corner, and crown increase almost linearly with height to width ratio</a:t>
            </a:r>
            <a:endParaRPr lang="en-US" sz="307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AF4555-292E-47E3-AA35-3B96B2477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1672" y="177516"/>
            <a:ext cx="3679572" cy="66804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1B4CD4E-90AB-4F83-B926-40B099D13673}"/>
              </a:ext>
            </a:extLst>
          </p:cNvPr>
          <p:cNvSpPr/>
          <p:nvPr/>
        </p:nvSpPr>
        <p:spPr>
          <a:xfrm>
            <a:off x="190723" y="320951"/>
            <a:ext cx="7160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 </a:t>
            </a:r>
            <a:r>
              <a:rPr lang="pl-PL" sz="2400" i="1" dirty="0"/>
              <a:t>H/W </a:t>
            </a:r>
            <a:r>
              <a:rPr lang="pl-PL" sz="2400" dirty="0"/>
              <a:t>= 1, </a:t>
            </a:r>
            <a:r>
              <a:rPr lang="pl-PL" sz="2400" i="1" dirty="0"/>
              <a:t>Sy </a:t>
            </a:r>
            <a:r>
              <a:rPr lang="pl-PL" sz="2400" dirty="0"/>
              <a:t>= </a:t>
            </a:r>
            <a:r>
              <a:rPr lang="en-US" sz="2400" dirty="0"/>
              <a:t>0</a:t>
            </a:r>
            <a:r>
              <a:rPr lang="pl-PL" sz="2400" dirty="0"/>
              <a:t>, </a:t>
            </a:r>
            <a:r>
              <a:rPr lang="pl-PL" sz="2400" i="1" dirty="0"/>
              <a:t>Sx </a:t>
            </a:r>
            <a:r>
              <a:rPr lang="pl-PL" sz="2400" dirty="0"/>
              <a:t>= </a:t>
            </a:r>
            <a:r>
              <a:rPr lang="en-US" sz="2400" dirty="0"/>
              <a:t>1</a:t>
            </a:r>
            <a:r>
              <a:rPr lang="pl-PL" sz="2400" dirty="0"/>
              <a:t>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0068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64676" y="1039007"/>
            <a:ext cx="794421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When the applied vertical and horizontal stresses are equal (</a:t>
            </a:r>
            <a:r>
              <a:rPr lang="en-US" sz="3200" i="1" dirty="0"/>
              <a:t>Sy </a:t>
            </a:r>
            <a:r>
              <a:rPr lang="en-US" sz="3200" dirty="0"/>
              <a:t>= 1,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1); (</a:t>
            </a:r>
            <a:r>
              <a:rPr lang="en-US" sz="3200" i="1" dirty="0"/>
              <a:t>hydrostatic </a:t>
            </a:r>
            <a:r>
              <a:rPr lang="en-US" sz="3200" dirty="0" err="1"/>
              <a:t>preexcavation</a:t>
            </a:r>
            <a:r>
              <a:rPr lang="en-US" sz="3200" dirty="0"/>
              <a:t> stress state), the results show no tension and reduced compressive stress peaks relative to the uniaxial cases.</a:t>
            </a:r>
          </a:p>
          <a:p>
            <a:endParaRPr lang="en-US" sz="3200" dirty="0"/>
          </a:p>
          <a:p>
            <a:r>
              <a:rPr lang="en-US" sz="3200" dirty="0"/>
              <a:t>Compressive stress concentration trends with</a:t>
            </a:r>
          </a:p>
          <a:p>
            <a:r>
              <a:rPr lang="en-US" sz="3200" dirty="0"/>
              <a:t>height to width ratio in the </a:t>
            </a:r>
            <a:r>
              <a:rPr lang="en-US" sz="3200" i="1" dirty="0"/>
              <a:t>hydrostatic </a:t>
            </a:r>
            <a:r>
              <a:rPr lang="en-US" sz="3200" dirty="0"/>
              <a:t>case, are also linear in height to width ratio</a:t>
            </a:r>
          </a:p>
          <a:p>
            <a:endParaRPr lang="en-US" sz="3200" dirty="0"/>
          </a:p>
          <a:p>
            <a:r>
              <a:rPr lang="en-US" sz="3200" dirty="0"/>
              <a:t>Tension is absent in all hydrostatic cases</a:t>
            </a:r>
            <a:endParaRPr lang="en-US" sz="3333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4BC0F7-366E-4729-B19C-AB4666A7D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9905" y="112698"/>
            <a:ext cx="3370728" cy="631795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7160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 </a:t>
            </a:r>
            <a:r>
              <a:rPr lang="pl-PL" sz="2400" i="1" dirty="0"/>
              <a:t>H/W </a:t>
            </a:r>
            <a:r>
              <a:rPr lang="pl-PL" sz="2400" dirty="0"/>
              <a:t>= 1, </a:t>
            </a:r>
            <a:r>
              <a:rPr lang="pl-PL" sz="2400" i="1" dirty="0"/>
              <a:t>Sy </a:t>
            </a:r>
            <a:r>
              <a:rPr lang="pl-PL" sz="2400" dirty="0"/>
              <a:t>= 1, </a:t>
            </a:r>
            <a:r>
              <a:rPr lang="pl-PL" sz="2400" i="1" dirty="0"/>
              <a:t>Sx </a:t>
            </a:r>
            <a:r>
              <a:rPr lang="pl-PL" sz="2400" dirty="0"/>
              <a:t>= </a:t>
            </a:r>
            <a:r>
              <a:rPr lang="en-US" sz="2400" dirty="0"/>
              <a:t>1</a:t>
            </a:r>
            <a:r>
              <a:rPr lang="pl-PL" sz="2400" dirty="0"/>
              <a:t>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24210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64675" y="1039007"/>
            <a:ext cx="1106393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Example 1 </a:t>
            </a:r>
            <a:r>
              <a:rPr lang="en-US" sz="3200" dirty="0"/>
              <a:t>An arched back tunnel is planned with a height to width ratio of two. Estimate stress concentration factors in the floor and crown when the </a:t>
            </a:r>
            <a:r>
              <a:rPr lang="en-US" sz="3200" dirty="0" err="1"/>
              <a:t>preexcavation</a:t>
            </a:r>
            <a:r>
              <a:rPr lang="en-US" sz="3200" dirty="0"/>
              <a:t> principal stress ratio </a:t>
            </a:r>
            <a:r>
              <a:rPr lang="en-US" sz="3200" i="1" dirty="0"/>
              <a:t>M </a:t>
            </a:r>
            <a:r>
              <a:rPr lang="en-US" sz="3200" dirty="0"/>
              <a:t>= 1</a:t>
            </a:r>
            <a:r>
              <a:rPr lang="en-US" sz="3200" i="1" dirty="0"/>
              <a:t>/</a:t>
            </a:r>
            <a:r>
              <a:rPr lang="en-US" sz="3200" dirty="0"/>
              <a:t>4 and (a) the vertical stress is </a:t>
            </a:r>
            <a:r>
              <a:rPr lang="en-US" sz="3200" i="1" dirty="0"/>
              <a:t>S</a:t>
            </a:r>
            <a:r>
              <a:rPr lang="en-US" sz="3200" dirty="0"/>
              <a:t>1, (b) the horizontal stress is </a:t>
            </a:r>
            <a:r>
              <a:rPr lang="en-US" sz="3200" i="1" dirty="0"/>
              <a:t>S</a:t>
            </a:r>
            <a:r>
              <a:rPr lang="en-US" sz="3200" dirty="0"/>
              <a:t>1.</a:t>
            </a:r>
            <a:endParaRPr lang="en-US" sz="400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7160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66085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279330-D8AC-4D8C-9D25-20E3C38F143E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469146" y="1147486"/>
            <a:ext cx="11191267" cy="554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21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EAFB3B-EB70-497D-A395-6BDE49EDFE5C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1002106" y="1078274"/>
            <a:ext cx="10311351" cy="532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96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EDFDA3-21D8-4D25-9245-23C4CF6DB856}"/>
              </a:ext>
            </a:extLst>
          </p:cNvPr>
          <p:cNvSpPr/>
          <p:nvPr/>
        </p:nvSpPr>
        <p:spPr>
          <a:xfrm>
            <a:off x="448235" y="1358624"/>
            <a:ext cx="111700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NewRomanPSMT"/>
              </a:rPr>
              <a:t>In case (a),</a:t>
            </a: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3600" dirty="0" err="1">
                <a:latin typeface="TimesNewRomanPSMT"/>
              </a:rPr>
              <a:t>foor</a:t>
            </a:r>
            <a:r>
              <a:rPr lang="en-US" sz="3600" dirty="0">
                <a:latin typeface="TimesNewRomanPSMT"/>
              </a:rPr>
              <a:t> = (1)[stress concentration at floor from Figure </a:t>
            </a:r>
            <a:r>
              <a:rPr lang="en-US" sz="3600" dirty="0">
                <a:latin typeface="MTSYN"/>
              </a:rPr>
              <a:t>+ </a:t>
            </a:r>
            <a:r>
              <a:rPr lang="en-US" sz="3600" dirty="0">
                <a:latin typeface="TimesNewRomanPSMT"/>
              </a:rPr>
              <a:t>(1/4)[stress concentration from Figure 4.3b]</a:t>
            </a:r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B2C52D-9411-4ED4-B4C0-EC471E1A1AB0}"/>
              </a:ext>
            </a:extLst>
          </p:cNvPr>
          <p:cNvSpPr/>
          <p:nvPr/>
        </p:nvSpPr>
        <p:spPr>
          <a:xfrm>
            <a:off x="448235" y="3996443"/>
            <a:ext cx="115286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i="1" dirty="0">
                <a:latin typeface="TimesNewRomanPS-ItalicMT"/>
              </a:rPr>
              <a:t>K</a:t>
            </a:r>
            <a:r>
              <a:rPr lang="pl-PL" sz="2800" dirty="0">
                <a:latin typeface="TimesNewRomanPSMT"/>
              </a:rPr>
              <a:t>f </a:t>
            </a:r>
            <a:r>
              <a:rPr lang="pl-PL" sz="3600" dirty="0">
                <a:latin typeface="MTSYN"/>
              </a:rPr>
              <a:t>= </a:t>
            </a:r>
            <a:r>
              <a:rPr lang="pl-PL" sz="3600" i="1" dirty="0">
                <a:latin typeface="MTMI"/>
              </a:rPr>
              <a:t>(</a:t>
            </a:r>
            <a:r>
              <a:rPr lang="en-US" sz="3600" i="1" dirty="0">
                <a:latin typeface="TimesNewRomanPSMT"/>
              </a:rPr>
              <a:t>Sy</a:t>
            </a:r>
            <a:r>
              <a:rPr lang="pl-PL" sz="3600" i="1" dirty="0">
                <a:latin typeface="MTMI"/>
              </a:rPr>
              <a:t>)</a:t>
            </a:r>
            <a:r>
              <a:rPr lang="pl-PL" sz="3600" dirty="0">
                <a:latin typeface="MTSYN"/>
              </a:rPr>
              <a:t>[</a:t>
            </a:r>
            <a:r>
              <a:rPr lang="pl-PL" sz="3600" i="1" dirty="0">
                <a:latin typeface="MTMI"/>
              </a:rPr>
              <a:t>(</a:t>
            </a:r>
            <a:r>
              <a:rPr lang="pl-PL" sz="3600" dirty="0">
                <a:latin typeface="MTSYN"/>
              </a:rPr>
              <a:t>−</a:t>
            </a:r>
            <a:r>
              <a:rPr lang="pl-PL" sz="3600" dirty="0">
                <a:latin typeface="TimesNewRomanPSMT"/>
              </a:rPr>
              <a:t>0.012</a:t>
            </a:r>
            <a:r>
              <a:rPr lang="pl-PL" sz="3600" i="1" dirty="0">
                <a:latin typeface="MTMI"/>
              </a:rPr>
              <a:t>)(</a:t>
            </a:r>
            <a:r>
              <a:rPr lang="pl-PL" sz="3600" i="1" dirty="0">
                <a:latin typeface="TimesNewRomanPS-ItalicMT"/>
              </a:rPr>
              <a:t>W</a:t>
            </a:r>
            <a:r>
              <a:rPr lang="pl-PL" sz="3600" i="1" dirty="0">
                <a:latin typeface="MTMI"/>
              </a:rPr>
              <a:t>/</a:t>
            </a:r>
            <a:r>
              <a:rPr lang="pl-PL" sz="3600" i="1" dirty="0">
                <a:latin typeface="TimesNewRomanPS-ItalicMT"/>
              </a:rPr>
              <a:t>H</a:t>
            </a:r>
            <a:r>
              <a:rPr lang="pl-PL" sz="3600" i="1" dirty="0">
                <a:latin typeface="MTMI"/>
              </a:rPr>
              <a:t>) </a:t>
            </a:r>
            <a:r>
              <a:rPr lang="pl-PL" sz="3600" dirty="0">
                <a:latin typeface="MTSYN"/>
              </a:rPr>
              <a:t>− </a:t>
            </a:r>
            <a:r>
              <a:rPr lang="pl-PL" sz="3600" dirty="0">
                <a:latin typeface="TimesNewRomanPSMT"/>
              </a:rPr>
              <a:t>0.939</a:t>
            </a:r>
            <a:r>
              <a:rPr lang="pl-PL" sz="3600" dirty="0">
                <a:latin typeface="MTSYN"/>
              </a:rPr>
              <a:t>] + </a:t>
            </a:r>
            <a:r>
              <a:rPr lang="pl-PL" sz="3600" i="1" dirty="0">
                <a:latin typeface="MTMI"/>
              </a:rPr>
              <a:t>(</a:t>
            </a:r>
            <a:r>
              <a:rPr lang="en-US" sz="3600" i="1" dirty="0" err="1">
                <a:latin typeface="TimesNewRomanPSMT"/>
              </a:rPr>
              <a:t>Sx</a:t>
            </a:r>
            <a:r>
              <a:rPr lang="pl-PL" sz="3600" i="1" dirty="0">
                <a:latin typeface="MTMI"/>
              </a:rPr>
              <a:t>)</a:t>
            </a:r>
            <a:r>
              <a:rPr lang="pl-PL" sz="3600" dirty="0">
                <a:latin typeface="MTSYN"/>
              </a:rPr>
              <a:t>[</a:t>
            </a:r>
            <a:r>
              <a:rPr lang="pl-PL" sz="3600" i="1" dirty="0">
                <a:latin typeface="MTMI"/>
              </a:rPr>
              <a:t>(</a:t>
            </a:r>
            <a:r>
              <a:rPr lang="pl-PL" sz="3600" dirty="0">
                <a:latin typeface="TimesNewRomanPSMT"/>
              </a:rPr>
              <a:t>0.712</a:t>
            </a:r>
            <a:r>
              <a:rPr lang="pl-PL" sz="3600" i="1" dirty="0">
                <a:latin typeface="MTMI"/>
              </a:rPr>
              <a:t>)(</a:t>
            </a:r>
            <a:r>
              <a:rPr lang="pl-PL" sz="3600" i="1" dirty="0">
                <a:latin typeface="TimesNewRomanPS-ItalicMT"/>
              </a:rPr>
              <a:t>W</a:t>
            </a:r>
            <a:r>
              <a:rPr lang="pl-PL" sz="3600" i="1" dirty="0">
                <a:latin typeface="MTMI"/>
              </a:rPr>
              <a:t>/</a:t>
            </a:r>
            <a:r>
              <a:rPr lang="pl-PL" sz="3600" i="1" dirty="0">
                <a:latin typeface="TimesNewRomanPS-ItalicMT"/>
              </a:rPr>
              <a:t>H</a:t>
            </a:r>
            <a:r>
              <a:rPr lang="pl-PL" sz="3600" i="1" dirty="0">
                <a:latin typeface="MTMI"/>
              </a:rPr>
              <a:t>) </a:t>
            </a:r>
            <a:r>
              <a:rPr lang="pl-PL" sz="3600" dirty="0">
                <a:latin typeface="MTSYN"/>
              </a:rPr>
              <a:t>+ </a:t>
            </a:r>
            <a:r>
              <a:rPr lang="pl-PL" sz="3600" dirty="0">
                <a:latin typeface="TimesNewRomanPSMT"/>
              </a:rPr>
              <a:t>0.969</a:t>
            </a:r>
            <a:r>
              <a:rPr lang="pl-PL" sz="3600" dirty="0">
                <a:latin typeface="MTSYN"/>
              </a:rPr>
              <a:t>]</a:t>
            </a:r>
          </a:p>
          <a:p>
            <a:r>
              <a:rPr lang="en-US" sz="3600" dirty="0">
                <a:latin typeface="MTSYN"/>
              </a:rPr>
              <a:t>     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[−</a:t>
            </a:r>
            <a:r>
              <a:rPr lang="en-US" sz="3600" dirty="0">
                <a:latin typeface="TimesNewRomanPSMT"/>
              </a:rPr>
              <a:t>0.963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dirty="0">
                <a:latin typeface="TimesNewRomanPSMT"/>
              </a:rPr>
              <a:t>2.393</a:t>
            </a:r>
            <a:r>
              <a:rPr lang="en-US" sz="3600" dirty="0">
                <a:latin typeface="MTSYN"/>
              </a:rPr>
              <a:t>]</a:t>
            </a:r>
          </a:p>
          <a:p>
            <a:endParaRPr lang="en-US" sz="3600" dirty="0">
              <a:latin typeface="MTSYN"/>
            </a:endParaRP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2800" dirty="0" err="1">
                <a:latin typeface="TimesNewRomanPSMT"/>
              </a:rPr>
              <a:t>f</a:t>
            </a:r>
            <a:r>
              <a:rPr lang="en-US" sz="2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−</a:t>
            </a:r>
            <a:r>
              <a:rPr lang="en-US" sz="3600" dirty="0">
                <a:latin typeface="TimesNewRomanPSMT"/>
              </a:rPr>
              <a:t>0.37</a:t>
            </a:r>
            <a:endParaRPr lang="en-US" sz="8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AF1734-D659-4A1A-99BE-CC4D04421703}"/>
              </a:ext>
            </a:extLst>
          </p:cNvPr>
          <p:cNvSpPr/>
          <p:nvPr/>
        </p:nvSpPr>
        <p:spPr>
          <a:xfrm>
            <a:off x="609600" y="3242682"/>
            <a:ext cx="301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0" i="1" u="none" strike="noStrike" baseline="0" dirty="0">
                <a:latin typeface="GillSans-Italic"/>
              </a:rPr>
              <a:t>y </a:t>
            </a:r>
            <a:r>
              <a:rPr lang="en-US" sz="2800" b="0" i="0" u="none" strike="noStrike" baseline="0" dirty="0">
                <a:latin typeface="GillSans"/>
              </a:rPr>
              <a:t>= –0.012</a:t>
            </a:r>
            <a:r>
              <a:rPr lang="en-US" sz="2800" b="0" i="1" u="none" strike="noStrike" baseline="0" dirty="0">
                <a:latin typeface="GillSans-Italic"/>
              </a:rPr>
              <a:t>x </a:t>
            </a:r>
            <a:r>
              <a:rPr lang="en-US" sz="2800" b="0" i="0" u="none" strike="noStrike" baseline="0" dirty="0">
                <a:latin typeface="GillSans"/>
              </a:rPr>
              <a:t>– 0.939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001704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238ACB-F3D1-4CE3-B69F-947D9F55784C}"/>
              </a:ext>
            </a:extLst>
          </p:cNvPr>
          <p:cNvSpPr/>
          <p:nvPr/>
        </p:nvSpPr>
        <p:spPr>
          <a:xfrm>
            <a:off x="475129" y="1201596"/>
            <a:ext cx="112417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>
                <a:latin typeface="TimesNewRomanPS-ItalicMT"/>
              </a:rPr>
              <a:t>K</a:t>
            </a:r>
            <a:r>
              <a:rPr lang="en-US" sz="3600" dirty="0">
                <a:latin typeface="TimesNewRomanPSMT"/>
              </a:rPr>
              <a:t>(crown) = (1)[stress concentration due to vertical S1 from Figure] </a:t>
            </a:r>
            <a:r>
              <a:rPr lang="en-US" sz="3600" dirty="0">
                <a:latin typeface="MTSYN"/>
              </a:rPr>
              <a:t>+ </a:t>
            </a:r>
            <a:r>
              <a:rPr lang="en-US" sz="3600" dirty="0">
                <a:latin typeface="TimesNewRomanPSMT"/>
              </a:rPr>
              <a:t>(1/4)[stress concentration due to horizontal (S1/4) from Figure]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2800" dirty="0" err="1">
                <a:latin typeface="TimesNewRomanPSMT"/>
              </a:rPr>
              <a:t>cr</a:t>
            </a:r>
            <a:r>
              <a:rPr lang="en-US" sz="2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MTSYN"/>
              </a:rPr>
              <a:t>−</a:t>
            </a:r>
            <a:r>
              <a:rPr lang="en-US" sz="3600" dirty="0">
                <a:latin typeface="TimesNewRomanPSMT"/>
              </a:rPr>
              <a:t>0.012</a:t>
            </a:r>
            <a:r>
              <a:rPr lang="en-US" sz="3600" i="1" dirty="0">
                <a:latin typeface="MTMI"/>
              </a:rPr>
              <a:t>)(</a:t>
            </a:r>
            <a:r>
              <a:rPr lang="en-US" sz="3600" dirty="0">
                <a:latin typeface="TimesNewRomanPSMT"/>
              </a:rPr>
              <a:t>2</a:t>
            </a:r>
            <a:r>
              <a:rPr lang="en-US" sz="3600" i="1" dirty="0">
                <a:latin typeface="MTMI"/>
              </a:rPr>
              <a:t>) </a:t>
            </a:r>
            <a:r>
              <a:rPr lang="en-US" sz="3600" dirty="0">
                <a:latin typeface="MTSYN"/>
              </a:rPr>
              <a:t>− </a:t>
            </a:r>
            <a:r>
              <a:rPr lang="en-US" sz="3600" dirty="0">
                <a:latin typeface="TimesNewRomanPSMT"/>
              </a:rPr>
              <a:t>0.939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1.056</a:t>
            </a:r>
            <a:r>
              <a:rPr lang="en-US" sz="3600" i="1" dirty="0">
                <a:latin typeface="MTMI"/>
              </a:rPr>
              <a:t>)(</a:t>
            </a:r>
            <a:r>
              <a:rPr lang="en-US" sz="3600" dirty="0">
                <a:latin typeface="TimesNewRomanPSMT"/>
              </a:rPr>
              <a:t>2</a:t>
            </a:r>
            <a:r>
              <a:rPr lang="en-US" sz="3600" i="1" dirty="0">
                <a:latin typeface="MTMI"/>
              </a:rPr>
              <a:t>) </a:t>
            </a:r>
            <a:r>
              <a:rPr lang="en-US" sz="3600" dirty="0">
                <a:latin typeface="MTSYN"/>
              </a:rPr>
              <a:t>+ </a:t>
            </a:r>
            <a:r>
              <a:rPr lang="en-US" sz="3600" dirty="0">
                <a:latin typeface="TimesNewRomanPSMT"/>
              </a:rPr>
              <a:t>2.337</a:t>
            </a:r>
            <a:r>
              <a:rPr lang="en-US" sz="3600" dirty="0">
                <a:latin typeface="MTSYN"/>
              </a:rPr>
              <a:t>]</a:t>
            </a:r>
          </a:p>
          <a:p>
            <a:r>
              <a:rPr lang="en-US" sz="3600" dirty="0">
                <a:latin typeface="MTSYN"/>
              </a:rPr>
              <a:t>       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[−</a:t>
            </a:r>
            <a:r>
              <a:rPr lang="en-US" sz="3600" dirty="0">
                <a:latin typeface="TimesNewRomanPSMT"/>
              </a:rPr>
              <a:t>0.963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dirty="0">
                <a:latin typeface="TimesNewRomanPSMT"/>
              </a:rPr>
              <a:t>4.449</a:t>
            </a:r>
            <a:r>
              <a:rPr lang="en-US" sz="3600" dirty="0">
                <a:latin typeface="MTSYN"/>
              </a:rPr>
              <a:t>]</a:t>
            </a:r>
          </a:p>
          <a:p>
            <a:endParaRPr lang="en-US" sz="3600" dirty="0">
              <a:latin typeface="MTSYN"/>
            </a:endParaRP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2800" dirty="0" err="1">
                <a:latin typeface="TimesNewRomanPSMT"/>
              </a:rPr>
              <a:t>cr</a:t>
            </a:r>
            <a:r>
              <a:rPr lang="en-US" sz="2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</a:t>
            </a:r>
            <a:r>
              <a:rPr lang="en-US" sz="3600" dirty="0">
                <a:latin typeface="TimesNewRomanPSMT"/>
              </a:rPr>
              <a:t>0.15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097345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238ACB-F3D1-4CE3-B69F-947D9F55784C}"/>
              </a:ext>
            </a:extLst>
          </p:cNvPr>
          <p:cNvSpPr/>
          <p:nvPr/>
        </p:nvSpPr>
        <p:spPr>
          <a:xfrm>
            <a:off x="475129" y="1201596"/>
            <a:ext cx="112417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i="1" dirty="0">
                <a:latin typeface="TimesNewRomanPS-ItalicMT"/>
              </a:rPr>
              <a:t>K</a:t>
            </a:r>
            <a:r>
              <a:rPr lang="en-US" sz="3600" dirty="0">
                <a:latin typeface="TimesNewRomanPSMT"/>
              </a:rPr>
              <a:t>(crown) = (1/4)[stress concentration due to vertical S1/4 from Figure] </a:t>
            </a:r>
            <a:r>
              <a:rPr lang="en-US" sz="3600" dirty="0">
                <a:latin typeface="MTSYN"/>
              </a:rPr>
              <a:t>+ </a:t>
            </a:r>
            <a:r>
              <a:rPr lang="en-US" sz="3600" dirty="0">
                <a:latin typeface="TimesNewRomanPSMT"/>
              </a:rPr>
              <a:t>(1)[stress concentration due to horizontal (S1) from Figure]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dirty="0">
                <a:latin typeface="TimesNewRomanPSMT"/>
              </a:rPr>
              <a:t>In case(b)</a:t>
            </a:r>
          </a:p>
          <a:p>
            <a:endParaRPr lang="en-US" sz="3600" dirty="0">
              <a:latin typeface="TimesNewRomanPSMT"/>
            </a:endParaRP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800" dirty="0" err="1">
                <a:latin typeface="TimesNewRomanPSMT"/>
              </a:rPr>
              <a:t>f</a:t>
            </a:r>
            <a:r>
              <a:rPr lang="en-US" sz="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[−</a:t>
            </a:r>
            <a:r>
              <a:rPr lang="en-US" sz="3600" dirty="0">
                <a:latin typeface="TimesNewRomanPSMT"/>
              </a:rPr>
              <a:t>0.963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dirty="0">
                <a:latin typeface="TimesNewRomanPSMT"/>
              </a:rPr>
              <a:t>2.393</a:t>
            </a:r>
            <a:r>
              <a:rPr lang="en-US" sz="3600" dirty="0">
                <a:latin typeface="MTSYN"/>
              </a:rPr>
              <a:t>] = </a:t>
            </a:r>
            <a:r>
              <a:rPr lang="en-US" sz="3600" dirty="0">
                <a:latin typeface="TimesNewRomanPSMT"/>
              </a:rPr>
              <a:t>2.15</a:t>
            </a:r>
          </a:p>
          <a:p>
            <a:r>
              <a:rPr lang="en-US" sz="3600" i="1" dirty="0" err="1">
                <a:latin typeface="TimesNewRomanPS-ItalicMT"/>
              </a:rPr>
              <a:t>K</a:t>
            </a:r>
            <a:r>
              <a:rPr lang="en-US" sz="800" dirty="0" err="1">
                <a:latin typeface="TimesNewRomanPSMT"/>
              </a:rPr>
              <a:t>cr</a:t>
            </a:r>
            <a:r>
              <a:rPr lang="en-US" sz="800" dirty="0">
                <a:latin typeface="TimesNewRomanPSMT"/>
              </a:rPr>
              <a:t> </a:t>
            </a:r>
            <a:r>
              <a:rPr lang="en-US" sz="3600" dirty="0">
                <a:latin typeface="MTSYN"/>
              </a:rPr>
              <a:t>=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/</a:t>
            </a:r>
            <a:r>
              <a:rPr lang="en-US" sz="3600" dirty="0">
                <a:latin typeface="TimesNewRomanPSMT"/>
              </a:rPr>
              <a:t>4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[−</a:t>
            </a:r>
            <a:r>
              <a:rPr lang="en-US" sz="3600" dirty="0">
                <a:latin typeface="TimesNewRomanPSMT"/>
              </a:rPr>
              <a:t>0.963</a:t>
            </a:r>
            <a:r>
              <a:rPr lang="en-US" sz="3600" dirty="0">
                <a:latin typeface="MTSYN"/>
              </a:rPr>
              <a:t>] + </a:t>
            </a:r>
            <a:r>
              <a:rPr lang="en-US" sz="3600" i="1" dirty="0">
                <a:latin typeface="MTMI"/>
              </a:rPr>
              <a:t>(</a:t>
            </a:r>
            <a:r>
              <a:rPr lang="en-US" sz="3600" dirty="0">
                <a:latin typeface="TimesNewRomanPSMT"/>
              </a:rPr>
              <a:t>1</a:t>
            </a:r>
            <a:r>
              <a:rPr lang="en-US" sz="3600" i="1" dirty="0">
                <a:latin typeface="MTMI"/>
              </a:rPr>
              <a:t>)</a:t>
            </a:r>
            <a:r>
              <a:rPr lang="en-US" sz="3600" dirty="0">
                <a:latin typeface="MTSYN"/>
              </a:rPr>
              <a:t>[</a:t>
            </a:r>
            <a:r>
              <a:rPr lang="en-US" sz="3600" dirty="0">
                <a:latin typeface="TimesNewRomanPSMT"/>
              </a:rPr>
              <a:t>4.449</a:t>
            </a:r>
            <a:r>
              <a:rPr lang="en-US" sz="3600" dirty="0">
                <a:latin typeface="MTSYN"/>
              </a:rPr>
              <a:t>] = </a:t>
            </a:r>
            <a:r>
              <a:rPr lang="en-US" sz="3600" dirty="0">
                <a:latin typeface="TimesNewRomanPSMT"/>
              </a:rPr>
              <a:t>4.21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769074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1 Solution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238ACB-F3D1-4CE3-B69F-947D9F55784C}"/>
              </a:ext>
            </a:extLst>
          </p:cNvPr>
          <p:cNvSpPr/>
          <p:nvPr/>
        </p:nvSpPr>
        <p:spPr>
          <a:xfrm>
            <a:off x="475129" y="1542255"/>
            <a:ext cx="109279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orientation effect is considerable. When the major compression is vertical a noticeable tension is induced in the floor, but only a small compression occurs in the crown. When the major compression is horizontal, the floor tension and crown experience substantial compressive stress concentrations.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31235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875C15-35EF-4465-8AA6-7DCBD271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9705" y="357699"/>
            <a:ext cx="3706959" cy="655097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7" y="320951"/>
            <a:ext cx="60141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 </a:t>
            </a:r>
            <a:r>
              <a:rPr lang="en-US" sz="2800" b="1" i="1" dirty="0">
                <a:latin typeface="GillSans-BoldItalic"/>
              </a:rPr>
              <a:t>:</a:t>
            </a:r>
            <a:r>
              <a:rPr lang="en-US" sz="2800" dirty="0"/>
              <a:t> section notation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368768" y="1164134"/>
            <a:ext cx="789093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NewRomanPSMT"/>
              </a:rPr>
              <a:t>Tunnel shape, size, and orientation may be fixed by overall design and construction considerations.</a:t>
            </a:r>
          </a:p>
          <a:p>
            <a:r>
              <a:rPr lang="en-US" sz="2800" dirty="0">
                <a:latin typeface="TimesNewRomanPSMT"/>
              </a:rPr>
              <a:t>There is no opportunity to reduce stress concentration. </a:t>
            </a:r>
          </a:p>
          <a:p>
            <a:r>
              <a:rPr lang="en-US" sz="2800" dirty="0"/>
              <a:t>The stress concentrations are combinations of vertical and horizontal loads</a:t>
            </a:r>
            <a:endParaRPr lang="en-US" sz="4000" dirty="0">
              <a:latin typeface="TimesNewRomanPSMT"/>
            </a:endParaRPr>
          </a:p>
          <a:p>
            <a:r>
              <a:rPr lang="en-US" sz="2800" b="1" i="1" dirty="0">
                <a:latin typeface="TimesNewRomanPSMT"/>
              </a:rPr>
              <a:t>Important to:</a:t>
            </a:r>
          </a:p>
          <a:p>
            <a:r>
              <a:rPr lang="en-US" sz="2800" dirty="0">
                <a:latin typeface="TimesNewRomanPSMT"/>
              </a:rPr>
              <a:t>Estimation of stress concentration factors in compression and tension (</a:t>
            </a:r>
            <a:r>
              <a:rPr lang="en-US" sz="2800" i="1" dirty="0">
                <a:latin typeface="TimesNewRomanPS-ItalicMT"/>
              </a:rPr>
              <a:t>Kc</a:t>
            </a:r>
            <a:r>
              <a:rPr lang="en-US" sz="2800" dirty="0">
                <a:latin typeface="TimesNewRomanPSMT"/>
              </a:rPr>
              <a:t>, </a:t>
            </a:r>
            <a:r>
              <a:rPr lang="en-US" sz="2800" i="1" dirty="0" err="1">
                <a:latin typeface="TimesNewRomanPS-ItalicMT"/>
              </a:rPr>
              <a:t>Kt</a:t>
            </a:r>
            <a:r>
              <a:rPr lang="en-US" sz="2800" i="1" dirty="0">
                <a:latin typeface="MTMI"/>
              </a:rPr>
              <a:t>) </a:t>
            </a:r>
          </a:p>
          <a:p>
            <a:endParaRPr lang="en-US" sz="2800" i="1" dirty="0">
              <a:latin typeface="MTMI"/>
            </a:endParaRPr>
          </a:p>
          <a:p>
            <a:r>
              <a:rPr lang="en-US" sz="2800" i="1" dirty="0">
                <a:latin typeface="MTMI"/>
              </a:rPr>
              <a:t>D</a:t>
            </a:r>
            <a:r>
              <a:rPr lang="en-US" sz="2800" dirty="0">
                <a:latin typeface="TimesNewRomanPSMT"/>
              </a:rPr>
              <a:t>eterminations of rock mass strengths (</a:t>
            </a:r>
            <a:r>
              <a:rPr lang="en-US" sz="2800" i="1" dirty="0">
                <a:latin typeface="TimesNewRomanPS-ItalicMT"/>
              </a:rPr>
              <a:t>Co</a:t>
            </a:r>
            <a:r>
              <a:rPr lang="en-US" sz="2800" dirty="0">
                <a:latin typeface="TimesNewRomanPSMT"/>
              </a:rPr>
              <a:t>, </a:t>
            </a:r>
            <a:r>
              <a:rPr lang="en-US" sz="2800" i="1" dirty="0">
                <a:latin typeface="TimesNewRomanPS-ItalicMT"/>
              </a:rPr>
              <a:t>To</a:t>
            </a:r>
            <a:r>
              <a:rPr lang="en-US" sz="2800" dirty="0">
                <a:latin typeface="TimesNewRomanPSMT"/>
              </a:rPr>
              <a:t>) and </a:t>
            </a:r>
            <a:r>
              <a:rPr lang="en-US" sz="2800" dirty="0" err="1">
                <a:latin typeface="TimesNewRomanPSMT"/>
              </a:rPr>
              <a:t>preexcavation</a:t>
            </a:r>
            <a:r>
              <a:rPr lang="en-US" sz="2800" dirty="0">
                <a:latin typeface="TimesNewRomanPSMT"/>
              </a:rPr>
              <a:t> principal stresses along the tunnel route.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8019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E69965-E330-4449-8B23-6FA7717547CC}"/>
              </a:ext>
            </a:extLst>
          </p:cNvPr>
          <p:cNvSpPr/>
          <p:nvPr/>
        </p:nvSpPr>
        <p:spPr>
          <a:xfrm>
            <a:off x="190723" y="320951"/>
            <a:ext cx="8325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</a:t>
            </a:r>
            <a:r>
              <a:rPr lang="en-US" sz="3200" dirty="0">
                <a:latin typeface="GillSans-BoldItalic"/>
              </a:rPr>
              <a:t>Example Problems 2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238ACB-F3D1-4CE3-B69F-947D9F55784C}"/>
              </a:ext>
            </a:extLst>
          </p:cNvPr>
          <p:cNvSpPr/>
          <p:nvPr/>
        </p:nvSpPr>
        <p:spPr>
          <a:xfrm>
            <a:off x="475129" y="1542255"/>
            <a:ext cx="109279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Example 2 </a:t>
            </a:r>
            <a:r>
              <a:rPr lang="en-US" sz="3200" dirty="0"/>
              <a:t>An arched back tunnel is planned with a height to width ratio of two. Estimate stress concentration factors in the ribs when the </a:t>
            </a:r>
            <a:r>
              <a:rPr lang="en-US" sz="3200" dirty="0" err="1"/>
              <a:t>preexcavation</a:t>
            </a:r>
            <a:r>
              <a:rPr lang="en-US" sz="3200" dirty="0"/>
              <a:t> principal stress </a:t>
            </a:r>
            <a:r>
              <a:rPr lang="en-US" sz="3200" dirty="0" err="1"/>
              <a:t>ratio</a:t>
            </a:r>
            <a:r>
              <a:rPr lang="en-US" sz="3200" i="1" dirty="0" err="1"/>
              <a:t>M</a:t>
            </a:r>
            <a:r>
              <a:rPr lang="en-US" sz="3200" i="1" dirty="0"/>
              <a:t> </a:t>
            </a:r>
            <a:r>
              <a:rPr lang="en-US" sz="3200" dirty="0"/>
              <a:t>= 1</a:t>
            </a:r>
            <a:r>
              <a:rPr lang="en-US" sz="3200" i="1" dirty="0"/>
              <a:t>/</a:t>
            </a:r>
            <a:r>
              <a:rPr lang="en-US" sz="3200" dirty="0"/>
              <a:t>4</a:t>
            </a:r>
          </a:p>
          <a:p>
            <a:r>
              <a:rPr lang="en-US" sz="3200" dirty="0"/>
              <a:t>and (a) the vertical stress is </a:t>
            </a:r>
            <a:r>
              <a:rPr lang="en-US" sz="3200" i="1" dirty="0"/>
              <a:t>S</a:t>
            </a:r>
            <a:r>
              <a:rPr lang="en-US" sz="3200" dirty="0"/>
              <a:t>1, (b) the horizontal stress is </a:t>
            </a:r>
            <a:r>
              <a:rPr lang="en-US" sz="3200" i="1" dirty="0"/>
              <a:t>S</a:t>
            </a:r>
            <a:r>
              <a:rPr lang="en-US" sz="3200" dirty="0"/>
              <a:t>1. These are same conditions given in Example 1.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322952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530132" y="1293657"/>
            <a:ext cx="103530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Both stress and strength are essential to calculating tunnel wall safety factors (</a:t>
            </a:r>
            <a:r>
              <a:rPr lang="en-US" sz="3200" i="1" dirty="0"/>
              <a:t>F</a:t>
            </a:r>
            <a:r>
              <a:rPr lang="en-US" sz="3200" dirty="0"/>
              <a:t>c, </a:t>
            </a:r>
            <a:r>
              <a:rPr lang="en-US" sz="3200" i="1" dirty="0"/>
              <a:t>F</a:t>
            </a:r>
            <a:r>
              <a:rPr lang="en-US" sz="3200" dirty="0"/>
              <a:t>t). </a:t>
            </a:r>
          </a:p>
          <a:p>
            <a:endParaRPr lang="en-US" sz="3200" dirty="0"/>
          </a:p>
          <a:p>
            <a:r>
              <a:rPr lang="en-US" sz="3200" dirty="0"/>
              <a:t>Relatively high safety factors, say 4 in compression and 8 in tension, indicate a high degree of stability and little need for an engineered support system.</a:t>
            </a:r>
          </a:p>
          <a:p>
            <a:endParaRPr lang="en-US" sz="3200" dirty="0"/>
          </a:p>
          <a:p>
            <a:r>
              <a:rPr lang="en-US" sz="3200" dirty="0"/>
              <a:t>Low safety factors, near 1, indicate the opposite and that some permanent support will be required.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8247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530132" y="1293657"/>
            <a:ext cx="103530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shape in Figure is symmetric about a vertical axis, but there is no symmetry about any horizontal axis as there is for circular, elliptical, and rectangular sections. </a:t>
            </a:r>
          </a:p>
          <a:p>
            <a:endParaRPr lang="en-US" sz="3200" dirty="0"/>
          </a:p>
          <a:p>
            <a:r>
              <a:rPr lang="en-US" sz="3200" dirty="0"/>
              <a:t>For this reason, no simple analytical formulas are available for estimating stress concentration factors for an arched back tunnel.</a:t>
            </a:r>
          </a:p>
          <a:p>
            <a:endParaRPr lang="en-US" sz="3200" dirty="0"/>
          </a:p>
          <a:p>
            <a:r>
              <a:rPr lang="en-US" sz="3200" dirty="0"/>
              <a:t>Numerical methods serves the purpose instead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99084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190723" y="320951"/>
            <a:ext cx="61145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latin typeface="GillSans-BoldItalic"/>
              </a:rPr>
              <a:t>Single tunnels</a:t>
            </a:r>
            <a:r>
              <a:rPr lang="en-US" sz="2400" b="1" i="1" dirty="0">
                <a:latin typeface="GillSans-BoldItalic"/>
              </a:rPr>
              <a:t> –Arched back</a:t>
            </a:r>
            <a:r>
              <a:rPr lang="en-US" sz="3200" b="1" i="1" dirty="0">
                <a:latin typeface="GillSans-BoldItalic"/>
              </a:rPr>
              <a:t>:   </a:t>
            </a:r>
            <a:r>
              <a:rPr lang="pl-PL" sz="2000" i="1" dirty="0"/>
              <a:t>H/W </a:t>
            </a:r>
            <a:r>
              <a:rPr lang="pl-PL" sz="2000" dirty="0"/>
              <a:t>= 1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530132" y="1027849"/>
            <a:ext cx="55658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Figure b shows the stress distribution that results when the </a:t>
            </a:r>
            <a:r>
              <a:rPr lang="en-US" sz="3200" dirty="0" err="1"/>
              <a:t>preexcavation</a:t>
            </a:r>
            <a:r>
              <a:rPr lang="en-US" sz="3200" dirty="0"/>
              <a:t> stress field is uniaxial and vertical (</a:t>
            </a:r>
            <a:r>
              <a:rPr lang="en-US" sz="3200" i="1" dirty="0"/>
              <a:t>Sy </a:t>
            </a:r>
            <a:r>
              <a:rPr lang="en-US" sz="3200" dirty="0"/>
              <a:t>= 1,</a:t>
            </a:r>
          </a:p>
          <a:p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0); </a:t>
            </a:r>
          </a:p>
          <a:p>
            <a:r>
              <a:rPr lang="en-US" sz="3200" dirty="0"/>
              <a:t>Figure c shows the result when the </a:t>
            </a:r>
            <a:r>
              <a:rPr lang="en-US" sz="3200" dirty="0" err="1"/>
              <a:t>preexcavation</a:t>
            </a:r>
            <a:r>
              <a:rPr lang="en-US" sz="3200" dirty="0"/>
              <a:t> stress field is uniaxial and horizontal (</a:t>
            </a:r>
            <a:r>
              <a:rPr lang="en-US" sz="3200" i="1" dirty="0"/>
              <a:t>Sy </a:t>
            </a:r>
            <a:r>
              <a:rPr lang="en-US" sz="3200" dirty="0"/>
              <a:t>= 0,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1), and </a:t>
            </a:r>
          </a:p>
          <a:p>
            <a:r>
              <a:rPr lang="en-US" sz="3200" dirty="0"/>
              <a:t>Figure c shows the hydrostatic case (</a:t>
            </a:r>
            <a:r>
              <a:rPr lang="en-US" sz="3200" i="1" dirty="0"/>
              <a:t>Sy </a:t>
            </a:r>
            <a:r>
              <a:rPr lang="en-US" sz="3200" dirty="0"/>
              <a:t>=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1).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24E130-CC9B-4223-9FF2-09F838F9E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409" y="143443"/>
            <a:ext cx="5347285" cy="552225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1DB1061-9361-4F63-B57B-A4CA1C4435D4}"/>
              </a:ext>
            </a:extLst>
          </p:cNvPr>
          <p:cNvSpPr/>
          <p:nvPr/>
        </p:nvSpPr>
        <p:spPr>
          <a:xfrm>
            <a:off x="6526301" y="5620444"/>
            <a:ext cx="53865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latin typeface="TimesNewRomanPSMT"/>
              </a:rPr>
              <a:t>The horizontal bar under the note </a:t>
            </a:r>
            <a:r>
              <a:rPr lang="en-US" sz="2400" i="1" dirty="0">
                <a:latin typeface="TimesNewRomanPS-ItalicMT"/>
              </a:rPr>
              <a:t>K </a:t>
            </a:r>
            <a:r>
              <a:rPr lang="en-US" sz="2400" i="1" dirty="0">
                <a:latin typeface="MTSYN"/>
              </a:rPr>
              <a:t>= </a:t>
            </a:r>
            <a:r>
              <a:rPr lang="en-US" sz="2400" i="1" dirty="0">
                <a:latin typeface="TimesNewRomanPSMT"/>
              </a:rPr>
              <a:t>1 indicates the length of line for a stress concentration of one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64147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1691237"/>
            <a:ext cx="113032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In all cases, the tunnel axis is assumed to be parallel to a principal stress direction. </a:t>
            </a:r>
          </a:p>
          <a:p>
            <a:r>
              <a:rPr lang="en-US" sz="3200" dirty="0"/>
              <a:t>These results are based on the assumption of elastic behavior and do not depend on the construction sequence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196868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7B7554-72A5-49CC-A4EC-7698F24CA367}"/>
              </a:ext>
            </a:extLst>
          </p:cNvPr>
          <p:cNvSpPr/>
          <p:nvPr/>
        </p:nvSpPr>
        <p:spPr>
          <a:xfrm>
            <a:off x="368768" y="1136908"/>
            <a:ext cx="656991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NewRomanPSMT"/>
              </a:rPr>
              <a:t>Under </a:t>
            </a:r>
            <a:r>
              <a:rPr lang="en-US" sz="3200" i="1" dirty="0">
                <a:latin typeface="TimesNewRomanPS-ItalicMT"/>
              </a:rPr>
              <a:t>vertical </a:t>
            </a:r>
            <a:r>
              <a:rPr lang="en-US" sz="3200" dirty="0">
                <a:latin typeface="TimesNewRomanPSMT"/>
              </a:rPr>
              <a:t>load </a:t>
            </a:r>
            <a:r>
              <a:rPr lang="en-US" sz="3200" dirty="0"/>
              <a:t>(</a:t>
            </a:r>
            <a:r>
              <a:rPr lang="en-US" sz="3200" i="1" dirty="0"/>
              <a:t>Sy </a:t>
            </a:r>
            <a:r>
              <a:rPr lang="en-US" sz="3200" dirty="0"/>
              <a:t>= 1, </a:t>
            </a:r>
            <a:r>
              <a:rPr lang="en-US" sz="3200" i="1" dirty="0" err="1"/>
              <a:t>Sx</a:t>
            </a:r>
            <a:r>
              <a:rPr lang="en-US" sz="3200" i="1" dirty="0"/>
              <a:t> </a:t>
            </a:r>
            <a:r>
              <a:rPr lang="en-US" sz="3200" dirty="0"/>
              <a:t>= 0);</a:t>
            </a:r>
            <a:r>
              <a:rPr lang="en-US" sz="3200" dirty="0">
                <a:latin typeface="TimesNewRomanPSMT"/>
              </a:rPr>
              <a:t> </a:t>
            </a:r>
            <a:r>
              <a:rPr lang="en-US" sz="3200" i="1" dirty="0">
                <a:latin typeface="TimesNewRomanPS-ItalicMT"/>
              </a:rPr>
              <a:t>tension </a:t>
            </a:r>
            <a:r>
              <a:rPr lang="en-US" sz="3200" dirty="0">
                <a:latin typeface="TimesNewRomanPSMT"/>
              </a:rPr>
              <a:t>nearly equal in magnitude to the applied compression appears at the center of the floor or bottom and at the crown, while high </a:t>
            </a:r>
            <a:r>
              <a:rPr lang="en-US" sz="3200" i="1" dirty="0">
                <a:latin typeface="TimesNewRomanPS-ItalicMT"/>
              </a:rPr>
              <a:t>compressive </a:t>
            </a:r>
            <a:r>
              <a:rPr lang="en-US" sz="3200" dirty="0">
                <a:latin typeface="TimesNewRomanPSMT"/>
              </a:rPr>
              <a:t>stresses appear at the bottom corners and along the shoulders at the top of the ribs (vertical wall sections).</a:t>
            </a:r>
            <a:endParaRPr lang="en-US" sz="3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F6DBA2-602F-48E4-812B-5740AA239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8080" y="120089"/>
            <a:ext cx="3257802" cy="66152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70F781C-B23B-4CD1-9915-278B8C8C3A7E}"/>
              </a:ext>
            </a:extLst>
          </p:cNvPr>
          <p:cNvSpPr/>
          <p:nvPr/>
        </p:nvSpPr>
        <p:spPr>
          <a:xfrm>
            <a:off x="190723" y="320951"/>
            <a:ext cx="7160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tunnels:     </a:t>
            </a:r>
            <a:r>
              <a:rPr lang="pl-PL" sz="2400" i="1" dirty="0"/>
              <a:t>H/W </a:t>
            </a:r>
            <a:r>
              <a:rPr lang="pl-PL" sz="2400" dirty="0"/>
              <a:t>= 1, </a:t>
            </a:r>
            <a:r>
              <a:rPr lang="pl-PL" sz="2400" i="1" dirty="0"/>
              <a:t>Sy </a:t>
            </a:r>
            <a:r>
              <a:rPr lang="pl-PL" sz="2400" dirty="0"/>
              <a:t>= 1, </a:t>
            </a:r>
            <a:r>
              <a:rPr lang="pl-PL" sz="2400" i="1" dirty="0"/>
              <a:t>Sx </a:t>
            </a:r>
            <a:r>
              <a:rPr lang="pl-PL" sz="2400" dirty="0"/>
              <a:t>= 0,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82540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1278861"/>
            <a:ext cx="923752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Under </a:t>
            </a:r>
            <a:r>
              <a:rPr lang="en-US" sz="3200" i="1" dirty="0"/>
              <a:t>vertical </a:t>
            </a:r>
            <a:r>
              <a:rPr lang="en-US" sz="3200" dirty="0"/>
              <a:t>load, peak tensions in the floor and crown and rib compression are largely unaffected by height to width ratio (H/W). </a:t>
            </a:r>
          </a:p>
          <a:p>
            <a:endParaRPr lang="en-US" sz="3200" dirty="0"/>
          </a:p>
          <a:p>
            <a:r>
              <a:rPr lang="en-US" sz="3200" dirty="0"/>
              <a:t>Corner compression decreases nonlinearly with height to width ratio (but increases linearly with the reciprocal width to</a:t>
            </a:r>
          </a:p>
          <a:p>
            <a:r>
              <a:rPr lang="en-US" sz="3200" dirty="0"/>
              <a:t>height ratio)</a:t>
            </a:r>
            <a:endParaRPr lang="en-US" sz="34400" dirty="0"/>
          </a:p>
        </p:txBody>
      </p:sp>
    </p:spTree>
    <p:extLst>
      <p:ext uri="{BB962C8B-B14F-4D97-AF65-F5344CB8AC3E}">
        <p14:creationId xmlns:p14="http://schemas.microsoft.com/office/powerpoint/2010/main" val="2377955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F5EBDA-CACA-43CB-8053-7F538E32F574}"/>
              </a:ext>
            </a:extLst>
          </p:cNvPr>
          <p:cNvSpPr/>
          <p:nvPr/>
        </p:nvSpPr>
        <p:spPr>
          <a:xfrm>
            <a:off x="368768" y="320951"/>
            <a:ext cx="4938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GillSans-BoldItalic"/>
              </a:rPr>
              <a:t>Single tunnels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26E47D-82DE-432B-9C14-A033A8600181}"/>
              </a:ext>
            </a:extLst>
          </p:cNvPr>
          <p:cNvSpPr/>
          <p:nvPr/>
        </p:nvSpPr>
        <p:spPr>
          <a:xfrm>
            <a:off x="444360" y="1278861"/>
            <a:ext cx="113032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In theory, a mathematically sharp, 90◦ corner, would result in an</a:t>
            </a:r>
          </a:p>
          <a:p>
            <a:r>
              <a:rPr lang="en-US" sz="3200" dirty="0"/>
              <a:t>infinite compressive stress concentration at the corner points. </a:t>
            </a:r>
          </a:p>
          <a:p>
            <a:endParaRPr lang="en-US" sz="3200" dirty="0"/>
          </a:p>
          <a:p>
            <a:r>
              <a:rPr lang="en-US" sz="3200" dirty="0"/>
              <a:t>In numerical analysis, the result is simply a high but not infinite stress concentration. </a:t>
            </a:r>
          </a:p>
          <a:p>
            <a:endParaRPr lang="en-US" sz="3200" dirty="0"/>
          </a:p>
          <a:p>
            <a:r>
              <a:rPr lang="en-US" sz="3200" dirty="0"/>
              <a:t>A rounded corner done deliberately or left to nature would reduce an extraordinarily high stress concentration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38339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1258</Words>
  <Application>Microsoft Office PowerPoint</Application>
  <PresentationFormat>Widescreen</PresentationFormat>
  <Paragraphs>116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Calibri Light</vt:lpstr>
      <vt:lpstr>GillSans</vt:lpstr>
      <vt:lpstr>GillSans-BoldItalic</vt:lpstr>
      <vt:lpstr>GillSans-Italic</vt:lpstr>
      <vt:lpstr>MTMI</vt:lpstr>
      <vt:lpstr>MTSYN</vt:lpstr>
      <vt:lpstr>TimesNewRomanPS-ItalicMT</vt:lpstr>
      <vt:lpstr>TimesNewRomanPSMT</vt:lpstr>
      <vt:lpstr>Office Theme</vt:lpstr>
      <vt:lpstr>Stress concentrations in Tunnel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concentrations in Tunnel</dc:title>
  <dc:creator>Shopon .....</dc:creator>
  <cp:lastModifiedBy>Shopon .....</cp:lastModifiedBy>
  <cp:revision>20</cp:revision>
  <dcterms:created xsi:type="dcterms:W3CDTF">2019-12-01T17:25:23Z</dcterms:created>
  <dcterms:modified xsi:type="dcterms:W3CDTF">2019-12-02T03:49:10Z</dcterms:modified>
</cp:coreProperties>
</file>