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59" autoAdjust="0"/>
  </p:normalViewPr>
  <p:slideViewPr>
    <p:cSldViewPr>
      <p:cViewPr varScale="1">
        <p:scale>
          <a:sx n="58" d="100"/>
          <a:sy n="58" d="100"/>
        </p:scale>
        <p:origin x="-2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B26733-0AEC-4928-B42E-4440F5BF684A}" type="datetimeFigureOut">
              <a:rPr lang="en-US" smtClean="0"/>
              <a:t>4/9/2017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6733-0AEC-4928-B42E-4440F5BF684A}" type="datetimeFigureOut">
              <a:rPr lang="en-US" smtClean="0"/>
              <a:t>4/9/2017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6733-0AEC-4928-B42E-4440F5BF684A}" type="datetimeFigureOut">
              <a:rPr lang="en-US" smtClean="0"/>
              <a:t>4/9/2017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6733-0AEC-4928-B42E-4440F5BF684A}" type="datetimeFigureOut">
              <a:rPr lang="en-US" smtClean="0"/>
              <a:t>4/9/2017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B26733-0AEC-4928-B42E-4440F5BF684A}" type="datetimeFigureOut">
              <a:rPr lang="en-US" smtClean="0"/>
              <a:t>4/9/2017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B26733-0AEC-4928-B42E-4440F5BF684A}" type="datetimeFigureOut">
              <a:rPr lang="en-US" smtClean="0"/>
              <a:t>4/9/2017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B26733-0AEC-4928-B42E-4440F5BF684A}" type="datetimeFigureOut">
              <a:rPr lang="en-US" smtClean="0"/>
              <a:t>4/9/2017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B26733-0AEC-4928-B42E-4440F5BF684A}" type="datetimeFigureOut">
              <a:rPr lang="en-US" smtClean="0"/>
              <a:t>4/9/2017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26733-0AEC-4928-B42E-4440F5BF684A}" type="datetimeFigureOut">
              <a:rPr lang="en-US" smtClean="0"/>
              <a:t>4/9/2017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6733-0AEC-4928-B42E-4440F5BF684A}" type="datetimeFigureOut">
              <a:rPr lang="en-US" smtClean="0"/>
              <a:t>4/9/2017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6733-0AEC-4928-B42E-4440F5BF684A}" type="datetimeFigureOut">
              <a:rPr lang="en-US" smtClean="0"/>
              <a:t>4/9/2017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0C9C2-D4D2-45F5-BBBE-25AC330636C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26733-0AEC-4928-B42E-4440F5BF684A}" type="datetimeFigureOut">
              <a:rPr lang="en-US" smtClean="0"/>
              <a:t>4/9/2017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0C9C2-D4D2-45F5-BBBE-25AC330636C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SURFACE MINE DEVELOPMENT</a:t>
            </a:r>
            <a:endParaRPr lang="en-US" dirty="0"/>
          </a:p>
        </p:txBody>
      </p:sp>
      <p:sp>
        <p:nvSpPr>
          <p:cNvPr id="3" name="Subtitle 2"/>
          <p:cNvSpPr>
            <a:spLocks noGrp="1"/>
          </p:cNvSpPr>
          <p:nvPr>
            <p:ph type="subTitle" idx="1"/>
          </p:nvPr>
        </p:nvSpPr>
        <p:spPr/>
        <p:txBody>
          <a:bodyPr>
            <a:normAutofit fontScale="92500"/>
          </a:bodyPr>
          <a:lstStyle/>
          <a:p>
            <a:r>
              <a:rPr lang="en-US" dirty="0" smtClean="0"/>
              <a:t>Younus Ahmed Khan, </a:t>
            </a:r>
            <a:r>
              <a:rPr lang="en-US" sz="2000" i="1" dirty="0" smtClean="0"/>
              <a:t>PhD</a:t>
            </a:r>
            <a:endParaRPr lang="en-US" i="1" dirty="0" smtClean="0"/>
          </a:p>
          <a:p>
            <a:r>
              <a:rPr lang="en-US" dirty="0" smtClean="0"/>
              <a:t>Professor, Dept. of Geology and Mining</a:t>
            </a:r>
          </a:p>
          <a:p>
            <a:r>
              <a:rPr lang="en-US" dirty="0" smtClean="0"/>
              <a:t>University of Rajshahi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91264" cy="5793507"/>
          </a:xfrm>
        </p:spPr>
        <p:txBody>
          <a:bodyPr>
            <a:normAutofit fontScale="92500"/>
          </a:bodyPr>
          <a:lstStyle/>
          <a:p>
            <a:r>
              <a:rPr lang="en-US" dirty="0"/>
              <a:t>A </a:t>
            </a:r>
            <a:r>
              <a:rPr lang="en-US" i="1" dirty="0" err="1"/>
              <a:t>berm</a:t>
            </a:r>
            <a:r>
              <a:rPr lang="en-US" i="1" dirty="0"/>
              <a:t> is a </a:t>
            </a:r>
            <a:r>
              <a:rPr lang="en-US" i="1" dirty="0" smtClean="0"/>
              <a:t>horizontal </a:t>
            </a:r>
            <a:r>
              <a:rPr lang="en-MY" dirty="0" smtClean="0"/>
              <a:t>shelf </a:t>
            </a:r>
            <a:r>
              <a:rPr lang="en-MY" dirty="0"/>
              <a:t>or ledge within the ultimate pit wall slope. The </a:t>
            </a:r>
            <a:r>
              <a:rPr lang="en-MY" i="1" dirty="0" err="1"/>
              <a:t>berm</a:t>
            </a:r>
            <a:r>
              <a:rPr lang="en-MY" i="1" dirty="0"/>
              <a:t> interval</a:t>
            </a:r>
            <a:r>
              <a:rPr lang="en-MY" i="1" dirty="0" smtClean="0"/>
              <a:t>, </a:t>
            </a:r>
            <a:r>
              <a:rPr lang="en-MY" i="1" dirty="0" err="1" smtClean="0"/>
              <a:t>berm</a:t>
            </a:r>
            <a:r>
              <a:rPr lang="en-MY" i="1" dirty="0" smtClean="0"/>
              <a:t> </a:t>
            </a:r>
            <a:r>
              <a:rPr lang="en-MY" i="1" dirty="0"/>
              <a:t>slope angle, and </a:t>
            </a:r>
            <a:r>
              <a:rPr lang="en-MY" i="1" dirty="0" err="1"/>
              <a:t>berm</a:t>
            </a:r>
            <a:r>
              <a:rPr lang="en-MY" i="1" dirty="0"/>
              <a:t> width are governed by </a:t>
            </a:r>
            <a:r>
              <a:rPr lang="en-MY" i="1" dirty="0" smtClean="0"/>
              <a:t>the </a:t>
            </a:r>
            <a:r>
              <a:rPr lang="en-MY" dirty="0" smtClean="0"/>
              <a:t>geotechnical </a:t>
            </a:r>
            <a:r>
              <a:rPr lang="en-MY" dirty="0"/>
              <a:t>configuration of the slope. In order to enhance the stability of a slope within the </a:t>
            </a:r>
            <a:r>
              <a:rPr lang="en-MY" dirty="0" smtClean="0"/>
              <a:t>pit—and </a:t>
            </a:r>
            <a:r>
              <a:rPr lang="en-MY" dirty="0"/>
              <a:t>for safety reasons—</a:t>
            </a:r>
            <a:r>
              <a:rPr lang="en-MY" i="1" dirty="0" err="1"/>
              <a:t>berms</a:t>
            </a:r>
            <a:r>
              <a:rPr lang="en-MY" i="1" dirty="0"/>
              <a:t> may be left.</a:t>
            </a:r>
          </a:p>
          <a:p>
            <a:endParaRPr lang="en-MY" dirty="0" smtClean="0"/>
          </a:p>
          <a:p>
            <a:r>
              <a:rPr lang="en-MY" dirty="0" smtClean="0"/>
              <a:t>The </a:t>
            </a:r>
            <a:r>
              <a:rPr lang="en-MY" i="1" dirty="0"/>
              <a:t>overall pit </a:t>
            </a:r>
            <a:r>
              <a:rPr lang="en-MY" i="1" dirty="0" smtClean="0"/>
              <a:t>slope angle </a:t>
            </a:r>
            <a:r>
              <a:rPr lang="en-MY" i="1" dirty="0"/>
              <a:t>is the angle at which the wall of an open pit stands, </a:t>
            </a:r>
            <a:r>
              <a:rPr lang="en-MY" i="1" dirty="0" smtClean="0"/>
              <a:t>as </a:t>
            </a:r>
            <a:r>
              <a:rPr lang="en-MY" dirty="0" smtClean="0"/>
              <a:t>measured </a:t>
            </a:r>
            <a:r>
              <a:rPr lang="en-MY" dirty="0"/>
              <a:t>between the horizontal and an imaginary line </a:t>
            </a:r>
            <a:r>
              <a:rPr lang="en-MY" dirty="0" smtClean="0"/>
              <a:t>joining the </a:t>
            </a:r>
            <a:r>
              <a:rPr lang="en-MY" dirty="0"/>
              <a:t>top bench crest with the bottom bench toe.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91264" cy="5721499"/>
          </a:xfrm>
        </p:spPr>
        <p:txBody>
          <a:bodyPr>
            <a:normAutofit fontScale="92500" lnSpcReduction="20000"/>
          </a:bodyPr>
          <a:lstStyle/>
          <a:p>
            <a:r>
              <a:rPr lang="en-MY" dirty="0"/>
              <a:t>For the duration of open pit mining, a </a:t>
            </a:r>
            <a:r>
              <a:rPr lang="en-MY" i="1" dirty="0"/>
              <a:t>haul road must </a:t>
            </a:r>
            <a:r>
              <a:rPr lang="en-MY" i="1" dirty="0" smtClean="0"/>
              <a:t>be </a:t>
            </a:r>
            <a:r>
              <a:rPr lang="en-MY" dirty="0" smtClean="0"/>
              <a:t>maintained </a:t>
            </a:r>
            <a:r>
              <a:rPr lang="en-MY" dirty="0"/>
              <a:t>into the pit. </a:t>
            </a:r>
            <a:endParaRPr lang="en-MY" dirty="0" smtClean="0"/>
          </a:p>
          <a:p>
            <a:r>
              <a:rPr lang="en-MY" dirty="0" smtClean="0"/>
              <a:t>A </a:t>
            </a:r>
            <a:r>
              <a:rPr lang="en-MY" i="1" dirty="0"/>
              <a:t>spiral system is an </a:t>
            </a:r>
            <a:r>
              <a:rPr lang="en-MY" i="1" dirty="0" smtClean="0"/>
              <a:t>arrangement </a:t>
            </a:r>
            <a:r>
              <a:rPr lang="en-MY" dirty="0" smtClean="0"/>
              <a:t>whereby </a:t>
            </a:r>
            <a:r>
              <a:rPr lang="en-MY" dirty="0"/>
              <a:t>the haul road is arranged spirally along the </a:t>
            </a:r>
            <a:r>
              <a:rPr lang="en-MY" dirty="0" smtClean="0"/>
              <a:t> perimeter walls </a:t>
            </a:r>
            <a:r>
              <a:rPr lang="en-MY" dirty="0"/>
              <a:t>of the pit so that the gradient of the road is more or </a:t>
            </a:r>
            <a:r>
              <a:rPr lang="en-MY" dirty="0" smtClean="0"/>
              <a:t>less uniform </a:t>
            </a:r>
            <a:r>
              <a:rPr lang="en-MY" dirty="0"/>
              <a:t>from the top to the bottom of the </a:t>
            </a:r>
            <a:r>
              <a:rPr lang="en-MY" dirty="0" smtClean="0"/>
              <a:t>pit.</a:t>
            </a:r>
          </a:p>
          <a:p>
            <a:r>
              <a:rPr lang="en-MY" dirty="0" smtClean="0"/>
              <a:t>A </a:t>
            </a:r>
            <a:r>
              <a:rPr lang="en-MY" i="1" dirty="0"/>
              <a:t>zigzag </a:t>
            </a:r>
            <a:r>
              <a:rPr lang="en-MY" i="1" dirty="0" smtClean="0"/>
              <a:t>or switchback </a:t>
            </a:r>
            <a:r>
              <a:rPr lang="en-MY" i="1" dirty="0"/>
              <a:t>system is an arrangement in which the road </a:t>
            </a:r>
            <a:r>
              <a:rPr lang="en-MY" i="1" dirty="0" smtClean="0"/>
              <a:t>surmounts </a:t>
            </a:r>
            <a:r>
              <a:rPr lang="en-MY" dirty="0" smtClean="0"/>
              <a:t>the </a:t>
            </a:r>
            <a:r>
              <a:rPr lang="en-MY" dirty="0"/>
              <a:t>steep grade of a pit wall by zigzagging, generally </a:t>
            </a:r>
            <a:r>
              <a:rPr lang="en-MY" dirty="0" smtClean="0"/>
              <a:t>on the </a:t>
            </a:r>
            <a:r>
              <a:rPr lang="en-MY" dirty="0"/>
              <a:t>footwall side of the pit. </a:t>
            </a:r>
            <a:endParaRPr lang="en-MY" dirty="0" smtClean="0"/>
          </a:p>
          <a:p>
            <a:r>
              <a:rPr lang="en-MY" dirty="0" smtClean="0"/>
              <a:t>The </a:t>
            </a:r>
            <a:r>
              <a:rPr lang="en-MY" dirty="0"/>
              <a:t>choice of spiral or zigzag </a:t>
            </a:r>
            <a:r>
              <a:rPr lang="en-MY" dirty="0" smtClean="0"/>
              <a:t>is dependent </a:t>
            </a:r>
            <a:r>
              <a:rPr lang="en-MY" dirty="0"/>
              <a:t>upon the shape and size of the ore body, truck economics</a:t>
            </a:r>
            <a:r>
              <a:rPr lang="en-MY" dirty="0" smtClean="0"/>
              <a:t>, </a:t>
            </a:r>
            <a:r>
              <a:rPr lang="en-US" dirty="0" smtClean="0"/>
              <a:t>and </a:t>
            </a:r>
            <a:r>
              <a:rPr lang="en-US" dirty="0"/>
              <a:t>pit slope stability.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19256" cy="5649491"/>
          </a:xfrm>
        </p:spPr>
        <p:txBody>
          <a:bodyPr>
            <a:normAutofit/>
          </a:bodyPr>
          <a:lstStyle/>
          <a:p>
            <a:r>
              <a:rPr lang="en-MY" dirty="0"/>
              <a:t>The </a:t>
            </a:r>
            <a:r>
              <a:rPr lang="en-MY" i="1" dirty="0"/>
              <a:t>angle of repose or angle of rest is the maximum slope </a:t>
            </a:r>
            <a:r>
              <a:rPr lang="en-MY" i="1" dirty="0" smtClean="0"/>
              <a:t>at </a:t>
            </a:r>
            <a:r>
              <a:rPr lang="en-MY" dirty="0" smtClean="0"/>
              <a:t>which </a:t>
            </a:r>
            <a:r>
              <a:rPr lang="en-MY" dirty="0"/>
              <a:t>a heap of loose material will stand without sliding.</a:t>
            </a:r>
          </a:p>
          <a:p>
            <a:r>
              <a:rPr lang="en-MY" dirty="0"/>
              <a:t>The </a:t>
            </a:r>
            <a:r>
              <a:rPr lang="en-MY" i="1" dirty="0" err="1"/>
              <a:t>suboutcrop</a:t>
            </a:r>
            <a:r>
              <a:rPr lang="en-MY" i="1" dirty="0"/>
              <a:t> depth represents the depth of waste that </a:t>
            </a:r>
            <a:r>
              <a:rPr lang="en-MY" i="1" dirty="0" smtClean="0"/>
              <a:t>has </a:t>
            </a:r>
            <a:r>
              <a:rPr lang="en-MY" dirty="0" smtClean="0"/>
              <a:t>to </a:t>
            </a:r>
            <a:r>
              <a:rPr lang="en-MY" dirty="0"/>
              <a:t>be removed before any ore is exposed. This waste is </a:t>
            </a:r>
            <a:r>
              <a:rPr lang="en-MY" dirty="0" smtClean="0"/>
              <a:t>often referred </a:t>
            </a:r>
            <a:r>
              <a:rPr lang="en-MY" dirty="0"/>
              <a:t>to as </a:t>
            </a:r>
            <a:r>
              <a:rPr lang="en-MY" i="1" dirty="0"/>
              <a:t>preproduction stripping.</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922114"/>
          </a:xfrm>
        </p:spPr>
        <p:txBody>
          <a:bodyPr>
            <a:normAutofit fontScale="90000"/>
          </a:bodyPr>
          <a:lstStyle/>
          <a:p>
            <a:r>
              <a:rPr lang="en-US" dirty="0" smtClean="0"/>
              <a:t>Exploration Input for Open pit Planning</a:t>
            </a:r>
            <a:endParaRPr lang="en-US" dirty="0"/>
          </a:p>
        </p:txBody>
      </p:sp>
      <p:sp>
        <p:nvSpPr>
          <p:cNvPr id="3" name="Content Placeholder 2"/>
          <p:cNvSpPr>
            <a:spLocks noGrp="1"/>
          </p:cNvSpPr>
          <p:nvPr>
            <p:ph idx="1"/>
          </p:nvPr>
        </p:nvSpPr>
        <p:spPr/>
        <p:txBody>
          <a:bodyPr>
            <a:normAutofit fontScale="85000" lnSpcReduction="20000"/>
          </a:bodyPr>
          <a:lstStyle/>
          <a:p>
            <a:r>
              <a:rPr lang="en-MY" dirty="0"/>
              <a:t>E</a:t>
            </a:r>
            <a:r>
              <a:rPr lang="en-MY" dirty="0" smtClean="0"/>
              <a:t>xploration supplies data vital to mine development:</a:t>
            </a:r>
            <a:endParaRPr lang="en-MY" dirty="0" smtClean="0"/>
          </a:p>
          <a:p>
            <a:r>
              <a:rPr lang="en-MY" dirty="0" smtClean="0"/>
              <a:t>The </a:t>
            </a:r>
            <a:r>
              <a:rPr lang="en-MY" dirty="0"/>
              <a:t>extent and value of a </a:t>
            </a:r>
            <a:r>
              <a:rPr lang="en-MY" dirty="0" smtClean="0"/>
              <a:t>mineral deposit</a:t>
            </a:r>
            <a:r>
              <a:rPr lang="en-MY" dirty="0"/>
              <a:t>, </a:t>
            </a:r>
            <a:endParaRPr lang="en-MY" dirty="0" smtClean="0"/>
          </a:p>
          <a:p>
            <a:r>
              <a:rPr lang="en-MY" dirty="0"/>
              <a:t>Decisions regarding pit size and layout, </a:t>
            </a:r>
            <a:r>
              <a:rPr lang="en-MY" dirty="0" smtClean="0"/>
              <a:t>production rate</a:t>
            </a:r>
            <a:r>
              <a:rPr lang="en-MY" dirty="0"/>
              <a:t>, and the mineral processing </a:t>
            </a:r>
            <a:r>
              <a:rPr lang="en-MY" dirty="0" smtClean="0"/>
              <a:t>flow-sheet </a:t>
            </a:r>
            <a:r>
              <a:rPr lang="en-MY" dirty="0"/>
              <a:t>are critically </a:t>
            </a:r>
            <a:r>
              <a:rPr lang="en-MY" dirty="0" smtClean="0"/>
              <a:t>dependent </a:t>
            </a:r>
            <a:r>
              <a:rPr lang="en-US" dirty="0" smtClean="0"/>
              <a:t>on </a:t>
            </a:r>
            <a:r>
              <a:rPr lang="en-US" dirty="0"/>
              <a:t>exploration data input</a:t>
            </a:r>
          </a:p>
          <a:p>
            <a:r>
              <a:rPr lang="en-MY" dirty="0"/>
              <a:t>A successful exploration program culminates in drilling </a:t>
            </a:r>
            <a:r>
              <a:rPr lang="en-MY" dirty="0" smtClean="0"/>
              <a:t>and sampling </a:t>
            </a:r>
            <a:r>
              <a:rPr lang="en-MY" dirty="0"/>
              <a:t>information, useful in </a:t>
            </a:r>
            <a:endParaRPr lang="en-MY" dirty="0" smtClean="0"/>
          </a:p>
          <a:p>
            <a:pPr>
              <a:buNone/>
            </a:pPr>
            <a:r>
              <a:rPr lang="en-MY" dirty="0" smtClean="0"/>
              <a:t>	1. establishing </a:t>
            </a:r>
            <a:r>
              <a:rPr lang="en-MY" dirty="0"/>
              <a:t>mine operation parameters,</a:t>
            </a:r>
          </a:p>
          <a:p>
            <a:pPr>
              <a:buNone/>
            </a:pPr>
            <a:r>
              <a:rPr lang="en-MY" dirty="0" smtClean="0"/>
              <a:t>	2. geotechnical design</a:t>
            </a:r>
          </a:p>
          <a:p>
            <a:pPr>
              <a:buNone/>
            </a:pPr>
            <a:r>
              <a:rPr lang="en-MY" dirty="0"/>
              <a:t>	</a:t>
            </a:r>
            <a:r>
              <a:rPr lang="en-MY" dirty="0" smtClean="0"/>
              <a:t>3. </a:t>
            </a:r>
            <a:r>
              <a:rPr lang="en-MY" dirty="0" err="1" smtClean="0"/>
              <a:t>geohydrologic</a:t>
            </a:r>
            <a:r>
              <a:rPr lang="en-MY" dirty="0" smtClean="0"/>
              <a:t> </a:t>
            </a:r>
            <a:r>
              <a:rPr lang="en-MY" dirty="0"/>
              <a:t>conditions, and</a:t>
            </a:r>
          </a:p>
          <a:p>
            <a:pPr>
              <a:buNone/>
            </a:pPr>
            <a:r>
              <a:rPr lang="en-MY" dirty="0" smtClean="0"/>
              <a:t>	4. mineral </a:t>
            </a:r>
            <a:r>
              <a:rPr lang="en-MY" dirty="0"/>
              <a:t>processing or metallurgical extraction.</a:t>
            </a:r>
          </a:p>
          <a:p>
            <a:endParaRPr lang="en-MY"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70000" lnSpcReduction="20000"/>
          </a:bodyPr>
          <a:lstStyle/>
          <a:p>
            <a:r>
              <a:rPr lang="en-US" i="1" dirty="0"/>
              <a:t>Geotechnical Investigations.</a:t>
            </a:r>
          </a:p>
          <a:p>
            <a:pPr>
              <a:buNone/>
            </a:pPr>
            <a:r>
              <a:rPr lang="en-MY" dirty="0" smtClean="0"/>
              <a:t>	Requirements </a:t>
            </a:r>
            <a:r>
              <a:rPr lang="en-MY" dirty="0"/>
              <a:t>for effective geotechnical drilling are </a:t>
            </a:r>
            <a:r>
              <a:rPr lang="en-MY" dirty="0" smtClean="0"/>
              <a:t>briefly </a:t>
            </a:r>
            <a:r>
              <a:rPr lang="en-US" dirty="0" smtClean="0"/>
              <a:t>as </a:t>
            </a:r>
            <a:r>
              <a:rPr lang="en-US" dirty="0"/>
              <a:t>follows:</a:t>
            </a:r>
          </a:p>
          <a:p>
            <a:pPr>
              <a:buNone/>
            </a:pPr>
            <a:r>
              <a:rPr lang="en-MY" dirty="0" smtClean="0"/>
              <a:t>	1</a:t>
            </a:r>
            <a:r>
              <a:rPr lang="en-MY" dirty="0"/>
              <a:t>. Boreholes must be cored from as close as possible (</a:t>
            </a:r>
            <a:r>
              <a:rPr lang="en-MY" dirty="0" smtClean="0"/>
              <a:t>or practicable</a:t>
            </a:r>
            <a:r>
              <a:rPr lang="en-MY" dirty="0"/>
              <a:t>) to surface through the overburden to at least 35 </a:t>
            </a:r>
            <a:r>
              <a:rPr lang="en-MY" dirty="0" smtClean="0"/>
              <a:t>ft (10 </a:t>
            </a:r>
            <a:r>
              <a:rPr lang="en-MY" dirty="0"/>
              <a:t>m) into the footwall. If there is any suspicion of </a:t>
            </a:r>
            <a:r>
              <a:rPr lang="en-MY" dirty="0" smtClean="0"/>
              <a:t>permeable zones </a:t>
            </a:r>
            <a:r>
              <a:rPr lang="en-MY" dirty="0"/>
              <a:t>at greater depth, the boreholes should be extended.</a:t>
            </a:r>
          </a:p>
          <a:p>
            <a:pPr>
              <a:buNone/>
            </a:pPr>
            <a:r>
              <a:rPr lang="en-MY" dirty="0" smtClean="0"/>
              <a:t>	2</a:t>
            </a:r>
            <a:r>
              <a:rPr lang="en-MY" dirty="0"/>
              <a:t>. Cores should preferably be at least 2 3/8 in. (60 </a:t>
            </a:r>
            <a:r>
              <a:rPr lang="en-MY" dirty="0" smtClean="0"/>
              <a:t>mm) in </a:t>
            </a:r>
            <a:r>
              <a:rPr lang="en-MY" dirty="0"/>
              <a:t>diameter and drilled with triple-tube core barrels to </a:t>
            </a:r>
            <a:r>
              <a:rPr lang="en-MY" dirty="0" smtClean="0"/>
              <a:t>ensure </a:t>
            </a:r>
            <a:r>
              <a:rPr lang="en-US" dirty="0" smtClean="0"/>
              <a:t>minimal </a:t>
            </a:r>
            <a:r>
              <a:rPr lang="en-US" dirty="0"/>
              <a:t>core disturbances.</a:t>
            </a:r>
          </a:p>
          <a:p>
            <a:pPr>
              <a:buNone/>
            </a:pPr>
            <a:r>
              <a:rPr lang="en-MY" dirty="0" smtClean="0"/>
              <a:t>	3</a:t>
            </a:r>
            <a:r>
              <a:rPr lang="en-MY" dirty="0"/>
              <a:t>. In many cases, it may be desirable to drill inclined </a:t>
            </a:r>
            <a:r>
              <a:rPr lang="en-MY" dirty="0" smtClean="0"/>
              <a:t>rather than </a:t>
            </a:r>
            <a:r>
              <a:rPr lang="en-MY" dirty="0"/>
              <a:t>vertical holes for the purposes </a:t>
            </a:r>
            <a:r>
              <a:rPr lang="en-MY" dirty="0" smtClean="0"/>
              <a:t>of:</a:t>
            </a:r>
          </a:p>
          <a:p>
            <a:pPr>
              <a:buNone/>
            </a:pPr>
            <a:r>
              <a:rPr lang="en-MY" dirty="0" smtClean="0"/>
              <a:t>	a</a:t>
            </a:r>
            <a:r>
              <a:rPr lang="en-MY" dirty="0"/>
              <a:t>. Orientating the core, either from the bedding traces </a:t>
            </a:r>
            <a:r>
              <a:rPr lang="en-MY" dirty="0" smtClean="0"/>
              <a:t>or by </a:t>
            </a:r>
            <a:r>
              <a:rPr lang="en-MY" dirty="0"/>
              <a:t>the use of a core orientation.</a:t>
            </a:r>
          </a:p>
          <a:p>
            <a:pPr>
              <a:buNone/>
            </a:pPr>
            <a:r>
              <a:rPr lang="en-MY" dirty="0" smtClean="0"/>
              <a:t>	b</a:t>
            </a:r>
            <a:r>
              <a:rPr lang="en-MY" dirty="0"/>
              <a:t>. Intersecting steeply dipping joints, which are </a:t>
            </a:r>
            <a:r>
              <a:rPr lang="en-MY" dirty="0" smtClean="0"/>
              <a:t>common in </a:t>
            </a:r>
            <a:r>
              <a:rPr lang="en-MY" dirty="0"/>
              <a:t>flat-lying sediments and which are poorly sampled by </a:t>
            </a:r>
            <a:r>
              <a:rPr lang="en-MY" dirty="0" smtClean="0"/>
              <a:t>vertical </a:t>
            </a:r>
            <a:r>
              <a:rPr lang="en-US" dirty="0" smtClean="0"/>
              <a:t>holes</a:t>
            </a:r>
            <a:r>
              <a:rPr lang="en-US" dirty="0"/>
              <a:t>.</a:t>
            </a:r>
          </a:p>
          <a:p>
            <a:pPr>
              <a:buNone/>
            </a:pPr>
            <a:endParaRPr lang="en-MY" dirty="0"/>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7500" lnSpcReduction="20000"/>
          </a:bodyPr>
          <a:lstStyle/>
          <a:p>
            <a:pPr>
              <a:buNone/>
            </a:pPr>
            <a:r>
              <a:rPr lang="en-MY" dirty="0"/>
              <a:t>A basic program of materials testing is required to determine</a:t>
            </a:r>
          </a:p>
          <a:p>
            <a:pPr>
              <a:buNone/>
            </a:pPr>
            <a:r>
              <a:rPr lang="en-MY" dirty="0"/>
              <a:t>significant material properties and to confirm visual estimates</a:t>
            </a:r>
          </a:p>
          <a:p>
            <a:pPr>
              <a:buNone/>
            </a:pPr>
            <a:r>
              <a:rPr lang="en-MY" dirty="0"/>
              <a:t>during core logging. The relevant testing for open pit mines</a:t>
            </a:r>
          </a:p>
          <a:p>
            <a:pPr>
              <a:buNone/>
            </a:pPr>
            <a:r>
              <a:rPr lang="en-US" dirty="0"/>
              <a:t>includes</a:t>
            </a:r>
          </a:p>
          <a:p>
            <a:pPr>
              <a:buNone/>
            </a:pPr>
            <a:r>
              <a:rPr lang="en-MY" dirty="0"/>
              <a:t>1. Slaking and classification tests on weathered or suspected</a:t>
            </a:r>
          </a:p>
          <a:p>
            <a:pPr>
              <a:buNone/>
            </a:pPr>
            <a:r>
              <a:rPr lang="en-MY" dirty="0"/>
              <a:t>weak materials that could influence dump and pit stability.</a:t>
            </a:r>
          </a:p>
          <a:p>
            <a:pPr>
              <a:buNone/>
            </a:pPr>
            <a:r>
              <a:rPr lang="en-MY" dirty="0"/>
              <a:t>2. Shear strength tests on soft or weak layers, particularly</a:t>
            </a:r>
          </a:p>
          <a:p>
            <a:pPr>
              <a:buNone/>
            </a:pPr>
            <a:r>
              <a:rPr lang="en-MY" dirty="0"/>
              <a:t>in the floor, and on overburden materials showing </a:t>
            </a:r>
            <a:r>
              <a:rPr lang="en-MY" dirty="0" smtClean="0"/>
              <a:t>strong </a:t>
            </a:r>
          </a:p>
          <a:p>
            <a:pPr>
              <a:buNone/>
            </a:pPr>
            <a:r>
              <a:rPr lang="en-MY" dirty="0" smtClean="0"/>
              <a:t>Slaking </a:t>
            </a:r>
            <a:r>
              <a:rPr lang="en-MY" dirty="0" err="1" smtClean="0"/>
              <a:t>behavior</a:t>
            </a:r>
            <a:r>
              <a:rPr lang="en-MY" dirty="0"/>
              <a:t>, for use in analysis of pit stability.</a:t>
            </a:r>
          </a:p>
          <a:p>
            <a:pPr>
              <a:buNone/>
            </a:pPr>
            <a:r>
              <a:rPr lang="en-MY" dirty="0"/>
              <a:t>3. Compressive strength, point load strength, and </a:t>
            </a:r>
            <a:r>
              <a:rPr lang="en-MY" dirty="0" err="1"/>
              <a:t>drillability</a:t>
            </a:r>
            <a:endParaRPr lang="en-MY" dirty="0"/>
          </a:p>
          <a:p>
            <a:pPr>
              <a:buNone/>
            </a:pPr>
            <a:r>
              <a:rPr lang="en-MY" dirty="0"/>
              <a:t>tests to provide information for estimation of overburden and</a:t>
            </a:r>
          </a:p>
          <a:p>
            <a:pPr>
              <a:buNone/>
            </a:pPr>
            <a:r>
              <a:rPr lang="en-US" dirty="0"/>
              <a:t>ore excavation characteristics</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291264" cy="6336703"/>
          </a:xfrm>
        </p:spPr>
        <p:txBody>
          <a:bodyPr>
            <a:normAutofit fontScale="77500" lnSpcReduction="20000"/>
          </a:bodyPr>
          <a:lstStyle/>
          <a:p>
            <a:pPr>
              <a:buNone/>
            </a:pPr>
            <a:r>
              <a:rPr lang="en-US" sz="3100" i="1" dirty="0" err="1"/>
              <a:t>Geohydrologic</a:t>
            </a:r>
            <a:r>
              <a:rPr lang="en-US" sz="3100" i="1" dirty="0"/>
              <a:t> Conditions</a:t>
            </a:r>
          </a:p>
          <a:p>
            <a:pPr>
              <a:buNone/>
            </a:pPr>
            <a:endParaRPr lang="en-US" sz="2000" dirty="0" smtClean="0"/>
          </a:p>
          <a:p>
            <a:pPr>
              <a:buNone/>
            </a:pPr>
            <a:r>
              <a:rPr lang="en-US" sz="2000" dirty="0" smtClean="0"/>
              <a:t>The presence of groundwater </a:t>
            </a:r>
            <a:r>
              <a:rPr lang="en-MY" sz="2000" dirty="0" smtClean="0"/>
              <a:t>in the rock mass surrounding an open pit has a detrimental effect on mining operations for the following reasons:</a:t>
            </a:r>
          </a:p>
          <a:p>
            <a:pPr>
              <a:buNone/>
            </a:pPr>
            <a:r>
              <a:rPr lang="en-MY" sz="2000" dirty="0" smtClean="0"/>
              <a:t>1. Water pressure reduces the stability of pit slopes by reducing the shear strength of potential failure surfaces. Water pressure in tension cracks, or similar near-vertical fissures, reduces stability by increasing the forces tending to induce sliding. 2. High moisture content results in an increased unit weight of the rock and hence gives rise to increased transport costs. Changes in moisture content of some rocks, particularly </a:t>
            </a:r>
            <a:r>
              <a:rPr lang="en-MY" sz="2000" dirty="0" err="1" smtClean="0"/>
              <a:t>shales</a:t>
            </a:r>
            <a:r>
              <a:rPr lang="en-MY" sz="2000" dirty="0" smtClean="0"/>
              <a:t>, can cause accelerated weathering with a resultant decrease in </a:t>
            </a:r>
            <a:r>
              <a:rPr lang="en-US" sz="2000" dirty="0" smtClean="0"/>
              <a:t>stability.</a:t>
            </a:r>
          </a:p>
          <a:p>
            <a:pPr>
              <a:buNone/>
            </a:pPr>
            <a:endParaRPr lang="en-US" sz="2000" dirty="0" smtClean="0"/>
          </a:p>
          <a:p>
            <a:pPr>
              <a:buNone/>
            </a:pPr>
            <a:r>
              <a:rPr lang="en-MY" sz="2000" dirty="0" smtClean="0"/>
              <a:t>3. Freezing of groundwater during winter can cause wedging in water-filled fissures due to temperature-dependent volume changes in the ice. Freezing of surface water on slopes can block drainage paths, resulting in a </a:t>
            </a:r>
            <a:r>
              <a:rPr lang="en-MY" sz="2000" dirty="0" err="1" smtClean="0"/>
              <a:t>buildup</a:t>
            </a:r>
            <a:r>
              <a:rPr lang="en-MY" sz="2000" dirty="0" smtClean="0"/>
              <a:t> of water pressure in the slope with a consequent decrease in stability.</a:t>
            </a:r>
          </a:p>
          <a:p>
            <a:pPr>
              <a:buNone/>
            </a:pPr>
            <a:endParaRPr lang="en-MY" sz="2000" dirty="0" smtClean="0"/>
          </a:p>
          <a:p>
            <a:pPr>
              <a:buNone/>
            </a:pPr>
            <a:r>
              <a:rPr lang="en-MY" sz="2000" dirty="0" smtClean="0"/>
              <a:t>4. Erosion of both surface soils and fissure infilling occurs as a result of the velocity of flow of groundwater. This erosion can give rise to a reduction in stability and also to silting up of </a:t>
            </a:r>
            <a:r>
              <a:rPr lang="en-US" sz="2000" dirty="0" smtClean="0"/>
              <a:t>drainage systems.</a:t>
            </a:r>
          </a:p>
          <a:p>
            <a:pPr>
              <a:buNone/>
            </a:pPr>
            <a:endParaRPr lang="en-US" sz="2000" dirty="0" smtClean="0"/>
          </a:p>
          <a:p>
            <a:pPr>
              <a:buNone/>
            </a:pPr>
            <a:r>
              <a:rPr lang="en-MY" sz="2000" dirty="0" smtClean="0"/>
              <a:t>5. Discharge of groundwater into an open pit gives rise to increased operating costs because the water must be pumped out, and also because of the difficulties of operating heavy equipment on very wet ground. Blasting problems and blasting costs are increased by wet </a:t>
            </a:r>
            <a:r>
              <a:rPr lang="en-MY" sz="2000" dirty="0" err="1" smtClean="0"/>
              <a:t>blastholes</a:t>
            </a:r>
            <a:r>
              <a:rPr lang="en-MY" sz="2000" dirty="0" smtClean="0"/>
              <a:t>.</a:t>
            </a:r>
          </a:p>
          <a:p>
            <a:pPr>
              <a:buNone/>
            </a:pPr>
            <a:endParaRPr lang="en-MY" sz="2000" dirty="0" smtClean="0"/>
          </a:p>
          <a:p>
            <a:pPr>
              <a:buNone/>
            </a:pPr>
            <a:r>
              <a:rPr lang="en-MY" sz="2000" dirty="0" smtClean="0"/>
              <a:t>6. Liquefaction of overburden soils or waste dumps can prevail where water pressure within the material rises to the point where the uplift forces exceed the mass of the soil. This can occur if drainage channels are blocked or if the soil structure undergoes a sudden volume change, as can happen under earthquake </a:t>
            </a:r>
            <a:r>
              <a:rPr lang="en-US" sz="2000" dirty="0" smtClean="0"/>
              <a:t>conditions.</a:t>
            </a: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476672"/>
            <a:ext cx="7704856" cy="2308324"/>
          </a:xfrm>
          <a:prstGeom prst="rect">
            <a:avLst/>
          </a:prstGeom>
        </p:spPr>
        <p:txBody>
          <a:bodyPr wrap="square">
            <a:spAutoFit/>
          </a:bodyPr>
          <a:lstStyle/>
          <a:p>
            <a:r>
              <a:rPr lang="en-MY" dirty="0"/>
              <a:t>There are two possible approaches to obtaining data on </a:t>
            </a:r>
            <a:r>
              <a:rPr lang="en-MY" dirty="0" smtClean="0"/>
              <a:t>water pressure </a:t>
            </a:r>
            <a:r>
              <a:rPr lang="en-MY" dirty="0"/>
              <a:t>distribution within a rock mass</a:t>
            </a:r>
            <a:r>
              <a:rPr lang="en-MY" dirty="0" smtClean="0"/>
              <a:t>:</a:t>
            </a:r>
          </a:p>
          <a:p>
            <a:endParaRPr lang="en-MY" dirty="0"/>
          </a:p>
          <a:p>
            <a:pPr marL="342900" indent="-342900">
              <a:buAutoNum type="arabicPeriod"/>
            </a:pPr>
            <a:r>
              <a:rPr lang="en-MY" dirty="0" smtClean="0"/>
              <a:t>Deduction </a:t>
            </a:r>
            <a:r>
              <a:rPr lang="en-MY" dirty="0"/>
              <a:t>of the overall groundwater flow pattern </a:t>
            </a:r>
            <a:r>
              <a:rPr lang="en-MY" dirty="0" smtClean="0"/>
              <a:t>from consideration </a:t>
            </a:r>
            <a:r>
              <a:rPr lang="en-MY" dirty="0"/>
              <a:t>of the permeability of the rock mass and </a:t>
            </a:r>
            <a:r>
              <a:rPr lang="en-MY" dirty="0" smtClean="0"/>
              <a:t>sources </a:t>
            </a:r>
            <a:r>
              <a:rPr lang="en-US" dirty="0" smtClean="0"/>
              <a:t>of </a:t>
            </a:r>
            <a:r>
              <a:rPr lang="en-US" dirty="0"/>
              <a:t>groundwater</a:t>
            </a:r>
            <a:r>
              <a:rPr lang="en-US" dirty="0" smtClean="0"/>
              <a:t>.</a:t>
            </a:r>
          </a:p>
          <a:p>
            <a:pPr marL="342900" indent="-342900">
              <a:buAutoNum type="arabicPeriod"/>
            </a:pPr>
            <a:endParaRPr lang="en-US" dirty="0"/>
          </a:p>
          <a:p>
            <a:r>
              <a:rPr lang="en-MY" dirty="0"/>
              <a:t>2</a:t>
            </a:r>
            <a:r>
              <a:rPr lang="en-MY" dirty="0" smtClean="0"/>
              <a:t>. </a:t>
            </a:r>
            <a:r>
              <a:rPr lang="en-MY" dirty="0"/>
              <a:t>Direct measurement of water levels in boreholes or </a:t>
            </a:r>
            <a:r>
              <a:rPr lang="en-MY" dirty="0" smtClean="0"/>
              <a:t>wells or </a:t>
            </a:r>
            <a:r>
              <a:rPr lang="en-MY" dirty="0"/>
              <a:t>of water pressure </a:t>
            </a:r>
            <a:r>
              <a:rPr lang="en-MY" dirty="0" smtClean="0"/>
              <a:t>by </a:t>
            </a:r>
            <a:r>
              <a:rPr lang="en-MY" dirty="0"/>
              <a:t>means of </a:t>
            </a:r>
            <a:r>
              <a:rPr lang="en-MY" dirty="0" err="1"/>
              <a:t>piezometers</a:t>
            </a:r>
            <a:r>
              <a:rPr lang="en-MY" dirty="0"/>
              <a:t> installed in boreholes.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435280" cy="720080"/>
          </a:xfrm>
        </p:spPr>
        <p:txBody>
          <a:bodyPr>
            <a:normAutofit fontScale="90000"/>
          </a:bodyPr>
          <a:lstStyle/>
          <a:p>
            <a:r>
              <a:rPr lang="en-MY" b="1" dirty="0"/>
              <a:t>Bench Plan Preparation and Presentation</a:t>
            </a:r>
            <a:br>
              <a:rPr lang="en-MY" b="1" dirty="0"/>
            </a:b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MY" dirty="0"/>
              <a:t>A key point in the design and operation of a modern </a:t>
            </a:r>
            <a:r>
              <a:rPr lang="en-MY" dirty="0" smtClean="0"/>
              <a:t>mining operation </a:t>
            </a:r>
            <a:r>
              <a:rPr lang="en-MY" dirty="0"/>
              <a:t>is the construction of what is called an ore body </a:t>
            </a:r>
            <a:r>
              <a:rPr lang="en-MY" dirty="0" smtClean="0"/>
              <a:t>model or </a:t>
            </a:r>
            <a:r>
              <a:rPr lang="en-MY" i="1" dirty="0"/>
              <a:t>block model. This model is a representation of reality </a:t>
            </a:r>
            <a:r>
              <a:rPr lang="en-MY" i="1" dirty="0" smtClean="0"/>
              <a:t>constructed </a:t>
            </a:r>
            <a:r>
              <a:rPr lang="en-MY" dirty="0" smtClean="0"/>
              <a:t>from </a:t>
            </a:r>
            <a:r>
              <a:rPr lang="en-MY" dirty="0"/>
              <a:t>predicted information. The blocks involved </a:t>
            </a:r>
            <a:r>
              <a:rPr lang="en-MY" dirty="0" smtClean="0"/>
              <a:t>are merely </a:t>
            </a:r>
            <a:r>
              <a:rPr lang="en-MY" dirty="0"/>
              <a:t>subsets of the overall model that allows manipulation </a:t>
            </a:r>
            <a:r>
              <a:rPr lang="en-MY" dirty="0" smtClean="0"/>
              <a:t>of the </a:t>
            </a:r>
            <a:r>
              <a:rPr lang="en-MY" dirty="0"/>
              <a:t>contained information on a local scale. In general, </a:t>
            </a:r>
            <a:r>
              <a:rPr lang="en-MY" dirty="0" smtClean="0"/>
              <a:t>block models </a:t>
            </a:r>
            <a:r>
              <a:rPr lang="en-MY" dirty="0"/>
              <a:t>enable mine planners to effectively select the most </a:t>
            </a:r>
            <a:r>
              <a:rPr lang="en-MY" dirty="0" smtClean="0"/>
              <a:t>promising means </a:t>
            </a:r>
            <a:r>
              <a:rPr lang="en-MY" dirty="0"/>
              <a:t>of extracting the ore both physically and economically.</a:t>
            </a:r>
          </a:p>
          <a:p>
            <a:pPr>
              <a:buNone/>
            </a:pPr>
            <a:r>
              <a:rPr lang="en-MY" dirty="0"/>
              <a:t>The uses of a block model can be quite diversified, but </a:t>
            </a:r>
            <a:r>
              <a:rPr lang="en-MY" dirty="0" smtClean="0"/>
              <a:t>one must </a:t>
            </a:r>
            <a:r>
              <a:rPr lang="en-MY" dirty="0"/>
              <a:t>realize that a single model that satisfies all curiosities </a:t>
            </a:r>
            <a:r>
              <a:rPr lang="en-MY" dirty="0" smtClean="0"/>
              <a:t>and forms </a:t>
            </a:r>
            <a:r>
              <a:rPr lang="en-MY" dirty="0"/>
              <a:t>of expertise is difficult to construct.</a:t>
            </a:r>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cstate="print"/>
          <a:srcRect/>
          <a:stretch>
            <a:fillRect/>
          </a:stretch>
        </p:blipFill>
        <p:spPr bwMode="auto">
          <a:xfrm>
            <a:off x="899592" y="1556792"/>
            <a:ext cx="6882006" cy="42701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27168" cy="418058"/>
          </a:xfrm>
        </p:spPr>
        <p:txBody>
          <a:bodyPr>
            <a:normAutofit fontScale="90000"/>
          </a:bodyPr>
          <a:lstStyle/>
          <a:p>
            <a:r>
              <a:rPr lang="en-US" dirty="0" smtClean="0"/>
              <a:t>Surface Mine Development</a:t>
            </a:r>
            <a:endParaRPr lang="en-US" dirty="0"/>
          </a:p>
        </p:txBody>
      </p:sp>
      <p:sp>
        <p:nvSpPr>
          <p:cNvPr id="3" name="Content Placeholder 2"/>
          <p:cNvSpPr>
            <a:spLocks noGrp="1"/>
          </p:cNvSpPr>
          <p:nvPr>
            <p:ph idx="1"/>
          </p:nvPr>
        </p:nvSpPr>
        <p:spPr>
          <a:xfrm>
            <a:off x="457200" y="908720"/>
            <a:ext cx="8219256" cy="5217443"/>
          </a:xfrm>
        </p:spPr>
        <p:txBody>
          <a:bodyPr>
            <a:normAutofit fontScale="77500" lnSpcReduction="20000"/>
          </a:bodyPr>
          <a:lstStyle/>
          <a:p>
            <a:pPr algn="just">
              <a:buNone/>
            </a:pPr>
            <a:r>
              <a:rPr lang="en-MY" dirty="0"/>
              <a:t>The subject of surface mine development is large. This section</a:t>
            </a:r>
          </a:p>
          <a:p>
            <a:pPr algn="just">
              <a:buNone/>
            </a:pPr>
            <a:r>
              <a:rPr lang="en-MY" dirty="0"/>
              <a:t>covers the fundamental concepts involved in both the </a:t>
            </a:r>
            <a:r>
              <a:rPr lang="en-MY" dirty="0" smtClean="0"/>
              <a:t>open </a:t>
            </a:r>
          </a:p>
          <a:p>
            <a:pPr algn="just">
              <a:buNone/>
            </a:pPr>
            <a:r>
              <a:rPr lang="en-MY" dirty="0" smtClean="0"/>
              <a:t>pit </a:t>
            </a:r>
            <a:r>
              <a:rPr lang="en-MY" dirty="0"/>
              <a:t>mining of thick or steeply dipping deposits as well as </a:t>
            </a:r>
            <a:r>
              <a:rPr lang="en-MY" dirty="0" smtClean="0"/>
              <a:t>the </a:t>
            </a:r>
          </a:p>
          <a:p>
            <a:pPr algn="just">
              <a:buNone/>
            </a:pPr>
            <a:r>
              <a:rPr lang="en-MY" dirty="0" smtClean="0"/>
              <a:t>strip mining </a:t>
            </a:r>
            <a:r>
              <a:rPr lang="en-MY" dirty="0"/>
              <a:t>of thin, shallow, and relatively flat-lying seams or </a:t>
            </a:r>
            <a:endParaRPr lang="en-MY" dirty="0" smtClean="0"/>
          </a:p>
          <a:p>
            <a:pPr algn="just">
              <a:buNone/>
            </a:pPr>
            <a:r>
              <a:rPr lang="en-MY" dirty="0" smtClean="0"/>
              <a:t>beds.</a:t>
            </a:r>
          </a:p>
          <a:p>
            <a:pPr algn="just">
              <a:buNone/>
            </a:pPr>
            <a:endParaRPr lang="en-MY" dirty="0"/>
          </a:p>
          <a:p>
            <a:pPr algn="just">
              <a:buNone/>
            </a:pPr>
            <a:r>
              <a:rPr lang="en-MY" dirty="0"/>
              <a:t>Design involves the marrying of geometries, ore and waste </a:t>
            </a:r>
            <a:endParaRPr lang="en-MY" dirty="0" smtClean="0"/>
          </a:p>
          <a:p>
            <a:pPr algn="just">
              <a:buNone/>
            </a:pPr>
            <a:r>
              <a:rPr lang="en-MY" dirty="0" smtClean="0"/>
              <a:t>characteristics, equipment</a:t>
            </a:r>
            <a:r>
              <a:rPr lang="en-MY" dirty="0"/>
              <a:t>, and economics so that the desired </a:t>
            </a:r>
            <a:endParaRPr lang="en-MY" dirty="0" smtClean="0"/>
          </a:p>
          <a:p>
            <a:pPr algn="just">
              <a:buNone/>
            </a:pPr>
            <a:r>
              <a:rPr lang="en-MY" dirty="0" smtClean="0"/>
              <a:t>result is </a:t>
            </a:r>
            <a:r>
              <a:rPr lang="en-MY" dirty="0"/>
              <a:t>achieved. Generally, there are many possible </a:t>
            </a:r>
            <a:endParaRPr lang="en-MY" dirty="0" smtClean="0"/>
          </a:p>
          <a:p>
            <a:pPr algn="just">
              <a:buNone/>
            </a:pPr>
            <a:r>
              <a:rPr lang="en-MY" dirty="0" smtClean="0"/>
              <a:t>combinations from </a:t>
            </a:r>
            <a:r>
              <a:rPr lang="en-MY" dirty="0"/>
              <a:t>which to choose. For example, extraction </a:t>
            </a:r>
            <a:endParaRPr lang="en-MY" dirty="0" smtClean="0"/>
          </a:p>
          <a:p>
            <a:pPr algn="just">
              <a:buNone/>
            </a:pPr>
            <a:r>
              <a:rPr lang="en-MY" dirty="0" smtClean="0"/>
              <a:t>over </a:t>
            </a:r>
            <a:r>
              <a:rPr lang="en-MY" dirty="0"/>
              <a:t>a short </a:t>
            </a:r>
            <a:r>
              <a:rPr lang="en-MY" dirty="0" smtClean="0"/>
              <a:t>time period </a:t>
            </a:r>
            <a:r>
              <a:rPr lang="en-MY" dirty="0"/>
              <a:t>requires one strategy while quite </a:t>
            </a:r>
            <a:endParaRPr lang="en-MY" dirty="0" smtClean="0"/>
          </a:p>
          <a:p>
            <a:pPr algn="just">
              <a:buNone/>
            </a:pPr>
            <a:r>
              <a:rPr lang="en-MY" dirty="0" smtClean="0"/>
              <a:t>another </a:t>
            </a:r>
            <a:r>
              <a:rPr lang="en-MY" dirty="0"/>
              <a:t>is applied </a:t>
            </a:r>
            <a:r>
              <a:rPr lang="en-MY" dirty="0" smtClean="0"/>
              <a:t>for longer </a:t>
            </a:r>
            <a:r>
              <a:rPr lang="en-MY" dirty="0"/>
              <a:t>times. Variations in supply and </a:t>
            </a:r>
            <a:endParaRPr lang="en-MY" dirty="0" smtClean="0"/>
          </a:p>
          <a:p>
            <a:pPr algn="just">
              <a:buNone/>
            </a:pPr>
            <a:r>
              <a:rPr lang="en-MY" dirty="0" smtClean="0"/>
              <a:t>demand </a:t>
            </a:r>
            <a:r>
              <a:rPr lang="en-MY" dirty="0"/>
              <a:t>require </a:t>
            </a:r>
            <a:r>
              <a:rPr lang="en-MY" dirty="0" smtClean="0"/>
              <a:t>some </a:t>
            </a:r>
            <a:r>
              <a:rPr lang="en-US" dirty="0" smtClean="0"/>
              <a:t>flexibility </a:t>
            </a:r>
            <a:r>
              <a:rPr lang="en-US" dirty="0"/>
              <a:t>of operation.</a:t>
            </a:r>
          </a:p>
          <a:p>
            <a:pPr algn="just">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706090"/>
          </a:xfrm>
        </p:spPr>
        <p:txBody>
          <a:bodyPr>
            <a:normAutofit fontScale="90000"/>
          </a:bodyPr>
          <a:lstStyle/>
          <a:p>
            <a:r>
              <a:rPr lang="en-US" b="1" dirty="0" smtClean="0"/>
              <a:t>Stripping </a:t>
            </a:r>
            <a:r>
              <a:rPr lang="en-US" b="1" dirty="0"/>
              <a:t>Ratio Considerations</a:t>
            </a:r>
            <a:br>
              <a:rPr lang="en-US" b="1" dirty="0"/>
            </a:br>
            <a:endParaRPr lang="en-US" dirty="0"/>
          </a:p>
        </p:txBody>
      </p:sp>
      <p:sp>
        <p:nvSpPr>
          <p:cNvPr id="3" name="Content Placeholder 2"/>
          <p:cNvSpPr>
            <a:spLocks noGrp="1"/>
          </p:cNvSpPr>
          <p:nvPr>
            <p:ph idx="1"/>
          </p:nvPr>
        </p:nvSpPr>
        <p:spPr/>
        <p:txBody>
          <a:bodyPr/>
          <a:lstStyle/>
          <a:p>
            <a:pPr>
              <a:buNone/>
            </a:pPr>
            <a:r>
              <a:rPr lang="en-MY" dirty="0"/>
              <a:t>The parameter known as the </a:t>
            </a:r>
            <a:r>
              <a:rPr lang="en-MY" i="1" dirty="0"/>
              <a:t>stripping ratio is almost </a:t>
            </a:r>
            <a:r>
              <a:rPr lang="en-MY" i="1" dirty="0" smtClean="0"/>
              <a:t>universally </a:t>
            </a:r>
            <a:r>
              <a:rPr lang="en-MY" dirty="0" smtClean="0"/>
              <a:t>used </a:t>
            </a:r>
            <a:r>
              <a:rPr lang="en-MY" dirty="0"/>
              <a:t>and represents the amount of uneconomic </a:t>
            </a:r>
            <a:r>
              <a:rPr lang="en-MY" dirty="0" smtClean="0"/>
              <a:t>material that </a:t>
            </a:r>
            <a:r>
              <a:rPr lang="en-MY" dirty="0"/>
              <a:t>must be removed to uncover one unit of ore.</a:t>
            </a:r>
          </a:p>
          <a:p>
            <a:pPr>
              <a:buNone/>
            </a:pP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4943533" y="3933056"/>
            <a:ext cx="4200467" cy="21602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en-MY" dirty="0"/>
              <a:t>The ratio of the total volume of waste to the ore volume </a:t>
            </a:r>
            <a:r>
              <a:rPr lang="en-MY" dirty="0" smtClean="0"/>
              <a:t>is defined </a:t>
            </a:r>
            <a:r>
              <a:rPr lang="en-MY" dirty="0"/>
              <a:t>as the </a:t>
            </a:r>
            <a:r>
              <a:rPr lang="en-MY" i="1" dirty="0"/>
              <a:t>overall stripping ratio</a:t>
            </a:r>
            <a:r>
              <a:rPr lang="en-MY" i="1" dirty="0" smtClean="0"/>
              <a:t>:</a:t>
            </a:r>
          </a:p>
          <a:p>
            <a:pPr>
              <a:buNone/>
            </a:pPr>
            <a:endParaRPr lang="en-MY" i="1" dirty="0"/>
          </a:p>
          <a:p>
            <a:pPr>
              <a:buNone/>
            </a:pPr>
            <a:endParaRPr lang="en-MY" i="1" dirty="0"/>
          </a:p>
          <a:p>
            <a:endParaRPr lang="en-US" dirty="0"/>
          </a:p>
        </p:txBody>
      </p:sp>
      <p:pic>
        <p:nvPicPr>
          <p:cNvPr id="5123" name="Picture 3"/>
          <p:cNvPicPr>
            <a:picLocks noChangeAspect="1" noChangeArrowheads="1"/>
          </p:cNvPicPr>
          <p:nvPr/>
        </p:nvPicPr>
        <p:blipFill>
          <a:blip r:embed="rId2" cstate="print"/>
          <a:srcRect/>
          <a:stretch>
            <a:fillRect/>
          </a:stretch>
        </p:blipFill>
        <p:spPr bwMode="auto">
          <a:xfrm>
            <a:off x="1115615" y="2564904"/>
            <a:ext cx="6780753" cy="25202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77500" lnSpcReduction="20000"/>
          </a:bodyPr>
          <a:lstStyle/>
          <a:p>
            <a:r>
              <a:rPr lang="en-MY" dirty="0"/>
              <a:t>While a volume relationship, calculated in cubic </a:t>
            </a:r>
            <a:r>
              <a:rPr lang="en-MY" dirty="0" smtClean="0"/>
              <a:t>yards/cubic yards </a:t>
            </a:r>
            <a:r>
              <a:rPr lang="en-MY" dirty="0"/>
              <a:t>(cubic meters/cubic meter), it is more commonly </a:t>
            </a:r>
            <a:r>
              <a:rPr lang="en-MY" dirty="0" smtClean="0"/>
              <a:t>expressed </a:t>
            </a:r>
            <a:r>
              <a:rPr lang="en-US" dirty="0" smtClean="0"/>
              <a:t>as </a:t>
            </a:r>
            <a:r>
              <a:rPr lang="en-US" dirty="0"/>
              <a:t>tons/ tons (</a:t>
            </a:r>
            <a:r>
              <a:rPr lang="en-US" dirty="0" err="1"/>
              <a:t>tonnes</a:t>
            </a:r>
            <a:r>
              <a:rPr lang="en-US" dirty="0"/>
              <a:t>/</a:t>
            </a:r>
            <a:r>
              <a:rPr lang="en-US" dirty="0" err="1"/>
              <a:t>tonne</a:t>
            </a:r>
            <a:r>
              <a:rPr lang="en-US" dirty="0"/>
              <a:t>). Note that in mining certain </a:t>
            </a:r>
            <a:r>
              <a:rPr lang="en-US" dirty="0" smtClean="0"/>
              <a:t>mineral </a:t>
            </a:r>
            <a:r>
              <a:rPr lang="en-MY" dirty="0" smtClean="0"/>
              <a:t>commodities</a:t>
            </a:r>
            <a:r>
              <a:rPr lang="en-MY" dirty="0"/>
              <a:t>, however, </a:t>
            </a:r>
            <a:r>
              <a:rPr lang="en-MY" dirty="0" smtClean="0"/>
              <a:t> stripping </a:t>
            </a:r>
            <a:r>
              <a:rPr lang="en-MY" dirty="0"/>
              <a:t>ratio is expressed in units </a:t>
            </a:r>
            <a:r>
              <a:rPr lang="en-MY" dirty="0" smtClean="0"/>
              <a:t>of </a:t>
            </a:r>
            <a:r>
              <a:rPr lang="en-US" dirty="0" smtClean="0"/>
              <a:t>cubic </a:t>
            </a:r>
            <a:r>
              <a:rPr lang="en-US" dirty="0"/>
              <a:t>yards/ton (cubic meters/</a:t>
            </a:r>
            <a:r>
              <a:rPr lang="en-US" dirty="0" err="1"/>
              <a:t>tonne</a:t>
            </a:r>
            <a:r>
              <a:rPr lang="en-US" dirty="0" smtClean="0"/>
              <a:t>).</a:t>
            </a:r>
          </a:p>
          <a:p>
            <a:endParaRPr lang="en-US" dirty="0"/>
          </a:p>
          <a:p>
            <a:r>
              <a:rPr lang="en-US" dirty="0" smtClean="0"/>
              <a:t>To </a:t>
            </a:r>
            <a:r>
              <a:rPr lang="en-US" dirty="0"/>
              <a:t>obtain </a:t>
            </a:r>
            <a:r>
              <a:rPr lang="en-US" dirty="0" smtClean="0"/>
              <a:t>pit </a:t>
            </a:r>
            <a:r>
              <a:rPr lang="en-MY" dirty="0" smtClean="0"/>
              <a:t>limits </a:t>
            </a:r>
            <a:r>
              <a:rPr lang="en-MY" dirty="0"/>
              <a:t>is to utilize the </a:t>
            </a:r>
            <a:r>
              <a:rPr lang="en-MY" dirty="0" err="1"/>
              <a:t>cutoff</a:t>
            </a:r>
            <a:r>
              <a:rPr lang="en-MY" dirty="0"/>
              <a:t> stripping </a:t>
            </a:r>
            <a:r>
              <a:rPr lang="en-MY" dirty="0" smtClean="0"/>
              <a:t>ratio:</a:t>
            </a:r>
          </a:p>
          <a:p>
            <a:pPr>
              <a:buNone/>
            </a:pPr>
            <a:r>
              <a:rPr lang="en-MY" dirty="0"/>
              <a:t>	</a:t>
            </a:r>
            <a:r>
              <a:rPr lang="en-MY" dirty="0" smtClean="0"/>
              <a:t>First</a:t>
            </a:r>
            <a:r>
              <a:rPr lang="en-MY" dirty="0"/>
              <a:t>, the pit </a:t>
            </a:r>
            <a:r>
              <a:rPr lang="en-MY" dirty="0" smtClean="0"/>
              <a:t>slope is </a:t>
            </a:r>
            <a:r>
              <a:rPr lang="en-MY" dirty="0"/>
              <a:t>determined from geotechnical and other considerations </a:t>
            </a:r>
            <a:r>
              <a:rPr lang="en-MY" dirty="0" smtClean="0"/>
              <a:t>and the </a:t>
            </a:r>
            <a:r>
              <a:rPr lang="en-MY" dirty="0"/>
              <a:t>stripping ratio then calculated. The </a:t>
            </a:r>
            <a:r>
              <a:rPr lang="en-MY" i="1" dirty="0" err="1"/>
              <a:t>cutoff</a:t>
            </a:r>
            <a:r>
              <a:rPr lang="en-MY" i="1" dirty="0"/>
              <a:t> stripping ratio </a:t>
            </a:r>
            <a:r>
              <a:rPr lang="en-MY" i="1" dirty="0" smtClean="0"/>
              <a:t>is </a:t>
            </a:r>
            <a:r>
              <a:rPr lang="en-MY" dirty="0" smtClean="0"/>
              <a:t>the </a:t>
            </a:r>
            <a:r>
              <a:rPr lang="en-MY" dirty="0"/>
              <a:t>one for which the costs of mining the ore and waste </a:t>
            </a:r>
            <a:r>
              <a:rPr lang="en-MY" dirty="0" smtClean="0"/>
              <a:t>are matched </a:t>
            </a:r>
            <a:r>
              <a:rPr lang="en-MY" dirty="0"/>
              <a:t>by the revenue from that block of ore. Factors used </a:t>
            </a:r>
            <a:r>
              <a:rPr lang="en-MY" dirty="0" smtClean="0"/>
              <a:t>to determine  costs </a:t>
            </a:r>
            <a:r>
              <a:rPr lang="en-MY" dirty="0"/>
              <a:t>should include the added costs of mining as </a:t>
            </a:r>
            <a:r>
              <a:rPr lang="en-MY" dirty="0" smtClean="0"/>
              <a:t>the pit </a:t>
            </a:r>
            <a:r>
              <a:rPr lang="en-MY" dirty="0"/>
              <a:t>deepens and the interest charges on the </a:t>
            </a:r>
            <a:r>
              <a:rPr lang="en-MY" dirty="0" err="1"/>
              <a:t>prestripping</a:t>
            </a:r>
            <a:r>
              <a:rPr lang="en-MY" dirty="0"/>
              <a:t> of </a:t>
            </a:r>
            <a:r>
              <a:rPr lang="en-MY" dirty="0" smtClean="0"/>
              <a:t> waste</a:t>
            </a:r>
            <a:r>
              <a:rPr lang="en-MY" dirty="0"/>
              <a:t>.</a:t>
            </a:r>
          </a:p>
          <a:p>
            <a:endParaRPr lang="en-US" dirty="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r>
              <a:rPr lang="en-MY" dirty="0" smtClean="0"/>
              <a:t>It </a:t>
            </a:r>
            <a:r>
              <a:rPr lang="en-MY" dirty="0"/>
              <a:t>is necessary to update the long-term </a:t>
            </a:r>
            <a:r>
              <a:rPr lang="en-MY" dirty="0" smtClean="0"/>
              <a:t>plan of </a:t>
            </a:r>
            <a:r>
              <a:rPr lang="en-MY" dirty="0"/>
              <a:t>the mining project at regular intervals. Having </a:t>
            </a:r>
            <a:r>
              <a:rPr lang="en-MY" dirty="0" smtClean="0"/>
              <a:t>determined the </a:t>
            </a:r>
            <a:r>
              <a:rPr lang="en-MY" dirty="0"/>
              <a:t>final pit limits and overall </a:t>
            </a:r>
            <a:r>
              <a:rPr lang="en-MY" dirty="0" smtClean="0"/>
              <a:t> stripping </a:t>
            </a:r>
            <a:r>
              <a:rPr lang="en-MY" dirty="0"/>
              <a:t>ratio, the mining plan </a:t>
            </a:r>
            <a:r>
              <a:rPr lang="en-MY" dirty="0" smtClean="0"/>
              <a:t>can be executed </a:t>
            </a:r>
            <a:r>
              <a:rPr lang="en-MY" dirty="0"/>
              <a:t>in a number of ways, as illustrated in the following</a:t>
            </a:r>
            <a:r>
              <a:rPr lang="en-MY" dirty="0" smtClean="0"/>
              <a:t>.</a:t>
            </a:r>
          </a:p>
          <a:p>
            <a:endParaRPr lang="en-MY" dirty="0" smtClean="0"/>
          </a:p>
          <a:p>
            <a:r>
              <a:rPr lang="en-MY" dirty="0" smtClean="0"/>
              <a:t>1. Declining Stripping ratio method</a:t>
            </a:r>
          </a:p>
          <a:p>
            <a:r>
              <a:rPr lang="en-MY" dirty="0" smtClean="0"/>
              <a:t>2. Increasing Stripping ratio method</a:t>
            </a:r>
          </a:p>
          <a:p>
            <a:r>
              <a:rPr lang="en-MY" dirty="0" smtClean="0"/>
              <a:t>3. Constant Stripping ratio Method</a:t>
            </a:r>
            <a:endParaRPr lang="en-MY" dirty="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332657"/>
            <a:ext cx="8075240" cy="3456383"/>
          </a:xfrm>
        </p:spPr>
        <p:txBody>
          <a:bodyPr>
            <a:normAutofit fontScale="70000" lnSpcReduction="20000"/>
          </a:bodyPr>
          <a:lstStyle/>
          <a:p>
            <a:r>
              <a:rPr lang="en-MY" i="1" dirty="0"/>
              <a:t>Declining Stripping Ratio Method. </a:t>
            </a:r>
            <a:endParaRPr lang="en-MY" i="1" dirty="0" smtClean="0"/>
          </a:p>
          <a:p>
            <a:pPr>
              <a:buNone/>
            </a:pPr>
            <a:r>
              <a:rPr lang="en-MY" dirty="0" smtClean="0"/>
              <a:t>	This </a:t>
            </a:r>
            <a:r>
              <a:rPr lang="en-MY" dirty="0"/>
              <a:t>method (Fig</a:t>
            </a:r>
            <a:r>
              <a:rPr lang="en-MY" dirty="0" smtClean="0"/>
              <a:t>.) </a:t>
            </a:r>
            <a:r>
              <a:rPr lang="en-MY" dirty="0"/>
              <a:t>requires that each bench of ore be mined in sequence</a:t>
            </a:r>
            <a:r>
              <a:rPr lang="en-MY" dirty="0" smtClean="0"/>
              <a:t>, and </a:t>
            </a:r>
            <a:r>
              <a:rPr lang="en-MY" dirty="0"/>
              <a:t>all the waste on the particular bench is removed to the </a:t>
            </a:r>
            <a:r>
              <a:rPr lang="en-MY" dirty="0" smtClean="0"/>
              <a:t>pit limit</a:t>
            </a:r>
            <a:r>
              <a:rPr lang="en-MY" dirty="0"/>
              <a:t>. The advantages of this method are the operating </a:t>
            </a:r>
            <a:r>
              <a:rPr lang="en-MY" dirty="0" smtClean="0"/>
              <a:t>working space </a:t>
            </a:r>
            <a:r>
              <a:rPr lang="en-MY" dirty="0"/>
              <a:t>available, the accessibility of the ore on the </a:t>
            </a:r>
            <a:r>
              <a:rPr lang="en-MY" dirty="0" smtClean="0"/>
              <a:t>subsequent bench</a:t>
            </a:r>
            <a:r>
              <a:rPr lang="en-MY" dirty="0"/>
              <a:t>, all equipment working on the same level, no </a:t>
            </a:r>
            <a:r>
              <a:rPr lang="en-MY" dirty="0" smtClean="0"/>
              <a:t>contamination from </a:t>
            </a:r>
            <a:r>
              <a:rPr lang="en-MY" dirty="0"/>
              <a:t>waste blasting above the ore, and </a:t>
            </a:r>
            <a:r>
              <a:rPr lang="en-MY" dirty="0" smtClean="0"/>
              <a:t>equipment requirements are </a:t>
            </a:r>
            <a:r>
              <a:rPr lang="en-MY" dirty="0"/>
              <a:t>a minimum towards the end of the mine’s life.</a:t>
            </a:r>
          </a:p>
          <a:p>
            <a:pPr>
              <a:buNone/>
            </a:pPr>
            <a:r>
              <a:rPr lang="en-MY" dirty="0" smtClean="0"/>
              <a:t>	The </a:t>
            </a:r>
            <a:r>
              <a:rPr lang="en-MY" dirty="0"/>
              <a:t>primary disadvantage of this method is that the </a:t>
            </a:r>
            <a:r>
              <a:rPr lang="en-MY" dirty="0" smtClean="0"/>
              <a:t>overall operating </a:t>
            </a:r>
            <a:r>
              <a:rPr lang="en-MY" dirty="0"/>
              <a:t>costs are a maximum during the initial years of </a:t>
            </a:r>
            <a:r>
              <a:rPr lang="en-MY" dirty="0" smtClean="0"/>
              <a:t>operation </a:t>
            </a:r>
            <a:r>
              <a:rPr lang="en-US" dirty="0" smtClean="0"/>
              <a:t>when maximum repayment </a:t>
            </a:r>
            <a:r>
              <a:rPr lang="en-US" dirty="0"/>
              <a:t>of capital.</a:t>
            </a:r>
          </a:p>
          <a:p>
            <a:endParaRPr lang="en-US" dirty="0"/>
          </a:p>
        </p:txBody>
      </p:sp>
      <p:pic>
        <p:nvPicPr>
          <p:cNvPr id="5" name="Picture 2"/>
          <p:cNvPicPr>
            <a:picLocks noChangeAspect="1" noChangeArrowheads="1"/>
          </p:cNvPicPr>
          <p:nvPr/>
        </p:nvPicPr>
        <p:blipFill>
          <a:blip r:embed="rId2" cstate="print"/>
          <a:srcRect/>
          <a:stretch>
            <a:fillRect/>
          </a:stretch>
        </p:blipFill>
        <p:spPr bwMode="auto">
          <a:xfrm>
            <a:off x="1259632" y="3663298"/>
            <a:ext cx="6264696" cy="25740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88641"/>
            <a:ext cx="8229600" cy="3528391"/>
          </a:xfrm>
        </p:spPr>
        <p:txBody>
          <a:bodyPr>
            <a:normAutofit fontScale="70000" lnSpcReduction="20000"/>
          </a:bodyPr>
          <a:lstStyle/>
          <a:p>
            <a:r>
              <a:rPr lang="en-MY" i="1" dirty="0"/>
              <a:t>Increasing Stripping Ratio </a:t>
            </a:r>
            <a:r>
              <a:rPr lang="en-MY" i="1" dirty="0" smtClean="0"/>
              <a:t>Method.</a:t>
            </a:r>
          </a:p>
          <a:p>
            <a:pPr>
              <a:buNone/>
            </a:pPr>
            <a:r>
              <a:rPr lang="en-MY" dirty="0" smtClean="0"/>
              <a:t>	In </a:t>
            </a:r>
            <a:r>
              <a:rPr lang="en-MY" dirty="0"/>
              <a:t>this method, </a:t>
            </a:r>
            <a:r>
              <a:rPr lang="en-MY" dirty="0" smtClean="0"/>
              <a:t>stripping is </a:t>
            </a:r>
            <a:r>
              <a:rPr lang="en-MY" dirty="0"/>
              <a:t>performed as needed to uncover the ore (Fig. 13.1.1.6). </a:t>
            </a:r>
            <a:r>
              <a:rPr lang="en-MY" dirty="0" smtClean="0"/>
              <a:t>The working </a:t>
            </a:r>
            <a:r>
              <a:rPr lang="en-MY" dirty="0"/>
              <a:t>slopes of the waste faces are essentially </a:t>
            </a:r>
            <a:r>
              <a:rPr lang="en-MY" dirty="0" smtClean="0"/>
              <a:t>maintained parallel </a:t>
            </a:r>
            <a:r>
              <a:rPr lang="en-MY" dirty="0"/>
              <a:t>to the overall pit slope angle. This method allows </a:t>
            </a:r>
            <a:r>
              <a:rPr lang="en-MY" dirty="0" smtClean="0"/>
              <a:t>for maximum </a:t>
            </a:r>
            <a:r>
              <a:rPr lang="en-MY" dirty="0"/>
              <a:t>profit in the initial years of operation and </a:t>
            </a:r>
            <a:r>
              <a:rPr lang="en-MY" dirty="0" smtClean="0"/>
              <a:t>greatly reduces </a:t>
            </a:r>
            <a:r>
              <a:rPr lang="en-MY" dirty="0"/>
              <a:t>the investment risk in waste removal for ore to be </a:t>
            </a:r>
            <a:r>
              <a:rPr lang="en-MY" dirty="0" smtClean="0"/>
              <a:t>mined at </a:t>
            </a:r>
            <a:r>
              <a:rPr lang="en-MY" dirty="0"/>
              <a:t>a future date. This method is very popular where the </a:t>
            </a:r>
            <a:r>
              <a:rPr lang="en-MY" dirty="0" smtClean="0"/>
              <a:t>mining economics </a:t>
            </a:r>
            <a:r>
              <a:rPr lang="en-MY" dirty="0"/>
              <a:t>or </a:t>
            </a:r>
            <a:r>
              <a:rPr lang="en-MY" dirty="0" err="1"/>
              <a:t>cutoff</a:t>
            </a:r>
            <a:r>
              <a:rPr lang="en-MY" dirty="0"/>
              <a:t> stripping ratio is likely to change on </a:t>
            </a:r>
            <a:r>
              <a:rPr lang="en-MY" dirty="0" smtClean="0"/>
              <a:t>very </a:t>
            </a:r>
            <a:r>
              <a:rPr lang="en-US" dirty="0" smtClean="0"/>
              <a:t>short </a:t>
            </a:r>
            <a:r>
              <a:rPr lang="en-US" dirty="0"/>
              <a:t>notice</a:t>
            </a:r>
            <a:r>
              <a:rPr lang="en-US" dirty="0" smtClean="0"/>
              <a:t>. </a:t>
            </a:r>
          </a:p>
          <a:p>
            <a:pPr>
              <a:buNone/>
            </a:pPr>
            <a:r>
              <a:rPr lang="en-MY" dirty="0"/>
              <a:t>	</a:t>
            </a:r>
            <a:r>
              <a:rPr lang="en-MY" dirty="0" smtClean="0"/>
              <a:t>The </a:t>
            </a:r>
            <a:r>
              <a:rPr lang="en-MY" dirty="0"/>
              <a:t>disadvantage of this method is the impracticality </a:t>
            </a:r>
            <a:r>
              <a:rPr lang="en-MY" dirty="0" smtClean="0"/>
              <a:t>of operating </a:t>
            </a:r>
            <a:r>
              <a:rPr lang="en-MY" dirty="0"/>
              <a:t>a large number of stacked, narrow benches </a:t>
            </a:r>
            <a:r>
              <a:rPr lang="en-MY" dirty="0" smtClean="0"/>
              <a:t>simultaneously </a:t>
            </a:r>
            <a:r>
              <a:rPr lang="en-US" dirty="0" smtClean="0"/>
              <a:t>to </a:t>
            </a:r>
            <a:r>
              <a:rPr lang="en-US" dirty="0"/>
              <a:t>meet production needs.</a:t>
            </a:r>
          </a:p>
          <a:p>
            <a:endParaRPr lang="en-US" dirty="0"/>
          </a:p>
        </p:txBody>
      </p:sp>
      <p:pic>
        <p:nvPicPr>
          <p:cNvPr id="7170" name="Picture 2"/>
          <p:cNvPicPr>
            <a:picLocks noChangeAspect="1" noChangeArrowheads="1"/>
          </p:cNvPicPr>
          <p:nvPr/>
        </p:nvPicPr>
        <p:blipFill>
          <a:blip r:embed="rId2" cstate="print"/>
          <a:srcRect/>
          <a:stretch>
            <a:fillRect/>
          </a:stretch>
        </p:blipFill>
        <p:spPr bwMode="auto">
          <a:xfrm>
            <a:off x="1259632" y="3573016"/>
            <a:ext cx="6931235" cy="24391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2692895"/>
          </a:xfrm>
        </p:spPr>
        <p:txBody>
          <a:bodyPr>
            <a:normAutofit fontScale="70000" lnSpcReduction="20000"/>
          </a:bodyPr>
          <a:lstStyle/>
          <a:p>
            <a:r>
              <a:rPr lang="en-MY" i="1" dirty="0"/>
              <a:t>Constant Stripping Ratio Method. </a:t>
            </a:r>
            <a:endParaRPr lang="en-MY" i="1" dirty="0" smtClean="0"/>
          </a:p>
          <a:p>
            <a:pPr>
              <a:buNone/>
            </a:pPr>
            <a:r>
              <a:rPr lang="en-MY" dirty="0" smtClean="0"/>
              <a:t>	This </a:t>
            </a:r>
            <a:r>
              <a:rPr lang="en-MY" dirty="0"/>
              <a:t>method (</a:t>
            </a:r>
            <a:r>
              <a:rPr lang="en-MY" dirty="0" smtClean="0"/>
              <a:t>Fig.) </a:t>
            </a:r>
            <a:r>
              <a:rPr lang="en-MY" dirty="0"/>
              <a:t>attempts to remove the waste at a rate </a:t>
            </a:r>
            <a:r>
              <a:rPr lang="en-MY" dirty="0" smtClean="0"/>
              <a:t> approximated by </a:t>
            </a:r>
            <a:r>
              <a:rPr lang="en-MY" dirty="0"/>
              <a:t>the overall stripping ratio. The working slope of the </a:t>
            </a:r>
            <a:r>
              <a:rPr lang="en-MY" dirty="0" smtClean="0"/>
              <a:t>waste faces </a:t>
            </a:r>
            <a:r>
              <a:rPr lang="en-MY" dirty="0"/>
              <a:t>starts very shallow, but increases as mining depth </a:t>
            </a:r>
            <a:r>
              <a:rPr lang="en-MY" dirty="0" smtClean="0"/>
              <a:t>increases until </a:t>
            </a:r>
            <a:r>
              <a:rPr lang="en-MY" dirty="0"/>
              <a:t>the working slope equals the overall pit slope. </a:t>
            </a:r>
            <a:endParaRPr lang="en-MY" dirty="0" smtClean="0"/>
          </a:p>
          <a:p>
            <a:pPr>
              <a:buNone/>
            </a:pPr>
            <a:r>
              <a:rPr lang="en-MY" dirty="0" smtClean="0"/>
              <a:t>	This </a:t>
            </a:r>
            <a:r>
              <a:rPr lang="en-MY" dirty="0"/>
              <a:t>method</a:t>
            </a:r>
            <a:r>
              <a:rPr lang="en-MY" dirty="0" smtClean="0"/>
              <a:t>, from </a:t>
            </a:r>
            <a:r>
              <a:rPr lang="en-MY" dirty="0"/>
              <a:t>an advantage and disadvantage point of view, is a </a:t>
            </a:r>
            <a:r>
              <a:rPr lang="en-MY" dirty="0" smtClean="0"/>
              <a:t>compromise that </a:t>
            </a:r>
            <a:r>
              <a:rPr lang="en-MY" dirty="0"/>
              <a:t>removes the extreme conditions of the former </a:t>
            </a:r>
            <a:r>
              <a:rPr lang="en-MY" dirty="0" smtClean="0"/>
              <a:t>two stripping </a:t>
            </a:r>
            <a:r>
              <a:rPr lang="en-MY" dirty="0"/>
              <a:t>methods outlined. Equipment fleet size and </a:t>
            </a:r>
            <a:r>
              <a:rPr lang="en-MY" dirty="0" err="1"/>
              <a:t>labor</a:t>
            </a:r>
            <a:r>
              <a:rPr lang="en-MY" dirty="0"/>
              <a:t> </a:t>
            </a:r>
            <a:r>
              <a:rPr lang="en-MY" dirty="0" smtClean="0"/>
              <a:t>requirements throughout </a:t>
            </a:r>
            <a:r>
              <a:rPr lang="en-MY" dirty="0"/>
              <a:t>the project life are relatively constant.</a:t>
            </a:r>
          </a:p>
          <a:p>
            <a:endParaRPr lang="en-US" dirty="0"/>
          </a:p>
        </p:txBody>
      </p:sp>
      <p:pic>
        <p:nvPicPr>
          <p:cNvPr id="8194" name="Picture 2"/>
          <p:cNvPicPr>
            <a:picLocks noChangeAspect="1" noChangeArrowheads="1"/>
          </p:cNvPicPr>
          <p:nvPr/>
        </p:nvPicPr>
        <p:blipFill>
          <a:blip r:embed="rId2" cstate="print"/>
          <a:srcRect/>
          <a:stretch>
            <a:fillRect/>
          </a:stretch>
        </p:blipFill>
        <p:spPr bwMode="auto">
          <a:xfrm>
            <a:off x="1187624" y="3501008"/>
            <a:ext cx="7102545" cy="28989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Ideal </a:t>
            </a:r>
            <a:r>
              <a:rPr lang="en-US" dirty="0" err="1" smtClean="0"/>
              <a:t>Stipping</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MY" dirty="0" smtClean="0"/>
              <a:t>	In </a:t>
            </a:r>
            <a:r>
              <a:rPr lang="en-MY" dirty="0"/>
              <a:t>actual practice, the best stripping sequence for a large </a:t>
            </a:r>
            <a:r>
              <a:rPr lang="en-MY" dirty="0" smtClean="0"/>
              <a:t>ore body </a:t>
            </a:r>
            <a:r>
              <a:rPr lang="en-MY" dirty="0"/>
              <a:t>is one in which the rate is low during the initial stages </a:t>
            </a:r>
            <a:r>
              <a:rPr lang="en-MY" dirty="0" smtClean="0"/>
              <a:t>and towards </a:t>
            </a:r>
            <a:r>
              <a:rPr lang="en-MY" dirty="0"/>
              <a:t>the end of the project’s life. The advantages can </a:t>
            </a:r>
            <a:r>
              <a:rPr lang="en-MY" dirty="0" smtClean="0"/>
              <a:t>be </a:t>
            </a:r>
            <a:r>
              <a:rPr lang="en-US" dirty="0" smtClean="0"/>
              <a:t>summarized </a:t>
            </a:r>
            <a:r>
              <a:rPr lang="en-US" dirty="0"/>
              <a:t>as follows:</a:t>
            </a:r>
          </a:p>
          <a:p>
            <a:pPr>
              <a:buNone/>
            </a:pPr>
            <a:r>
              <a:rPr lang="en-MY" dirty="0" smtClean="0"/>
              <a:t>	1</a:t>
            </a:r>
            <a:r>
              <a:rPr lang="en-MY" dirty="0"/>
              <a:t>. A good profit can be generated initially to increase </a:t>
            </a:r>
            <a:r>
              <a:rPr lang="en-MY" dirty="0" smtClean="0"/>
              <a:t>cash </a:t>
            </a:r>
            <a:r>
              <a:rPr lang="en-US" dirty="0" smtClean="0"/>
              <a:t>flow</a:t>
            </a:r>
            <a:r>
              <a:rPr lang="en-US" dirty="0"/>
              <a:t>.</a:t>
            </a:r>
          </a:p>
          <a:p>
            <a:pPr>
              <a:buNone/>
            </a:pPr>
            <a:r>
              <a:rPr lang="en-MY" dirty="0" smtClean="0"/>
              <a:t>	2</a:t>
            </a:r>
            <a:r>
              <a:rPr lang="en-MY" dirty="0"/>
              <a:t>. The </a:t>
            </a:r>
            <a:r>
              <a:rPr lang="en-MY" dirty="0" err="1"/>
              <a:t>labor</a:t>
            </a:r>
            <a:r>
              <a:rPr lang="en-MY" dirty="0"/>
              <a:t> and equipment fleet can be increased to </a:t>
            </a:r>
            <a:r>
              <a:rPr lang="en-MY" dirty="0" smtClean="0"/>
              <a:t>maximum capacity </a:t>
            </a:r>
            <a:r>
              <a:rPr lang="en-MY" dirty="0"/>
              <a:t>over a period of time.</a:t>
            </a:r>
          </a:p>
          <a:p>
            <a:pPr>
              <a:buNone/>
            </a:pPr>
            <a:r>
              <a:rPr lang="en-MY" dirty="0" smtClean="0"/>
              <a:t>	3</a:t>
            </a:r>
            <a:r>
              <a:rPr lang="en-MY" dirty="0"/>
              <a:t>. The </a:t>
            </a:r>
            <a:r>
              <a:rPr lang="en-MY" dirty="0" err="1"/>
              <a:t>labor</a:t>
            </a:r>
            <a:r>
              <a:rPr lang="en-MY" dirty="0"/>
              <a:t> and equipment requirements decrease </a:t>
            </a:r>
            <a:r>
              <a:rPr lang="en-MY" dirty="0" smtClean="0"/>
              <a:t>gradually toward </a:t>
            </a:r>
            <a:r>
              <a:rPr lang="en-MY" dirty="0"/>
              <a:t>the end of the mine’s life.</a:t>
            </a:r>
          </a:p>
          <a:p>
            <a:pPr>
              <a:buNone/>
            </a:pPr>
            <a:r>
              <a:rPr lang="en-MY" dirty="0" smtClean="0"/>
              <a:t>	4</a:t>
            </a:r>
            <a:r>
              <a:rPr lang="en-MY" dirty="0"/>
              <a:t>. Distinct mining and stripping areas can be </a:t>
            </a:r>
            <a:r>
              <a:rPr lang="en-MY" dirty="0" smtClean="0"/>
              <a:t>operated simultaneously, allowing </a:t>
            </a:r>
            <a:r>
              <a:rPr lang="en-MY" dirty="0"/>
              <a:t>for flexibility in planning.</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706090"/>
          </a:xfrm>
        </p:spPr>
        <p:txBody>
          <a:bodyPr>
            <a:normAutofit fontScale="90000"/>
          </a:bodyPr>
          <a:lstStyle/>
          <a:p>
            <a:r>
              <a:rPr lang="en-US" dirty="0" smtClean="0"/>
              <a:t>Mine Plan Frequency</a:t>
            </a:r>
            <a:endParaRPr lang="en-US" dirty="0"/>
          </a:p>
        </p:txBody>
      </p:sp>
      <p:sp>
        <p:nvSpPr>
          <p:cNvPr id="3" name="Content Placeholder 2"/>
          <p:cNvSpPr>
            <a:spLocks noGrp="1"/>
          </p:cNvSpPr>
          <p:nvPr>
            <p:ph idx="1"/>
          </p:nvPr>
        </p:nvSpPr>
        <p:spPr>
          <a:xfrm>
            <a:off x="395536" y="1268760"/>
            <a:ext cx="8363272" cy="4896544"/>
          </a:xfrm>
        </p:spPr>
        <p:txBody>
          <a:bodyPr>
            <a:normAutofit fontScale="77500" lnSpcReduction="20000"/>
          </a:bodyPr>
          <a:lstStyle/>
          <a:p>
            <a:pPr>
              <a:buNone/>
            </a:pPr>
            <a:r>
              <a:rPr lang="en-MY" dirty="0"/>
              <a:t>Mine plans vary in frequency from short- to long-range. </a:t>
            </a:r>
            <a:r>
              <a:rPr lang="en-MY" dirty="0" smtClean="0"/>
              <a:t>The most </a:t>
            </a:r>
            <a:r>
              <a:rPr lang="en-MY" dirty="0"/>
              <a:t>common are (1) daily, (2) weekly, (3) monthly, (4) yearly</a:t>
            </a:r>
            <a:r>
              <a:rPr lang="en-MY" dirty="0" smtClean="0"/>
              <a:t>, and </a:t>
            </a:r>
            <a:r>
              <a:rPr lang="en-MY" dirty="0"/>
              <a:t>(5) life-of-mine. </a:t>
            </a:r>
            <a:endParaRPr lang="en-MY" dirty="0" smtClean="0"/>
          </a:p>
          <a:p>
            <a:pPr>
              <a:buNone/>
            </a:pPr>
            <a:r>
              <a:rPr lang="en-MY" dirty="0" smtClean="0"/>
              <a:t>The </a:t>
            </a:r>
            <a:r>
              <a:rPr lang="en-MY" dirty="0"/>
              <a:t>prime difference among these plans </a:t>
            </a:r>
            <a:r>
              <a:rPr lang="en-MY" dirty="0" smtClean="0"/>
              <a:t>is the </a:t>
            </a:r>
            <a:r>
              <a:rPr lang="en-MY" dirty="0"/>
              <a:t>degree of detail. The shorter the time span covered by </a:t>
            </a:r>
            <a:r>
              <a:rPr lang="en-MY" dirty="0" smtClean="0"/>
              <a:t>the plan</a:t>
            </a:r>
            <a:r>
              <a:rPr lang="en-MY" dirty="0"/>
              <a:t>, the greater the degree of accuracy and confidence that </a:t>
            </a:r>
            <a:r>
              <a:rPr lang="en-MY" dirty="0" smtClean="0"/>
              <a:t>the actual </a:t>
            </a:r>
            <a:r>
              <a:rPr lang="en-MY" dirty="0"/>
              <a:t>performance will meet the forecast. For example, the </a:t>
            </a:r>
            <a:r>
              <a:rPr lang="en-MY" dirty="0" smtClean="0"/>
              <a:t>daily mine </a:t>
            </a:r>
            <a:r>
              <a:rPr lang="en-MY" dirty="0"/>
              <a:t>plan details the production schedule on a shift basis for </a:t>
            </a:r>
            <a:r>
              <a:rPr lang="en-MY" dirty="0" smtClean="0"/>
              <a:t>24 hours</a:t>
            </a:r>
            <a:r>
              <a:rPr lang="en-MY" dirty="0"/>
              <a:t>, while long-range plans can be used to establish </a:t>
            </a:r>
            <a:r>
              <a:rPr lang="en-MY" dirty="0" smtClean="0"/>
              <a:t>financial forecasts </a:t>
            </a:r>
            <a:r>
              <a:rPr lang="en-MY" dirty="0"/>
              <a:t>with regards to purchase of </a:t>
            </a:r>
            <a:r>
              <a:rPr lang="en-MY" dirty="0" smtClean="0"/>
              <a:t>new equipment</a:t>
            </a:r>
            <a:r>
              <a:rPr lang="en-MY" dirty="0"/>
              <a:t>, </a:t>
            </a:r>
            <a:r>
              <a:rPr lang="en-MY" dirty="0" smtClean="0"/>
              <a:t>changes in </a:t>
            </a:r>
            <a:r>
              <a:rPr lang="en-MY" dirty="0"/>
              <a:t>the work force, variations in operating costs due to </a:t>
            </a:r>
            <a:r>
              <a:rPr lang="en-MY" dirty="0" smtClean="0"/>
              <a:t>increased haul </a:t>
            </a:r>
            <a:r>
              <a:rPr lang="en-MY" dirty="0"/>
              <a:t>distances, and dewatering requirements. Changes in the </a:t>
            </a:r>
            <a:r>
              <a:rPr lang="en-MY" dirty="0" smtClean="0"/>
              <a:t>ore type </a:t>
            </a:r>
            <a:r>
              <a:rPr lang="en-MY" dirty="0"/>
              <a:t>may dictate the long-term blending criteria and </a:t>
            </a:r>
            <a:r>
              <a:rPr lang="en-MY" dirty="0" smtClean="0"/>
              <a:t>possible changes </a:t>
            </a:r>
            <a:r>
              <a:rPr lang="en-MY" dirty="0"/>
              <a:t>in revenue from the sale of ore</a:t>
            </a:r>
            <a:r>
              <a:rPr lang="en-MY"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99176" cy="706090"/>
          </a:xfrm>
        </p:spPr>
        <p:txBody>
          <a:bodyPr>
            <a:normAutofit fontScale="90000"/>
          </a:bodyPr>
          <a:lstStyle/>
          <a:p>
            <a:r>
              <a:rPr lang="en-US" dirty="0" smtClean="0"/>
              <a:t>OPEN PIT FEASIBILITY STUDY</a:t>
            </a:r>
            <a:endParaRPr lang="en-US" dirty="0"/>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r>
              <a:rPr lang="en-MY" dirty="0"/>
              <a:t>After a mineral deposit has been discovered and </a:t>
            </a:r>
            <a:r>
              <a:rPr lang="en-MY" dirty="0" smtClean="0"/>
              <a:t>evaluated sufficiently </a:t>
            </a:r>
            <a:r>
              <a:rPr lang="en-MY" dirty="0"/>
              <a:t>to be considered an ore deposit, the problem </a:t>
            </a:r>
            <a:r>
              <a:rPr lang="en-MY" dirty="0" smtClean="0"/>
              <a:t>then becomes </a:t>
            </a:r>
            <a:r>
              <a:rPr lang="en-MY" dirty="0"/>
              <a:t>how to mine and process that ore body in a way </a:t>
            </a:r>
            <a:r>
              <a:rPr lang="en-MY" dirty="0" smtClean="0"/>
              <a:t>that </a:t>
            </a:r>
            <a:r>
              <a:rPr lang="en-MY" i="1" dirty="0" smtClean="0"/>
              <a:t>maximizes </a:t>
            </a:r>
            <a:r>
              <a:rPr lang="en-MY" i="1" dirty="0"/>
              <a:t>the net present value (NPV) within a practical </a:t>
            </a:r>
            <a:r>
              <a:rPr lang="en-MY" i="1" dirty="0" smtClean="0"/>
              <a:t>operating </a:t>
            </a:r>
            <a:r>
              <a:rPr lang="en-US" i="1" dirty="0" smtClean="0"/>
              <a:t>format</a:t>
            </a:r>
            <a:r>
              <a:rPr lang="en-US" i="1" dirty="0"/>
              <a:t>.</a:t>
            </a:r>
          </a:p>
          <a:p>
            <a:pPr>
              <a:buNone/>
            </a:pPr>
            <a:r>
              <a:rPr lang="en-US" dirty="0" smtClean="0"/>
              <a:t>	</a:t>
            </a:r>
          </a:p>
          <a:p>
            <a:pPr>
              <a:buNone/>
            </a:pPr>
            <a:r>
              <a:rPr lang="en-US" dirty="0"/>
              <a:t>	</a:t>
            </a:r>
            <a:r>
              <a:rPr lang="en-US" dirty="0" smtClean="0"/>
              <a:t>Mine </a:t>
            </a:r>
            <a:r>
              <a:rPr lang="en-US" dirty="0"/>
              <a:t>planning is </a:t>
            </a:r>
            <a:r>
              <a:rPr lang="en-US" dirty="0" smtClean="0"/>
              <a:t>dependent </a:t>
            </a:r>
            <a:r>
              <a:rPr lang="en-MY" dirty="0" smtClean="0"/>
              <a:t>upon </a:t>
            </a:r>
            <a:r>
              <a:rPr lang="en-MY" dirty="0"/>
              <a:t>the interaction of contributing factors that lead to </a:t>
            </a:r>
            <a:r>
              <a:rPr lang="en-MY" dirty="0" smtClean="0"/>
              <a:t>maximizing </a:t>
            </a:r>
            <a:r>
              <a:rPr lang="en-US" dirty="0" smtClean="0"/>
              <a:t>the </a:t>
            </a:r>
            <a:r>
              <a:rPr lang="en-US" dirty="0"/>
              <a:t>NPV</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43192" cy="706090"/>
          </a:xfrm>
        </p:spPr>
        <p:txBody>
          <a:bodyPr>
            <a:normAutofit fontScale="90000"/>
          </a:bodyPr>
          <a:lstStyle/>
          <a:p>
            <a:r>
              <a:rPr lang="en-US" dirty="0" smtClean="0"/>
              <a:t>Open Pit Planning and Design</a:t>
            </a:r>
            <a:endParaRPr lang="en-US" dirty="0"/>
          </a:p>
        </p:txBody>
      </p:sp>
      <p:sp>
        <p:nvSpPr>
          <p:cNvPr id="3" name="Content Placeholder 2"/>
          <p:cNvSpPr>
            <a:spLocks noGrp="1"/>
          </p:cNvSpPr>
          <p:nvPr>
            <p:ph idx="1"/>
          </p:nvPr>
        </p:nvSpPr>
        <p:spPr>
          <a:xfrm>
            <a:off x="457200" y="1124744"/>
            <a:ext cx="8147248" cy="5001419"/>
          </a:xfrm>
        </p:spPr>
        <p:txBody>
          <a:bodyPr>
            <a:normAutofit fontScale="62500" lnSpcReduction="20000"/>
          </a:bodyPr>
          <a:lstStyle/>
          <a:p>
            <a:pPr>
              <a:buNone/>
            </a:pPr>
            <a:r>
              <a:rPr lang="en-MY" dirty="0"/>
              <a:t>An </a:t>
            </a:r>
            <a:r>
              <a:rPr lang="en-MY" i="1" dirty="0"/>
              <a:t>open pit mine is an excavation or cut made at the </a:t>
            </a:r>
            <a:r>
              <a:rPr lang="en-MY" i="1" dirty="0" smtClean="0"/>
              <a:t>surface </a:t>
            </a:r>
            <a:r>
              <a:rPr lang="en-MY" dirty="0" smtClean="0"/>
              <a:t>of </a:t>
            </a:r>
            <a:r>
              <a:rPr lang="en-MY" dirty="0"/>
              <a:t>the </a:t>
            </a:r>
            <a:endParaRPr lang="en-MY" dirty="0" smtClean="0"/>
          </a:p>
          <a:p>
            <a:pPr>
              <a:buNone/>
            </a:pPr>
            <a:r>
              <a:rPr lang="en-MY" dirty="0" smtClean="0"/>
              <a:t>ground </a:t>
            </a:r>
            <a:r>
              <a:rPr lang="en-MY" dirty="0"/>
              <a:t>for the purpose of extracting ore and which </a:t>
            </a:r>
            <a:r>
              <a:rPr lang="en-MY" dirty="0" smtClean="0"/>
              <a:t>is open </a:t>
            </a:r>
            <a:r>
              <a:rPr lang="en-MY" dirty="0"/>
              <a:t>to the </a:t>
            </a:r>
            <a:endParaRPr lang="en-MY" dirty="0" smtClean="0"/>
          </a:p>
          <a:p>
            <a:pPr>
              <a:buNone/>
            </a:pPr>
            <a:r>
              <a:rPr lang="en-MY" dirty="0" smtClean="0"/>
              <a:t>surface </a:t>
            </a:r>
            <a:r>
              <a:rPr lang="en-MY" dirty="0"/>
              <a:t>for the duration of the mine’s life. </a:t>
            </a:r>
            <a:endParaRPr lang="en-MY" dirty="0" smtClean="0"/>
          </a:p>
          <a:p>
            <a:pPr>
              <a:buNone/>
            </a:pPr>
            <a:endParaRPr lang="en-MY" dirty="0"/>
          </a:p>
          <a:p>
            <a:pPr>
              <a:buNone/>
            </a:pPr>
            <a:r>
              <a:rPr lang="en-MY" dirty="0" smtClean="0"/>
              <a:t>To expose and </a:t>
            </a:r>
            <a:r>
              <a:rPr lang="en-MY" dirty="0"/>
              <a:t>mine the ore, it is generally necessary to excavate and </a:t>
            </a:r>
            <a:endParaRPr lang="en-MY" dirty="0" smtClean="0"/>
          </a:p>
          <a:p>
            <a:pPr>
              <a:buNone/>
            </a:pPr>
            <a:r>
              <a:rPr lang="en-MY" dirty="0" smtClean="0"/>
              <a:t>relocate large </a:t>
            </a:r>
            <a:r>
              <a:rPr lang="en-MY" dirty="0"/>
              <a:t>quantities of waste rock. </a:t>
            </a:r>
            <a:endParaRPr lang="en-MY" dirty="0" smtClean="0"/>
          </a:p>
          <a:p>
            <a:pPr>
              <a:buNone/>
            </a:pPr>
            <a:endParaRPr lang="en-MY" dirty="0" smtClean="0"/>
          </a:p>
          <a:p>
            <a:pPr>
              <a:buNone/>
            </a:pPr>
            <a:r>
              <a:rPr lang="en-MY" dirty="0" smtClean="0"/>
              <a:t>The </a:t>
            </a:r>
            <a:r>
              <a:rPr lang="en-MY" dirty="0"/>
              <a:t>main objective in </a:t>
            </a:r>
            <a:r>
              <a:rPr lang="en-MY" dirty="0" smtClean="0"/>
              <a:t>any commercial </a:t>
            </a:r>
            <a:r>
              <a:rPr lang="en-MY" dirty="0"/>
              <a:t>mining operation is the </a:t>
            </a:r>
            <a:endParaRPr lang="en-MY" dirty="0" smtClean="0"/>
          </a:p>
          <a:p>
            <a:pPr>
              <a:buNone/>
            </a:pPr>
            <a:r>
              <a:rPr lang="en-MY" dirty="0" smtClean="0"/>
              <a:t>exploitation </a:t>
            </a:r>
            <a:r>
              <a:rPr lang="en-MY" dirty="0"/>
              <a:t>of the </a:t>
            </a:r>
            <a:r>
              <a:rPr lang="en-MY" dirty="0" smtClean="0"/>
              <a:t>mineral deposit </a:t>
            </a:r>
            <a:r>
              <a:rPr lang="en-MY" dirty="0"/>
              <a:t>at the lowest possible cost with a </a:t>
            </a:r>
            <a:endParaRPr lang="en-MY" dirty="0" smtClean="0"/>
          </a:p>
          <a:p>
            <a:pPr>
              <a:buNone/>
            </a:pPr>
            <a:r>
              <a:rPr lang="en-MY" dirty="0" smtClean="0"/>
              <a:t>view </a:t>
            </a:r>
            <a:r>
              <a:rPr lang="en-MY" dirty="0"/>
              <a:t>of </a:t>
            </a:r>
            <a:r>
              <a:rPr lang="en-MY" dirty="0" smtClean="0"/>
              <a:t>maximizing profits</a:t>
            </a:r>
            <a:r>
              <a:rPr lang="en-MY" dirty="0"/>
              <a:t>. </a:t>
            </a:r>
            <a:endParaRPr lang="en-MY" dirty="0" smtClean="0"/>
          </a:p>
          <a:p>
            <a:pPr>
              <a:buNone/>
            </a:pPr>
            <a:endParaRPr lang="en-MY" dirty="0" smtClean="0"/>
          </a:p>
          <a:p>
            <a:pPr>
              <a:buNone/>
            </a:pPr>
            <a:r>
              <a:rPr lang="en-MY" dirty="0" smtClean="0"/>
              <a:t>The </a:t>
            </a:r>
            <a:r>
              <a:rPr lang="en-MY" dirty="0"/>
              <a:t>selection of physical design </a:t>
            </a:r>
            <a:r>
              <a:rPr lang="en-MY" dirty="0" smtClean="0"/>
              <a:t>parameters </a:t>
            </a:r>
            <a:r>
              <a:rPr lang="en-MY" dirty="0"/>
              <a:t>and </a:t>
            </a:r>
            <a:r>
              <a:rPr lang="en-MY" dirty="0" smtClean="0"/>
              <a:t>the scheduling </a:t>
            </a:r>
            <a:r>
              <a:rPr lang="en-MY" dirty="0"/>
              <a:t>of the ore and waste extraction </a:t>
            </a:r>
            <a:r>
              <a:rPr lang="en-MY" dirty="0" smtClean="0"/>
              <a:t>program </a:t>
            </a:r>
            <a:r>
              <a:rPr lang="en-MY" dirty="0"/>
              <a:t>are </a:t>
            </a:r>
            <a:r>
              <a:rPr lang="en-MY" dirty="0" smtClean="0"/>
              <a:t>complex engineering </a:t>
            </a:r>
            <a:r>
              <a:rPr lang="en-MY" dirty="0"/>
              <a:t>decisions of enormous economic </a:t>
            </a:r>
            <a:r>
              <a:rPr lang="en-MY" dirty="0" smtClean="0"/>
              <a:t>significance</a:t>
            </a:r>
            <a:r>
              <a:rPr lang="en-MY" dirty="0"/>
              <a:t>. </a:t>
            </a:r>
            <a:r>
              <a:rPr lang="en-MY" dirty="0" smtClean="0"/>
              <a:t>The planning </a:t>
            </a:r>
            <a:r>
              <a:rPr lang="en-MY" dirty="0"/>
              <a:t>of an open pit mine is, therefore, basically </a:t>
            </a:r>
            <a:r>
              <a:rPr lang="en-MY" dirty="0" smtClean="0"/>
              <a:t>an exercise in </a:t>
            </a:r>
            <a:r>
              <a:rPr lang="en-MY" dirty="0"/>
              <a:t>economics, constrained by certain geologic and </a:t>
            </a:r>
            <a:r>
              <a:rPr lang="en-MY" dirty="0" smtClean="0"/>
              <a:t>mining engineering </a:t>
            </a:r>
            <a:r>
              <a:rPr lang="en-US" dirty="0" smtClean="0"/>
              <a:t>aspects</a:t>
            </a:r>
            <a:r>
              <a:rPr lang="en-US" dirty="0"/>
              <a:t>.</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85000" lnSpcReduction="20000"/>
          </a:bodyPr>
          <a:lstStyle/>
          <a:p>
            <a:r>
              <a:rPr lang="en-MY" dirty="0"/>
              <a:t>Assume that the </a:t>
            </a:r>
            <a:r>
              <a:rPr lang="en-MY" dirty="0" smtClean="0"/>
              <a:t>exploration data </a:t>
            </a:r>
            <a:r>
              <a:rPr lang="en-MY" dirty="0"/>
              <a:t>are acceptable and provide at least </a:t>
            </a:r>
            <a:r>
              <a:rPr lang="en-MY" dirty="0" smtClean="0"/>
              <a:t>the following </a:t>
            </a:r>
            <a:r>
              <a:rPr lang="en-MY" dirty="0"/>
              <a:t>categories of information and guidelines: </a:t>
            </a:r>
            <a:endParaRPr lang="en-MY" dirty="0" smtClean="0"/>
          </a:p>
          <a:p>
            <a:pPr>
              <a:buNone/>
            </a:pPr>
            <a:r>
              <a:rPr lang="en-MY" dirty="0"/>
              <a:t>	</a:t>
            </a:r>
            <a:r>
              <a:rPr lang="en-MY" dirty="0" smtClean="0"/>
              <a:t>(</a:t>
            </a:r>
            <a:r>
              <a:rPr lang="en-MY" dirty="0"/>
              <a:t>1) </a:t>
            </a:r>
            <a:r>
              <a:rPr lang="en-MY" dirty="0" smtClean="0"/>
              <a:t>detailed </a:t>
            </a:r>
            <a:r>
              <a:rPr lang="en-US" dirty="0" err="1" smtClean="0"/>
              <a:t>drillhole</a:t>
            </a:r>
            <a:r>
              <a:rPr lang="en-US" dirty="0" smtClean="0"/>
              <a:t> </a:t>
            </a:r>
            <a:r>
              <a:rPr lang="en-US" dirty="0"/>
              <a:t>data; </a:t>
            </a:r>
            <a:endParaRPr lang="en-US" dirty="0" smtClean="0"/>
          </a:p>
          <a:p>
            <a:pPr>
              <a:buNone/>
            </a:pPr>
            <a:r>
              <a:rPr lang="en-US" dirty="0"/>
              <a:t>	</a:t>
            </a:r>
            <a:r>
              <a:rPr lang="en-US" dirty="0" smtClean="0"/>
              <a:t>(</a:t>
            </a:r>
            <a:r>
              <a:rPr lang="en-US" dirty="0"/>
              <a:t>2) mineral and waste inventory; </a:t>
            </a:r>
            <a:endParaRPr lang="en-US" dirty="0" smtClean="0"/>
          </a:p>
          <a:p>
            <a:pPr>
              <a:buNone/>
            </a:pPr>
            <a:r>
              <a:rPr lang="en-US" dirty="0"/>
              <a:t>	</a:t>
            </a:r>
            <a:r>
              <a:rPr lang="en-US" dirty="0" smtClean="0"/>
              <a:t>(3)geologic, </a:t>
            </a:r>
            <a:r>
              <a:rPr lang="en-MY" dirty="0" smtClean="0"/>
              <a:t>hydrologic</a:t>
            </a:r>
            <a:r>
              <a:rPr lang="en-MY" dirty="0"/>
              <a:t>, and geotechnical criteria; </a:t>
            </a:r>
            <a:endParaRPr lang="en-MY" dirty="0" smtClean="0"/>
          </a:p>
          <a:p>
            <a:pPr>
              <a:buNone/>
            </a:pPr>
            <a:r>
              <a:rPr lang="en-MY" dirty="0"/>
              <a:t>	</a:t>
            </a:r>
            <a:r>
              <a:rPr lang="en-MY" dirty="0" smtClean="0"/>
              <a:t>(</a:t>
            </a:r>
            <a:r>
              <a:rPr lang="en-MY" dirty="0"/>
              <a:t>4) topographic layout</a:t>
            </a:r>
            <a:r>
              <a:rPr lang="en-MY" dirty="0" smtClean="0"/>
              <a:t>, including property boundaries</a:t>
            </a:r>
            <a:r>
              <a:rPr lang="en-MY" dirty="0"/>
              <a:t>; </a:t>
            </a:r>
            <a:endParaRPr lang="en-MY" dirty="0" smtClean="0"/>
          </a:p>
          <a:p>
            <a:pPr>
              <a:buNone/>
            </a:pPr>
            <a:r>
              <a:rPr lang="en-MY" dirty="0"/>
              <a:t>	</a:t>
            </a:r>
            <a:r>
              <a:rPr lang="en-MY" dirty="0" smtClean="0"/>
              <a:t>(</a:t>
            </a:r>
            <a:r>
              <a:rPr lang="en-MY" dirty="0"/>
              <a:t>5) metallurgical </a:t>
            </a:r>
            <a:r>
              <a:rPr lang="en-MY" dirty="0" err="1"/>
              <a:t>flowsheet</a:t>
            </a:r>
            <a:r>
              <a:rPr lang="en-MY" dirty="0"/>
              <a:t>, </a:t>
            </a:r>
            <a:r>
              <a:rPr lang="en-MY" dirty="0" smtClean="0"/>
              <a:t>recovery, and </a:t>
            </a:r>
            <a:r>
              <a:rPr lang="en-MY" dirty="0"/>
              <a:t>design criteria; </a:t>
            </a:r>
            <a:endParaRPr lang="en-MY" dirty="0" smtClean="0"/>
          </a:p>
          <a:p>
            <a:pPr>
              <a:buNone/>
            </a:pPr>
            <a:r>
              <a:rPr lang="en-MY" dirty="0"/>
              <a:t>	</a:t>
            </a:r>
            <a:r>
              <a:rPr lang="en-MY" dirty="0" smtClean="0"/>
              <a:t>(</a:t>
            </a:r>
            <a:r>
              <a:rPr lang="en-MY" dirty="0"/>
              <a:t>6) access, water and power information</a:t>
            </a:r>
            <a:r>
              <a:rPr lang="en-MY" dirty="0" smtClean="0"/>
              <a:t>; </a:t>
            </a:r>
          </a:p>
          <a:p>
            <a:pPr>
              <a:buNone/>
            </a:pPr>
            <a:r>
              <a:rPr lang="en-MY" dirty="0"/>
              <a:t>	</a:t>
            </a:r>
            <a:r>
              <a:rPr lang="en-US" dirty="0" smtClean="0"/>
              <a:t>(</a:t>
            </a:r>
            <a:r>
              <a:rPr lang="en-US" dirty="0"/>
              <a:t>7) environmental baseline data; and </a:t>
            </a:r>
            <a:endParaRPr lang="en-US" dirty="0" smtClean="0"/>
          </a:p>
          <a:p>
            <a:pPr>
              <a:buNone/>
            </a:pPr>
            <a:r>
              <a:rPr lang="en-US" dirty="0"/>
              <a:t>	</a:t>
            </a:r>
            <a:r>
              <a:rPr lang="en-US" dirty="0" smtClean="0"/>
              <a:t>(</a:t>
            </a:r>
            <a:r>
              <a:rPr lang="en-US" dirty="0"/>
              <a:t>8) financial </a:t>
            </a:r>
            <a:r>
              <a:rPr lang="en-US" dirty="0" smtClean="0"/>
              <a:t>criteria </a:t>
            </a:r>
            <a:r>
              <a:rPr lang="en-MY" dirty="0" smtClean="0"/>
              <a:t>(</a:t>
            </a:r>
            <a:r>
              <a:rPr lang="en-MY" dirty="0"/>
              <a:t>minimum rate of return, payback period, etc.).</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US" dirty="0" smtClean="0"/>
              <a:t>Open Pit Feasibility</a:t>
            </a:r>
            <a:endParaRPr lang="en-US" dirty="0"/>
          </a:p>
        </p:txBody>
      </p:sp>
      <p:sp>
        <p:nvSpPr>
          <p:cNvPr id="3" name="Content Placeholder 2"/>
          <p:cNvSpPr>
            <a:spLocks noGrp="1"/>
          </p:cNvSpPr>
          <p:nvPr>
            <p:ph idx="1"/>
          </p:nvPr>
        </p:nvSpPr>
        <p:spPr/>
        <p:txBody>
          <a:bodyPr/>
          <a:lstStyle/>
          <a:p>
            <a:r>
              <a:rPr lang="en-US" dirty="0" smtClean="0"/>
              <a:t>Ore Reserve Analysis</a:t>
            </a:r>
          </a:p>
          <a:p>
            <a:r>
              <a:rPr lang="en-US" dirty="0" smtClean="0"/>
              <a:t>Production Scheduling</a:t>
            </a:r>
          </a:p>
          <a:p>
            <a:r>
              <a:rPr lang="en-US" dirty="0" smtClean="0"/>
              <a:t>Equipments and Facilities</a:t>
            </a:r>
          </a:p>
          <a:p>
            <a:r>
              <a:rPr lang="en-US" dirty="0" smtClean="0"/>
              <a:t>Ore Reserves Re-analyses</a:t>
            </a:r>
          </a:p>
          <a:p>
            <a:r>
              <a:rPr lang="en-US" dirty="0" smtClean="0"/>
              <a:t>Financial Evaluations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7"/>
            <a:ext cx="8363272" cy="3312367"/>
          </a:xfrm>
        </p:spPr>
        <p:txBody>
          <a:bodyPr>
            <a:normAutofit fontScale="85000" lnSpcReduction="20000"/>
          </a:bodyPr>
          <a:lstStyle/>
          <a:p>
            <a:pPr>
              <a:buNone/>
            </a:pPr>
            <a:r>
              <a:rPr lang="en-MY" dirty="0" smtClean="0"/>
              <a:t>	Advantages of surface mining</a:t>
            </a:r>
          </a:p>
          <a:p>
            <a:pPr>
              <a:buNone/>
            </a:pPr>
            <a:endParaRPr lang="en-MY" dirty="0" smtClean="0"/>
          </a:p>
          <a:p>
            <a:pPr>
              <a:buNone/>
            </a:pPr>
            <a:r>
              <a:rPr lang="en-MY" dirty="0"/>
              <a:t>	</a:t>
            </a:r>
            <a:r>
              <a:rPr lang="en-MY" dirty="0" smtClean="0"/>
              <a:t>It </a:t>
            </a:r>
            <a:r>
              <a:rPr lang="en-MY" dirty="0"/>
              <a:t>is generally conceded that surface mining is more </a:t>
            </a:r>
            <a:r>
              <a:rPr lang="en-MY" dirty="0" smtClean="0"/>
              <a:t>advantageous than </a:t>
            </a:r>
            <a:r>
              <a:rPr lang="en-MY" dirty="0"/>
              <a:t>underground mining in terms of recovery, </a:t>
            </a:r>
            <a:r>
              <a:rPr lang="en-MY" dirty="0" smtClean="0"/>
              <a:t>grade control</a:t>
            </a:r>
            <a:r>
              <a:rPr lang="en-MY" dirty="0"/>
              <a:t>, economy, flexibility of operation, safety, and the </a:t>
            </a:r>
            <a:r>
              <a:rPr lang="en-MY" dirty="0" smtClean="0"/>
              <a:t>working environment</a:t>
            </a:r>
            <a:r>
              <a:rPr lang="en-MY" dirty="0"/>
              <a:t>. There are, however, many deposits that are </a:t>
            </a:r>
            <a:r>
              <a:rPr lang="en-MY" dirty="0" smtClean="0"/>
              <a:t>too small</a:t>
            </a:r>
            <a:r>
              <a:rPr lang="en-MY" dirty="0"/>
              <a:t>, irregular, and/or deeply buried to be extracted </a:t>
            </a:r>
            <a:r>
              <a:rPr lang="en-MY" dirty="0" smtClean="0"/>
              <a:t>economically </a:t>
            </a:r>
            <a:r>
              <a:rPr lang="en-US" dirty="0" smtClean="0"/>
              <a:t>by </a:t>
            </a:r>
            <a:r>
              <a:rPr lang="en-US" dirty="0"/>
              <a:t>surface mining methods.</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04664"/>
            <a:ext cx="3528392" cy="4525963"/>
          </a:xfrm>
        </p:spPr>
        <p:txBody>
          <a:bodyPr>
            <a:normAutofit fontScale="77500" lnSpcReduction="20000"/>
          </a:bodyPr>
          <a:lstStyle/>
          <a:p>
            <a:pPr>
              <a:buNone/>
            </a:pPr>
            <a:r>
              <a:rPr lang="en-US" dirty="0" smtClean="0"/>
              <a:t>Design Process diagram</a:t>
            </a:r>
          </a:p>
          <a:p>
            <a:pPr>
              <a:buNone/>
            </a:pPr>
            <a:endParaRPr lang="en-US" dirty="0" smtClean="0"/>
          </a:p>
          <a:p>
            <a:pPr>
              <a:buNone/>
            </a:pPr>
            <a:r>
              <a:rPr lang="en-MY" dirty="0" smtClean="0"/>
              <a:t>	Open </a:t>
            </a:r>
            <a:r>
              <a:rPr lang="en-MY" dirty="0"/>
              <a:t>pit design </a:t>
            </a:r>
            <a:r>
              <a:rPr lang="en-MY" dirty="0" smtClean="0"/>
              <a:t>is conducted </a:t>
            </a:r>
            <a:r>
              <a:rPr lang="en-MY" dirty="0"/>
              <a:t>in several stages. They </a:t>
            </a:r>
            <a:r>
              <a:rPr lang="en-MY" dirty="0" smtClean="0"/>
              <a:t>consist, technically</a:t>
            </a:r>
            <a:r>
              <a:rPr lang="en-MY" dirty="0"/>
              <a:t>, of devising a scheme or set of alternative </a:t>
            </a:r>
            <a:r>
              <a:rPr lang="en-MY" dirty="0" smtClean="0"/>
              <a:t>schemes, followed </a:t>
            </a:r>
            <a:r>
              <a:rPr lang="en-MY" dirty="0"/>
              <a:t>by an evaluation and selection of the optimum </a:t>
            </a:r>
            <a:r>
              <a:rPr lang="en-MY" dirty="0" smtClean="0"/>
              <a:t>scheme, </a:t>
            </a:r>
            <a:r>
              <a:rPr lang="en-US" dirty="0" smtClean="0"/>
              <a:t>as </a:t>
            </a:r>
            <a:r>
              <a:rPr lang="en-US" dirty="0"/>
              <a:t>illustrated in Fig.</a:t>
            </a:r>
          </a:p>
          <a:p>
            <a:pPr>
              <a:buNone/>
            </a:pP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4067944" y="188640"/>
            <a:ext cx="4874799" cy="636509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Surface Mine</a:t>
            </a:r>
            <a:endParaRPr lang="en-US" dirty="0"/>
          </a:p>
        </p:txBody>
      </p:sp>
      <p:sp>
        <p:nvSpPr>
          <p:cNvPr id="3" name="Content Placeholder 2"/>
          <p:cNvSpPr>
            <a:spLocks noGrp="1"/>
          </p:cNvSpPr>
          <p:nvPr>
            <p:ph idx="1"/>
          </p:nvPr>
        </p:nvSpPr>
        <p:spPr/>
        <p:txBody>
          <a:bodyPr>
            <a:normAutofit/>
          </a:bodyPr>
          <a:lstStyle/>
          <a:p>
            <a:pPr>
              <a:buNone/>
            </a:pPr>
            <a:r>
              <a:rPr lang="en-MY" dirty="0"/>
              <a:t>It is generally conceded that surface mining is more </a:t>
            </a:r>
            <a:r>
              <a:rPr lang="en-MY" dirty="0" smtClean="0"/>
              <a:t>advantageous than </a:t>
            </a:r>
            <a:r>
              <a:rPr lang="en-MY" dirty="0"/>
              <a:t>underground mining in terms of recovery, </a:t>
            </a:r>
            <a:r>
              <a:rPr lang="en-MY" dirty="0" smtClean="0"/>
              <a:t>grade control</a:t>
            </a:r>
            <a:r>
              <a:rPr lang="en-MY" dirty="0"/>
              <a:t>, economy, flexibility of operation, safety, and the </a:t>
            </a:r>
            <a:r>
              <a:rPr lang="en-MY" dirty="0" smtClean="0"/>
              <a:t>working environment</a:t>
            </a:r>
            <a:r>
              <a:rPr lang="en-MY" dirty="0"/>
              <a:t>. There are, however, </a:t>
            </a:r>
            <a:r>
              <a:rPr lang="en-MY" dirty="0" smtClean="0"/>
              <a:t>many deposits </a:t>
            </a:r>
            <a:r>
              <a:rPr lang="en-MY" dirty="0"/>
              <a:t>that are </a:t>
            </a:r>
            <a:r>
              <a:rPr lang="en-MY" dirty="0" smtClean="0"/>
              <a:t>too small</a:t>
            </a:r>
            <a:r>
              <a:rPr lang="en-MY" dirty="0"/>
              <a:t>, irregular, and/or deeply buried to be extracted </a:t>
            </a:r>
            <a:r>
              <a:rPr lang="en-MY" dirty="0" smtClean="0"/>
              <a:t>economically </a:t>
            </a:r>
            <a:r>
              <a:rPr lang="en-US" dirty="0" smtClean="0"/>
              <a:t>by </a:t>
            </a:r>
            <a:r>
              <a:rPr lang="en-US" dirty="0"/>
              <a:t>surface mining methods.</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Pit Terminology</a:t>
            </a:r>
            <a:endParaRPr lang="en-US" dirty="0"/>
          </a:p>
        </p:txBody>
      </p:sp>
      <p:sp>
        <p:nvSpPr>
          <p:cNvPr id="3" name="Content Placeholder 2"/>
          <p:cNvSpPr>
            <a:spLocks noGrp="1"/>
          </p:cNvSpPr>
          <p:nvPr>
            <p:ph idx="1"/>
          </p:nvPr>
        </p:nvSpPr>
        <p:spPr/>
        <p:txBody>
          <a:bodyPr>
            <a:normAutofit fontScale="92500" lnSpcReduction="20000"/>
          </a:bodyPr>
          <a:lstStyle/>
          <a:p>
            <a:r>
              <a:rPr lang="en-MY" dirty="0"/>
              <a:t>A </a:t>
            </a:r>
            <a:r>
              <a:rPr lang="en-MY" i="1" dirty="0"/>
              <a:t>bench </a:t>
            </a:r>
            <a:r>
              <a:rPr lang="en-MY" dirty="0"/>
              <a:t>may be defined as a ledge that forms a single </a:t>
            </a:r>
            <a:r>
              <a:rPr lang="en-MY" dirty="0" smtClean="0"/>
              <a:t>level of </a:t>
            </a:r>
            <a:r>
              <a:rPr lang="en-MY" dirty="0"/>
              <a:t>operation above which mineral or waste materials are </a:t>
            </a:r>
            <a:r>
              <a:rPr lang="en-MY" dirty="0" smtClean="0"/>
              <a:t>mined back </a:t>
            </a:r>
            <a:r>
              <a:rPr lang="en-MY" dirty="0"/>
              <a:t>to a bench face. The mineral or waste is removed in </a:t>
            </a:r>
            <a:r>
              <a:rPr lang="en-MY" dirty="0" smtClean="0"/>
              <a:t>successive layers</a:t>
            </a:r>
            <a:r>
              <a:rPr lang="en-MY" dirty="0"/>
              <a:t>, each of which is a bench. Several benches may be </a:t>
            </a:r>
            <a:r>
              <a:rPr lang="en-MY" dirty="0" smtClean="0"/>
              <a:t>in operation simultaneously </a:t>
            </a:r>
            <a:r>
              <a:rPr lang="en-MY" dirty="0"/>
              <a:t>in different parts of, and at </a:t>
            </a:r>
            <a:r>
              <a:rPr lang="en-MY" dirty="0" smtClean="0"/>
              <a:t> different elevations </a:t>
            </a:r>
            <a:r>
              <a:rPr lang="en-MY" dirty="0"/>
              <a:t>in the open pit mine</a:t>
            </a:r>
            <a:r>
              <a:rPr lang="en-MY" dirty="0" smtClean="0"/>
              <a:t>.</a:t>
            </a:r>
          </a:p>
          <a:p>
            <a:r>
              <a:rPr lang="en-MY" dirty="0"/>
              <a:t>The bench </a:t>
            </a:r>
            <a:r>
              <a:rPr lang="en-MY" i="1" dirty="0"/>
              <a:t>height </a:t>
            </a:r>
            <a:r>
              <a:rPr lang="en-MY" dirty="0"/>
              <a:t>is the vertical distance between the </a:t>
            </a:r>
            <a:r>
              <a:rPr lang="en-MY" dirty="0" smtClean="0"/>
              <a:t>highest point </a:t>
            </a:r>
            <a:r>
              <a:rPr lang="en-MY" dirty="0"/>
              <a:t>of the bench, or the bench crest, and the toe of the </a:t>
            </a:r>
            <a:r>
              <a:rPr lang="en-MY" dirty="0" smtClean="0"/>
              <a:t>bench</a:t>
            </a:r>
            <a:r>
              <a:rPr lang="en-MY" i="1" dirty="0" smtClean="0"/>
              <a:t>.</a:t>
            </a:r>
            <a:endParaRPr lang="en-MY" i="1" dirty="0"/>
          </a:p>
          <a:p>
            <a:endParaRPr lang="en-MY"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through an open pit mine</a:t>
            </a:r>
            <a:endParaRPr lang="en-US" dirty="0"/>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cstate="print"/>
          <a:srcRect/>
          <a:stretch>
            <a:fillRect/>
          </a:stretch>
        </p:blipFill>
        <p:spPr bwMode="auto">
          <a:xfrm>
            <a:off x="398302" y="1673424"/>
            <a:ext cx="8745698" cy="51845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19256" cy="5793507"/>
          </a:xfrm>
        </p:spPr>
        <p:txBody>
          <a:bodyPr>
            <a:normAutofit lnSpcReduction="10000"/>
          </a:bodyPr>
          <a:lstStyle/>
          <a:p>
            <a:r>
              <a:rPr lang="en-MY" dirty="0"/>
              <a:t>The </a:t>
            </a:r>
            <a:r>
              <a:rPr lang="en-MY" i="1" dirty="0"/>
              <a:t>bench slope is the angle, measured in degrees, </a:t>
            </a:r>
            <a:r>
              <a:rPr lang="en-MY" i="1" dirty="0" smtClean="0"/>
              <a:t>between </a:t>
            </a:r>
            <a:r>
              <a:rPr lang="en-MY" dirty="0" smtClean="0"/>
              <a:t>the </a:t>
            </a:r>
            <a:r>
              <a:rPr lang="en-MY" dirty="0"/>
              <a:t>horizontal and an imaginary line joining the bench toe </a:t>
            </a:r>
            <a:r>
              <a:rPr lang="en-MY" dirty="0" smtClean="0"/>
              <a:t>and </a:t>
            </a:r>
            <a:r>
              <a:rPr lang="en-US" dirty="0" smtClean="0"/>
              <a:t>crest</a:t>
            </a:r>
            <a:r>
              <a:rPr lang="en-US" dirty="0"/>
              <a:t>.</a:t>
            </a:r>
          </a:p>
          <a:p>
            <a:r>
              <a:rPr lang="en-MY" i="1" dirty="0"/>
              <a:t>Pit limits are the vertical and lateral extent to which the </a:t>
            </a:r>
            <a:r>
              <a:rPr lang="en-MY" i="1" dirty="0" smtClean="0"/>
              <a:t>open </a:t>
            </a:r>
            <a:r>
              <a:rPr lang="en-MY" dirty="0" smtClean="0"/>
              <a:t>pit </a:t>
            </a:r>
            <a:r>
              <a:rPr lang="en-MY" dirty="0"/>
              <a:t>mining may be economically conducted. The cost of </a:t>
            </a:r>
            <a:r>
              <a:rPr lang="en-MY" dirty="0" smtClean="0"/>
              <a:t>removing overburden </a:t>
            </a:r>
            <a:r>
              <a:rPr lang="en-MY" dirty="0"/>
              <a:t>or waste material vs. the minable value of the ore </a:t>
            </a:r>
            <a:r>
              <a:rPr lang="en-MY" dirty="0" smtClean="0"/>
              <a:t>is usually </a:t>
            </a:r>
            <a:r>
              <a:rPr lang="en-MY" dirty="0"/>
              <a:t>the prime factor controlling the limits of the pit. </a:t>
            </a:r>
            <a:r>
              <a:rPr lang="en-MY" dirty="0" smtClean="0"/>
              <a:t>Other factors </a:t>
            </a:r>
            <a:r>
              <a:rPr lang="en-MY" dirty="0"/>
              <a:t>that can influence pit limits are existing surface infrastructures</a:t>
            </a:r>
            <a:r>
              <a:rPr lang="en-MY" dirty="0" smtClean="0"/>
              <a:t>, such </a:t>
            </a:r>
            <a:r>
              <a:rPr lang="en-MY" dirty="0"/>
              <a:t>as townships, rivers, etc.</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1416</TotalTime>
  <Words>1907</Words>
  <Application>Microsoft Office PowerPoint</Application>
  <PresentationFormat>On-screen Show (4:3)</PresentationFormat>
  <Paragraphs>152</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SURFACE MINE DEVELOPMENT</vt:lpstr>
      <vt:lpstr>Surface Mine Development</vt:lpstr>
      <vt:lpstr>Open Pit Planning and Design</vt:lpstr>
      <vt:lpstr>Slide 4</vt:lpstr>
      <vt:lpstr>Slide 5</vt:lpstr>
      <vt:lpstr>Advantages of Surface Mine</vt:lpstr>
      <vt:lpstr>Open Pit Terminology</vt:lpstr>
      <vt:lpstr>Section through an open pit mine</vt:lpstr>
      <vt:lpstr>Slide 9</vt:lpstr>
      <vt:lpstr>Slide 10</vt:lpstr>
      <vt:lpstr>Slide 11</vt:lpstr>
      <vt:lpstr>Slide 12</vt:lpstr>
      <vt:lpstr>Exploration Input for Open pit Planning</vt:lpstr>
      <vt:lpstr>Slide 14</vt:lpstr>
      <vt:lpstr>Slide 15</vt:lpstr>
      <vt:lpstr>Slide 16</vt:lpstr>
      <vt:lpstr>Slide 17</vt:lpstr>
      <vt:lpstr>Bench Plan Preparation and Presentation </vt:lpstr>
      <vt:lpstr>Slide 19</vt:lpstr>
      <vt:lpstr>Stripping Ratio Considerations </vt:lpstr>
      <vt:lpstr>Slide 21</vt:lpstr>
      <vt:lpstr>Slide 22</vt:lpstr>
      <vt:lpstr>Slide 23</vt:lpstr>
      <vt:lpstr>Slide 24</vt:lpstr>
      <vt:lpstr>Slide 25</vt:lpstr>
      <vt:lpstr>Slide 26</vt:lpstr>
      <vt:lpstr>Ideal Stipping</vt:lpstr>
      <vt:lpstr>Mine Plan Frequency</vt:lpstr>
      <vt:lpstr>OPEN PIT FEASIBILITY STUDY</vt:lpstr>
      <vt:lpstr>Slide 30</vt:lpstr>
      <vt:lpstr>Open Pit Feasibility</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SURFACE MINE DEVELOPEMENT</dc:title>
  <dc:creator>Reviewer</dc:creator>
  <cp:lastModifiedBy>Reviewer</cp:lastModifiedBy>
  <cp:revision>34</cp:revision>
  <dcterms:created xsi:type="dcterms:W3CDTF">2017-04-09T01:39:33Z</dcterms:created>
  <dcterms:modified xsi:type="dcterms:W3CDTF">2017-04-10T01:16:28Z</dcterms:modified>
</cp:coreProperties>
</file>