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8" r:id="rId10"/>
    <p:sldId id="276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7" r:id="rId20"/>
    <p:sldId id="273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CD468C-2E5B-48EA-A725-B1681561A2B1}" type="datetimeFigureOut">
              <a:rPr lang="en-US" smtClean="0"/>
              <a:pPr/>
              <a:t>1/26/2020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245E83-BC65-4FBD-B74D-A428CA48D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>
                <a:ea typeface="Arial Unicode MS" pitchFamily="34" charset="-128"/>
                <a:cs typeface="Arial Unicode MS" pitchFamily="34" charset="-128"/>
              </a:rPr>
              <a:t>Todays</a:t>
            </a:r>
            <a:r>
              <a:rPr lang="en-US" i="1" dirty="0" smtClean="0">
                <a:ea typeface="Arial Unicode MS" pitchFamily="34" charset="-128"/>
                <a:cs typeface="Arial Unicode MS" pitchFamily="34" charset="-128"/>
              </a:rPr>
              <a:t> Class content</a:t>
            </a:r>
            <a:endParaRPr lang="en-US" i="1" dirty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FFC000"/>
                </a:solidFill>
                <a:latin typeface="+mj-lt"/>
                <a:cs typeface="Times New Roman" pitchFamily="18" charset="0"/>
              </a:rPr>
              <a:t>Tourism Basics/ Perspective 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What Is Tourism?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Components of Tourism and Tourism Management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Basic Approaches to the Study of Tourism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Economic Importance</a:t>
            </a:r>
          </a:p>
          <a:p>
            <a:pPr>
              <a:buFont typeface="Wingdings" pitchFamily="2" charset="2"/>
              <a:buChar char="v"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Benefits and Costs of Tourism.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And more topics will come in relation to the discussion.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i="1" dirty="0" smtClean="0">
                <a:cs typeface="Times New Roman" pitchFamily="18" charset="0"/>
              </a:rPr>
              <a:t>Four aspect of WTO definition of tourism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625609"/>
          </a:xfrm>
        </p:spPr>
        <p:txBody>
          <a:bodyPr>
            <a:noAutofit/>
          </a:bodyPr>
          <a:lstStyle/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1.International tourism</a:t>
            </a: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a. Inbound tourism: Visits to a country by nonresidents</a:t>
            </a: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b. Outbound tourism: Visits by residents of a country to another country.</a:t>
            </a: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2. Internal tourism: Visits by residents and nonresidents of the country of reference</a:t>
            </a: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3. Domestic tourism: Visits by residents of a country to their own country</a:t>
            </a: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4. National tourism: Internal tourism plus outbound tourism (the resident tourism market for travel agents, airlines, and other suppliers)</a:t>
            </a:r>
          </a:p>
          <a:p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i="1" dirty="0" smtClean="0"/>
              <a:t>Classification of Travelers</a:t>
            </a:r>
            <a:r>
              <a:rPr lang="en-US" sz="3600" dirty="0" smtClean="0">
                <a:latin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1066800" y="1779687"/>
            <a:ext cx="6172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1.Tourists in international technical definitions.</a:t>
            </a:r>
          </a:p>
          <a:p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2.Excursionists in international technical definitions.</a:t>
            </a:r>
          </a:p>
          <a:p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3.Travellers whose trips are shorter than those that qualify for travel and tourism .</a:t>
            </a:r>
            <a:r>
              <a:rPr lang="en-US" sz="2000" b="1" dirty="0" err="1" smtClean="0">
                <a:solidFill>
                  <a:srgbClr val="C00000"/>
                </a:solidFill>
                <a:cs typeface="Times New Roman" pitchFamily="18" charset="0"/>
              </a:rPr>
              <a:t>e.g</a:t>
            </a:r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 under 5o miles from home.</a:t>
            </a:r>
          </a:p>
          <a:p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4.Students travelling between home and school only. Other travel of students is within scope of travel and tourism.</a:t>
            </a:r>
          </a:p>
          <a:p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5. All persons moving to a new place of residence including all one way </a:t>
            </a:r>
            <a:r>
              <a:rPr lang="en-US" sz="2000" b="1" dirty="0" err="1" smtClean="0">
                <a:solidFill>
                  <a:srgbClr val="C00000"/>
                </a:solidFill>
                <a:cs typeface="Times New Roman" pitchFamily="18" charset="0"/>
              </a:rPr>
              <a:t>travelle’rs</a:t>
            </a:r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 such  as emigrants, immigrants, refugees, domestic migrants, and nomads.</a:t>
            </a:r>
          </a:p>
          <a:p>
            <a:endParaRPr lang="en-US" sz="20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i="1" dirty="0" smtClean="0">
                <a:latin typeface="Times New Roman" pitchFamily="18" charset="0"/>
                <a:cs typeface="Times New Roman" pitchFamily="18" charset="0"/>
              </a:rPr>
              <a:t>Components of Tourism</a:t>
            </a:r>
            <a:endParaRPr lang="en-US" sz="4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The Tourist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Natural Resources and Environment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The Built Environment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Operating Sectors of the Tourism Industry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Spirit of Hospitality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Planning, Development, Promotion, and Catalyst Organizations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The Importance of  Integrated/Collaborative Planning and Development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The Processes, Activities, and Outcomes of Tourism</a:t>
            </a:r>
          </a:p>
          <a:p>
            <a:pPr algn="just">
              <a:buFont typeface="Calibri" pitchFamily="34" charset="0"/>
              <a:buAutoNum type="arabicPeriod"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Careers in Tourism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i="1" dirty="0" smtClean="0">
                <a:solidFill>
                  <a:srgbClr val="FFC000"/>
                </a:solidFill>
                <a:cs typeface="Times New Roman" pitchFamily="18" charset="0"/>
              </a:rPr>
              <a:t>The Tourism Phenomenon:</a:t>
            </a:r>
            <a:br>
              <a:rPr lang="en-US" sz="3100" i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en-US" sz="3100" i="1" dirty="0" smtClean="0">
                <a:solidFill>
                  <a:srgbClr val="FFC000"/>
                </a:solidFill>
                <a:cs typeface="Times New Roman" pitchFamily="18" charset="0"/>
              </a:rPr>
              <a:t>Components of tourism and tourism management</a:t>
            </a:r>
            <a: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pic>
        <p:nvPicPr>
          <p:cNvPr id="4" name="Content Placeholder 3" descr="download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600200"/>
            <a:ext cx="7315200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>
                <a:ea typeface="Calibri" pitchFamily="34" charset="0"/>
                <a:cs typeface="Times New Roman" pitchFamily="18" charset="0"/>
              </a:rPr>
              <a:t>Basic Approaches of tourism</a:t>
            </a:r>
            <a:r>
              <a:rPr lang="en-US" sz="1400" dirty="0" smtClean="0">
                <a:ea typeface="Calibri" pitchFamily="34" charset="0"/>
                <a:cs typeface="Times New Roman" pitchFamily="18" charset="0"/>
              </a:rPr>
              <a:t/>
            </a:r>
            <a:br>
              <a:rPr lang="en-US" sz="1400" dirty="0" smtClean="0">
                <a:ea typeface="Calibri" pitchFamily="34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1.Institutional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2.Product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3.Historical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4.Managerial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5.Economic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6.Sociological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7.Geographical Approach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8.Interdisciplinary Approaches</a:t>
            </a:r>
          </a:p>
          <a:p>
            <a:pPr marL="514350" indent="-514350" algn="just">
              <a:lnSpc>
                <a:spcPct val="150000"/>
              </a:lnSpc>
              <a:buNone/>
            </a:pPr>
            <a:r>
              <a:rPr lang="en-US" b="1" dirty="0" smtClean="0">
                <a:solidFill>
                  <a:srgbClr val="C00000"/>
                </a:solidFill>
                <a:ea typeface="Calibri" pitchFamily="34" charset="0"/>
                <a:cs typeface="Times New Roman" pitchFamily="18" charset="0"/>
              </a:rPr>
              <a:t>9.The Systems Approach.</a:t>
            </a:r>
          </a:p>
          <a:p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i="1" dirty="0" smtClean="0">
                <a:cs typeface="Times New Roman" pitchFamily="18" charset="0"/>
              </a:rPr>
              <a:t>Disciplinary Inputs To The Tourism Field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8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pic>
        <p:nvPicPr>
          <p:cNvPr id="6" name="Content Placeholder 5" descr="slide_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447800"/>
            <a:ext cx="8570383" cy="5410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>
                <a:cs typeface="Times New Roman" pitchFamily="18" charset="0"/>
              </a:rPr>
              <a:t>Benefits of Tourism - Economic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5000"/>
              </a:lnSpc>
              <a:spcAft>
                <a:spcPct val="500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1.Provides employment  opportunities</a:t>
            </a:r>
          </a:p>
          <a:p>
            <a:pPr>
              <a:lnSpc>
                <a:spcPct val="85000"/>
              </a:lnSpc>
              <a:spcAft>
                <a:spcPct val="500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2.Generates foreign exchange</a:t>
            </a:r>
          </a:p>
          <a:p>
            <a:pPr>
              <a:lnSpc>
                <a:spcPct val="85000"/>
              </a:lnSpc>
              <a:spcAft>
                <a:spcPct val="500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3.Increases Incomes</a:t>
            </a:r>
          </a:p>
          <a:p>
            <a:pPr>
              <a:lnSpc>
                <a:spcPct val="85000"/>
              </a:lnSpc>
              <a:spcAft>
                <a:spcPct val="500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4.Increases GNP</a:t>
            </a:r>
          </a:p>
          <a:p>
            <a:pPr>
              <a:lnSpc>
                <a:spcPct val="85000"/>
              </a:lnSpc>
              <a:spcAft>
                <a:spcPct val="500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5.Can be built on existing infrastructure</a:t>
            </a:r>
          </a:p>
          <a:p>
            <a:pPr>
              <a:lnSpc>
                <a:spcPct val="85000"/>
              </a:lnSpc>
              <a:spcAft>
                <a:spcPct val="50000"/>
              </a:spcAft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6.Develops an infrastructure that will also help stimulate local commerce and industry</a:t>
            </a:r>
          </a:p>
          <a:p>
            <a:pPr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7.Can be developed with local products and resources</a:t>
            </a:r>
          </a:p>
          <a:p>
            <a:pPr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8.  Diversifies the economy</a:t>
            </a:r>
          </a:p>
          <a:p>
            <a:pPr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9. Tends to be compatible with other economic activities</a:t>
            </a:r>
          </a:p>
          <a:p>
            <a:pPr marL="633222" indent="-514350"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10.Spreads development</a:t>
            </a:r>
          </a:p>
          <a:p>
            <a:pPr marL="633222" indent="-514350">
              <a:lnSpc>
                <a:spcPct val="85000"/>
              </a:lnSpc>
              <a:spcBef>
                <a:spcPct val="50000"/>
              </a:spcBef>
              <a:buNone/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11. Increases governmental revenues</a:t>
            </a:r>
          </a:p>
          <a:p>
            <a:pPr>
              <a:lnSpc>
                <a:spcPct val="85000"/>
              </a:lnSpc>
              <a:spcAft>
                <a:spcPct val="50000"/>
              </a:spcAft>
              <a:buFont typeface="Calibri" pitchFamily="34" charset="0"/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>
                <a:cs typeface="Times New Roman" pitchFamily="18" charset="0"/>
              </a:rPr>
              <a:t>Benefits of Tourism - Social</a:t>
            </a:r>
            <a:r>
              <a:rPr lang="en-US" sz="3600" i="1" dirty="0" smtClean="0">
                <a:cs typeface="Times New Roman" pitchFamily="18" charset="0"/>
              </a:rPr>
              <a:t/>
            </a:r>
            <a:br>
              <a:rPr lang="en-US" sz="3600" i="1" dirty="0" smtClean="0">
                <a:cs typeface="Times New Roman" pitchFamily="18" charset="0"/>
              </a:rPr>
            </a:b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1.Broadens educational and cultural horizons</a:t>
            </a:r>
          </a:p>
          <a:p>
            <a:pPr marL="514350" indent="-514350" algn="just"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2.Improves quality of life - higher incomes and improved standards of living</a:t>
            </a:r>
          </a:p>
          <a:p>
            <a:pPr marL="514350" indent="-514350" algn="just"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3.Justifies environmental protection and improvement</a:t>
            </a:r>
          </a:p>
          <a:p>
            <a:pPr marL="514350" indent="-514350" algn="just"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4.Provides tourist and recreational facilities that may be used by a local population.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>
                <a:cs typeface="Times New Roman" pitchFamily="18" charset="0"/>
              </a:rPr>
              <a:t>Benefits of Tourism - Cultural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 algn="just">
              <a:lnSpc>
                <a:spcPct val="85000"/>
              </a:lnSpc>
              <a:spcBef>
                <a:spcPct val="0"/>
              </a:spcBef>
              <a:spcAft>
                <a:spcPct val="30000"/>
              </a:spcAft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1.Reinforces preservation of heritage and tradition</a:t>
            </a:r>
          </a:p>
          <a:p>
            <a:pPr marL="457200" indent="-457200" algn="just">
              <a:lnSpc>
                <a:spcPct val="85000"/>
              </a:lnSpc>
              <a:spcBef>
                <a:spcPct val="0"/>
              </a:spcBef>
              <a:spcAft>
                <a:spcPct val="30000"/>
              </a:spcAft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2.Visitor interest in local culture provides employment for artists, musicians and other performing artists enhancing cultural heritage</a:t>
            </a:r>
          </a:p>
          <a:p>
            <a:pPr marL="457200" indent="-457200" algn="just">
              <a:lnSpc>
                <a:spcPct val="85000"/>
              </a:lnSpc>
              <a:spcBef>
                <a:spcPct val="0"/>
              </a:spcBef>
              <a:spcAft>
                <a:spcPct val="30000"/>
              </a:spcAft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3.Breaks down language barriers, socio-cultural barriers, class barriers, racial barriers, political barriers, and religious barriers</a:t>
            </a:r>
          </a:p>
          <a:p>
            <a:pPr marL="457200" indent="-457200" algn="just">
              <a:lnSpc>
                <a:spcPct val="85000"/>
              </a:lnSpc>
              <a:spcBef>
                <a:spcPct val="0"/>
              </a:spcBef>
              <a:spcAft>
                <a:spcPct val="30000"/>
              </a:spcAft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4.Creates a favorable worldwide image for a destination</a:t>
            </a:r>
          </a:p>
          <a:p>
            <a:pPr marL="457200" indent="-457200" algn="just">
              <a:lnSpc>
                <a:spcPct val="85000"/>
              </a:lnSpc>
              <a:spcBef>
                <a:spcPct val="0"/>
              </a:spcBef>
              <a:spcAft>
                <a:spcPct val="30000"/>
              </a:spcAft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5.Promotes a global community</a:t>
            </a:r>
          </a:p>
          <a:p>
            <a:pPr marL="457200" indent="-457200" algn="just">
              <a:lnSpc>
                <a:spcPct val="85000"/>
              </a:lnSpc>
              <a:spcBef>
                <a:spcPct val="0"/>
              </a:spcBef>
              <a:spcAft>
                <a:spcPct val="30000"/>
              </a:spcAft>
              <a:buNone/>
            </a:pPr>
            <a:r>
              <a:rPr lang="en-US" b="1" smtClean="0">
                <a:solidFill>
                  <a:srgbClr val="C00000"/>
                </a:solidFill>
                <a:cs typeface="Times New Roman" pitchFamily="18" charset="0"/>
              </a:rPr>
              <a:t>6.Promotes </a:t>
            </a: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international understanding and peace</a:t>
            </a:r>
            <a:endParaRPr lang="en-US" sz="28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i="1" dirty="0" smtClean="0">
                <a:cs typeface="Times New Roman" pitchFamily="18" charset="0"/>
              </a:rPr>
              <a:t>Disadvantages of Tourism - Social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1.Creates social problems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2.Degrades the natural physical environment and creates pollution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3.Degrades the cultural environment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4.Threatens family structure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5.Commercializes culture, religion, and the arts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6.Creates misunderstanding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7.Creates conflicts in the host society</a:t>
            </a:r>
          </a:p>
          <a:p>
            <a:pPr marL="457200" indent="-457200">
              <a:lnSpc>
                <a:spcPct val="85000"/>
              </a:lnSpc>
              <a:spcBef>
                <a:spcPct val="6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8.Contributes to disease, economic fluctuation, and </a:t>
            </a:r>
            <a:r>
              <a:rPr lang="en-US" b="1" smtClean="0">
                <a:solidFill>
                  <a:srgbClr val="C00000"/>
                </a:solidFill>
                <a:cs typeface="Times New Roman" pitchFamily="18" charset="0"/>
              </a:rPr>
              <a:t>transportation problems.</a:t>
            </a:r>
            <a:endParaRPr lang="en-US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>
                <a:cs typeface="Times New Roman" pitchFamily="18" charset="0"/>
              </a:rPr>
              <a:t>          Definition of Tourism</a:t>
            </a:r>
            <a:r>
              <a:rPr lang="en-US" sz="3600" i="1" dirty="0" smtClean="0">
                <a:cs typeface="Times New Roman" pitchFamily="18" charset="0"/>
              </a:rPr>
              <a:t/>
            </a:r>
            <a:br>
              <a:rPr lang="en-US" sz="3600" i="1" dirty="0" smtClean="0">
                <a:cs typeface="Times New Roman" pitchFamily="18" charset="0"/>
              </a:rPr>
            </a:br>
            <a:endParaRPr lang="en-US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Tourism we may primarily think that people who are visiting a particular place for sightseeing, visiting friends and relatives, taking a vacation, and having a good time </a:t>
            </a:r>
          </a:p>
          <a:p>
            <a:pPr algn="just">
              <a:spcBef>
                <a:spcPct val="50000"/>
              </a:spcBef>
              <a:buNone/>
            </a:pP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Generally tourism can be defined as the </a:t>
            </a:r>
            <a:r>
              <a:rPr lang="en-US" b="1" u="sng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processes,</a:t>
            </a: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b="1" u="sng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activities</a:t>
            </a: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, and </a:t>
            </a:r>
            <a:r>
              <a:rPr lang="en-US" b="1" u="sng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outcomes</a:t>
            </a: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arising from the relationships and the interactions among </a:t>
            </a:r>
            <a:r>
              <a:rPr lang="en-US" b="1" u="sng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tourists</a:t>
            </a: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, tourism </a:t>
            </a:r>
            <a:r>
              <a:rPr lang="en-US" b="1" u="sng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suppliers</a:t>
            </a:r>
            <a:r>
              <a:rPr lang="en-US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, host governments, host communities, and surrounding environments that are involved in the attracting and hosting of visitors</a:t>
            </a:r>
            <a:r>
              <a:rPr lang="en-US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. </a:t>
            </a:r>
            <a:endParaRPr lang="en-US" dirty="0">
              <a:solidFill>
                <a:srgbClr val="C00000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i="1" dirty="0" smtClean="0"/>
              <a:t>The Top 10 Earning Countries 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1. USA, $299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2. Spain: $96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3. France: $86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4. Thailand: $81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5. United Kingdom: $72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6. Italy: $62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7. Australia: $59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8. Germany: $57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9. Macao (China): $51 billion</a:t>
            </a:r>
          </a:p>
          <a:p>
            <a:pPr fontAlgn="base"/>
            <a:r>
              <a:rPr lang="en-US" sz="4700" b="1" dirty="0" smtClean="0">
                <a:solidFill>
                  <a:srgbClr val="C00000"/>
                </a:solidFill>
              </a:rPr>
              <a:t>10. Japan: $48 billion.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money-different-countries-isolated-on-450w-18570709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600200"/>
            <a:ext cx="31242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Of  </a:t>
            </a:r>
            <a:r>
              <a:rPr lang="en-US" dirty="0" err="1" smtClean="0"/>
              <a:t>Todays</a:t>
            </a:r>
            <a:r>
              <a:rPr lang="en-US" dirty="0" smtClean="0"/>
              <a:t>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600" b="1" i="1" dirty="0" smtClean="0">
                <a:solidFill>
                  <a:srgbClr val="C00000"/>
                </a:solidFill>
              </a:rPr>
              <a:t>               Thanks For Your Patience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animated-goodbye-clipart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2452687"/>
            <a:ext cx="6400800" cy="3871913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i="1" dirty="0" smtClean="0">
                <a:cs typeface="Times New Roman" pitchFamily="18" charset="0"/>
              </a:rPr>
              <a:t>WTO Definition of Tourism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     According to World Tourism Organization(WTO)-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Tourism comprises the activities of persons traveling to and staying in places outside their usual environment for not more than one consecutive year for leisure, business and other purposes.”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C000"/>
                </a:solidFill>
              </a:rPr>
              <a:t>Tourism Around The World</a:t>
            </a:r>
            <a:endParaRPr lang="en-US" i="1" dirty="0">
              <a:solidFill>
                <a:srgbClr val="FFC000"/>
              </a:solidFill>
            </a:endParaRPr>
          </a:p>
        </p:txBody>
      </p:sp>
      <p:pic>
        <p:nvPicPr>
          <p:cNvPr id="7" name="Content Placeholder 6" descr="kisspng-package-tour-air-travel-world-tourism-landmarks-5ab8d40f16dce3.819290071522062351093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1599" y="1774825"/>
            <a:ext cx="3581401" cy="4625975"/>
          </a:xfrm>
        </p:spPr>
      </p:pic>
      <p:sp>
        <p:nvSpPr>
          <p:cNvPr id="8" name="Rectangle 7"/>
          <p:cNvSpPr/>
          <p:nvPr/>
        </p:nvSpPr>
        <p:spPr>
          <a:xfrm>
            <a:off x="609600" y="1676401"/>
            <a:ext cx="4419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The United Nations World Tourism Organization (UNWTO) estimates that internationally there were just </a:t>
            </a:r>
            <a:r>
              <a:rPr lang="en-US" sz="2800" b="1" dirty="0" smtClean="0">
                <a:solidFill>
                  <a:srgbClr val="C00000"/>
                </a:solidFill>
              </a:rPr>
              <a:t>25million</a:t>
            </a:r>
            <a:r>
              <a:rPr lang="en-US" sz="2800" b="1" dirty="0">
                <a:solidFill>
                  <a:srgbClr val="C00000"/>
                </a:solidFill>
              </a:rPr>
              <a:t> tourist arrivals in 1950. 66 years later </a:t>
            </a:r>
            <a:r>
              <a:rPr lang="en-US" sz="2800" b="1" dirty="0" smtClean="0">
                <a:solidFill>
                  <a:srgbClr val="C00000"/>
                </a:solidFill>
              </a:rPr>
              <a:t>this number</a:t>
            </a:r>
            <a:r>
              <a:rPr lang="en-US" sz="2800" b="1" dirty="0">
                <a:solidFill>
                  <a:srgbClr val="C00000"/>
                </a:solidFill>
              </a:rPr>
              <a:t> has increased to 1.2 billion international arrivals per </a:t>
            </a:r>
            <a:r>
              <a:rPr lang="en-US" sz="2800" b="1" dirty="0" smtClean="0">
                <a:solidFill>
                  <a:srgbClr val="C00000"/>
                </a:solidFill>
              </a:rPr>
              <a:t>year</a:t>
            </a:r>
            <a:r>
              <a:rPr lang="en-US" sz="2800" b="1" dirty="0">
                <a:solidFill>
                  <a:srgbClr val="C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International Tourist Arrival Chart</a:t>
            </a:r>
            <a:endParaRPr lang="en-US" i="1" dirty="0"/>
          </a:p>
        </p:txBody>
      </p:sp>
      <p:pic>
        <p:nvPicPr>
          <p:cNvPr id="4" name="Content Placeholder 3" descr="http___cdn.cnn.com_cnnnext_dam_assets_160119150407-tourism-chartx11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The Worlds Most Visited Countries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1.France - 82.6m annual visitors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2.United States - 77.5m (2015)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3.Spain - 75.6m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4.China - 59.3m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5.Italy - 52.4m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6.Turkey - 39.5m (2015)</a:t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7.United Kingdom - 35.8m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8.Germany - 35.6m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9.Mexico - 35m (2016)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10.Thailand - 32.6m (2016)</a:t>
            </a:r>
          </a:p>
          <a:p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2324100"/>
            <a:ext cx="2438400" cy="392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Four Different Perspectives of Tourism Can be Identified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1.The tourist: The tourist seeks various psychic and physical experiences and satisfactions.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2. The businesses providing tourist goods and services: Businesspeople see tourism as an opportunity to make a profit  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3. The government of the host community or area: Politicians view tourism as a wealth factor in the economy of their jurisdictions.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4. The host community: Local people usually see tourism as a cultural and employment factor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i="1" dirty="0" smtClean="0">
                <a:cs typeface="Times New Roman" pitchFamily="18" charset="0"/>
              </a:rPr>
              <a:t>Traveler Terminology for International Tourism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Tourism is the overall concept of traveler, defined as ‘‘any person on a trip between two or more countries or between two or more localities within his/her country of usual residence.’’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  <a:cs typeface="Times New Roman" pitchFamily="18" charset="0"/>
              </a:rPr>
              <a:t>All types of travelers engaged in tourism are described as visitors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                        </a:t>
            </a:r>
            <a:r>
              <a:rPr lang="en-US" sz="5300" i="1" dirty="0" smtClean="0"/>
              <a:t>Visitor</a:t>
            </a:r>
            <a:br>
              <a:rPr lang="en-US" sz="5300" i="1" dirty="0" smtClean="0"/>
            </a:br>
            <a:endParaRPr lang="en-US" sz="53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A “visitor” is defined as those persons who travel to a country other than that in which they have their usual residence but outside their usual environment for a period not exceeding twelve months and whose main purpose of visit is other than the exercise of an activity remunerated from within the place visited.</a:t>
            </a:r>
          </a:p>
          <a:p>
            <a:pPr>
              <a:buNone/>
            </a:pPr>
            <a:endParaRPr lang="en-US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1. International visitors are persons who travel for a period not exceeding 12 months to a country other than the one in which they generally reside and whose main purpose is other than the exercise of an activity remunerated from within the place visited.</a:t>
            </a:r>
          </a:p>
          <a:p>
            <a:pPr algn="just">
              <a:buFont typeface="Arial" charset="0"/>
              <a:buNone/>
            </a:pPr>
            <a:endParaRPr lang="en-US" sz="2400" b="1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</a:rPr>
              <a:t>2. Internal visitors are persons who travel to a destination within their own country, which is outside their usual environment, for a period not exceeding 12 months</a:t>
            </a:r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864</TotalTime>
  <Words>955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Module</vt:lpstr>
      <vt:lpstr>Todays Class content</vt:lpstr>
      <vt:lpstr>          Definition of Tourism </vt:lpstr>
      <vt:lpstr>WTO Definition of Tourism </vt:lpstr>
      <vt:lpstr>Tourism Around The World</vt:lpstr>
      <vt:lpstr>International Tourist Arrival Chart</vt:lpstr>
      <vt:lpstr>The Worlds Most Visited Countries</vt:lpstr>
      <vt:lpstr>Four Different Perspectives of Tourism Can be Identified</vt:lpstr>
      <vt:lpstr>Traveler Terminology for International Tourism</vt:lpstr>
      <vt:lpstr>                        Visitor </vt:lpstr>
      <vt:lpstr>Four aspect of WTO definition of tourism</vt:lpstr>
      <vt:lpstr>Classification of Travelers </vt:lpstr>
      <vt:lpstr>Components of Tourism</vt:lpstr>
      <vt:lpstr>The Tourism Phenomenon: Components of tourism and tourism management </vt:lpstr>
      <vt:lpstr>Basic Approaches of tourism </vt:lpstr>
      <vt:lpstr>Disciplinary Inputs To The Tourism Field </vt:lpstr>
      <vt:lpstr>Benefits of Tourism - Economic </vt:lpstr>
      <vt:lpstr>Benefits of Tourism - Social </vt:lpstr>
      <vt:lpstr>Benefits of Tourism - Cultural </vt:lpstr>
      <vt:lpstr>Disadvantages of Tourism - Social </vt:lpstr>
      <vt:lpstr>The Top 10 Earning Countries </vt:lpstr>
      <vt:lpstr>End Of  Todays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all of you in today’s session.</dc:title>
  <dc:creator>User</dc:creator>
  <cp:lastModifiedBy>SHAHED</cp:lastModifiedBy>
  <cp:revision>48</cp:revision>
  <dcterms:created xsi:type="dcterms:W3CDTF">2019-01-25T21:55:42Z</dcterms:created>
  <dcterms:modified xsi:type="dcterms:W3CDTF">2020-01-27T05:31:10Z</dcterms:modified>
</cp:coreProperties>
</file>