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78" r:id="rId10"/>
    <p:sldId id="276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7" r:id="rId20"/>
    <p:sldId id="273" r:id="rId21"/>
    <p:sldId id="27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D468C-2E5B-48EA-A725-B1681561A2B1}" type="datetimeFigureOut">
              <a:rPr lang="en-US" smtClean="0"/>
              <a:pPr/>
              <a:t>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45E83-BC65-4FBD-B74D-A428CA48D6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D468C-2E5B-48EA-A725-B1681561A2B1}" type="datetimeFigureOut">
              <a:rPr lang="en-US" smtClean="0"/>
              <a:pPr/>
              <a:t>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45E83-BC65-4FBD-B74D-A428CA48D6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D468C-2E5B-48EA-A725-B1681561A2B1}" type="datetimeFigureOut">
              <a:rPr lang="en-US" smtClean="0"/>
              <a:pPr/>
              <a:t>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45E83-BC65-4FBD-B74D-A428CA48D6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D468C-2E5B-48EA-A725-B1681561A2B1}" type="datetimeFigureOut">
              <a:rPr lang="en-US" smtClean="0"/>
              <a:pPr/>
              <a:t>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45E83-BC65-4FBD-B74D-A428CA48D6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D468C-2E5B-48EA-A725-B1681561A2B1}" type="datetimeFigureOut">
              <a:rPr lang="en-US" smtClean="0"/>
              <a:pPr/>
              <a:t>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45E83-BC65-4FBD-B74D-A428CA48D6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D468C-2E5B-48EA-A725-B1681561A2B1}" type="datetimeFigureOut">
              <a:rPr lang="en-US" smtClean="0"/>
              <a:pPr/>
              <a:t>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45E83-BC65-4FBD-B74D-A428CA48D6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D468C-2E5B-48EA-A725-B1681561A2B1}" type="datetimeFigureOut">
              <a:rPr lang="en-US" smtClean="0"/>
              <a:pPr/>
              <a:t>1/26/2020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45E83-BC65-4FBD-B74D-A428CA48D6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D468C-2E5B-48EA-A725-B1681561A2B1}" type="datetimeFigureOut">
              <a:rPr lang="en-US" smtClean="0"/>
              <a:pPr/>
              <a:t>1/26/2020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45E83-BC65-4FBD-B74D-A428CA48D6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D468C-2E5B-48EA-A725-B1681561A2B1}" type="datetimeFigureOut">
              <a:rPr lang="en-US" smtClean="0"/>
              <a:pPr/>
              <a:t>1/26/2020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45E83-BC65-4FBD-B74D-A428CA48D6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D468C-2E5B-48EA-A725-B1681561A2B1}" type="datetimeFigureOut">
              <a:rPr lang="en-US" smtClean="0"/>
              <a:pPr/>
              <a:t>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45E83-BC65-4FBD-B74D-A428CA48D6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CD468C-2E5B-48EA-A725-B1681561A2B1}" type="datetimeFigureOut">
              <a:rPr lang="en-US" smtClean="0"/>
              <a:pPr/>
              <a:t>1/26/2020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02245E83-BC65-4FBD-B74D-A428CA48D6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CD468C-2E5B-48EA-A725-B1681561A2B1}" type="datetimeFigureOut">
              <a:rPr lang="en-US" smtClean="0"/>
              <a:pPr/>
              <a:t>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2245E83-BC65-4FBD-B74D-A428CA48D62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 smtClean="0">
                <a:ea typeface="Arial Unicode MS" pitchFamily="34" charset="-128"/>
                <a:cs typeface="Arial Unicode MS" pitchFamily="34" charset="-128"/>
              </a:rPr>
              <a:t>Todays</a:t>
            </a:r>
            <a:r>
              <a:rPr lang="en-US" i="1" dirty="0" smtClean="0">
                <a:ea typeface="Arial Unicode MS" pitchFamily="34" charset="-128"/>
                <a:cs typeface="Arial Unicode MS" pitchFamily="34" charset="-128"/>
              </a:rPr>
              <a:t> Class content</a:t>
            </a:r>
            <a:endParaRPr lang="en-US" i="1" dirty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b="1" dirty="0" smtClean="0">
                <a:solidFill>
                  <a:srgbClr val="FFC000"/>
                </a:solidFill>
                <a:latin typeface="+mj-lt"/>
                <a:cs typeface="Times New Roman" pitchFamily="18" charset="0"/>
              </a:rPr>
              <a:t>Tourism Basics/ Perspective </a:t>
            </a:r>
          </a:p>
          <a:p>
            <a:pPr>
              <a:buFont typeface="Wingdings" pitchFamily="2" charset="2"/>
              <a:buChar char="v"/>
            </a:pPr>
            <a:r>
              <a:rPr lang="en-US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What Is Tourism?</a:t>
            </a:r>
          </a:p>
          <a:p>
            <a:pPr>
              <a:buFont typeface="Wingdings" pitchFamily="2" charset="2"/>
              <a:buChar char="v"/>
            </a:pPr>
            <a:r>
              <a:rPr lang="en-US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 Components of Tourism and Tourism Management</a:t>
            </a:r>
          </a:p>
          <a:p>
            <a:pPr>
              <a:buFont typeface="Wingdings" pitchFamily="2" charset="2"/>
              <a:buChar char="v"/>
            </a:pPr>
            <a:r>
              <a:rPr lang="en-US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Basic Approaches to the Study of Tourism</a:t>
            </a:r>
          </a:p>
          <a:p>
            <a:pPr>
              <a:buFont typeface="Wingdings" pitchFamily="2" charset="2"/>
              <a:buChar char="v"/>
            </a:pPr>
            <a:r>
              <a:rPr lang="en-US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Economic Importance</a:t>
            </a:r>
          </a:p>
          <a:p>
            <a:pPr>
              <a:buFont typeface="Wingdings" pitchFamily="2" charset="2"/>
              <a:buChar char="v"/>
            </a:pPr>
            <a:r>
              <a:rPr lang="en-US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Benefits and Costs of Tourism.</a:t>
            </a:r>
          </a:p>
          <a:p>
            <a:pPr>
              <a:buNone/>
            </a:pPr>
            <a:r>
              <a:rPr lang="en-US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And more topics will come in relation to the discussion.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i="1" dirty="0" smtClean="0">
                <a:cs typeface="Times New Roman" pitchFamily="18" charset="0"/>
              </a:rPr>
              <a:t>Four aspect of WTO definition of tourism</a:t>
            </a:r>
            <a:endParaRPr lang="en-US" sz="40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229600" cy="4625609"/>
          </a:xfrm>
        </p:spPr>
        <p:txBody>
          <a:bodyPr>
            <a:noAutofit/>
          </a:bodyPr>
          <a:lstStyle/>
          <a:p>
            <a:pPr algn="just">
              <a:buFont typeface="Arial" charset="0"/>
              <a:buNone/>
            </a:pPr>
            <a:r>
              <a:rPr lang="en-US" sz="2400" b="1" dirty="0" smtClean="0">
                <a:solidFill>
                  <a:srgbClr val="C00000"/>
                </a:solidFill>
                <a:cs typeface="Times New Roman" pitchFamily="18" charset="0"/>
              </a:rPr>
              <a:t>1.International tourism</a:t>
            </a:r>
          </a:p>
          <a:p>
            <a:pPr algn="just">
              <a:buFont typeface="Arial" charset="0"/>
              <a:buNone/>
            </a:pPr>
            <a:r>
              <a:rPr lang="en-US" sz="2400" b="1" dirty="0" smtClean="0">
                <a:solidFill>
                  <a:srgbClr val="C00000"/>
                </a:solidFill>
                <a:cs typeface="Times New Roman" pitchFamily="18" charset="0"/>
              </a:rPr>
              <a:t>a. Inbound tourism: Visits to a country by nonresidents</a:t>
            </a:r>
          </a:p>
          <a:p>
            <a:pPr algn="just">
              <a:buFont typeface="Arial" charset="0"/>
              <a:buNone/>
            </a:pPr>
            <a:r>
              <a:rPr lang="en-US" sz="2400" b="1" dirty="0" smtClean="0">
                <a:solidFill>
                  <a:srgbClr val="C00000"/>
                </a:solidFill>
                <a:cs typeface="Times New Roman" pitchFamily="18" charset="0"/>
              </a:rPr>
              <a:t>b. Outbound tourism: Visits by residents of a country to another country.</a:t>
            </a:r>
          </a:p>
          <a:p>
            <a:pPr algn="just">
              <a:buFont typeface="Arial" charset="0"/>
              <a:buNone/>
            </a:pPr>
            <a:r>
              <a:rPr lang="en-US" sz="2400" b="1" dirty="0" smtClean="0">
                <a:solidFill>
                  <a:srgbClr val="C00000"/>
                </a:solidFill>
                <a:cs typeface="Times New Roman" pitchFamily="18" charset="0"/>
              </a:rPr>
              <a:t>2. Internal tourism: Visits by residents and nonresidents of the country of reference</a:t>
            </a:r>
          </a:p>
          <a:p>
            <a:pPr algn="just">
              <a:buFont typeface="Arial" charset="0"/>
              <a:buNone/>
            </a:pPr>
            <a:r>
              <a:rPr lang="en-US" sz="2400" b="1" dirty="0" smtClean="0">
                <a:solidFill>
                  <a:srgbClr val="C00000"/>
                </a:solidFill>
                <a:cs typeface="Times New Roman" pitchFamily="18" charset="0"/>
              </a:rPr>
              <a:t>3. Domestic tourism: Visits by residents of a country to their own country</a:t>
            </a:r>
          </a:p>
          <a:p>
            <a:pPr algn="just">
              <a:buFont typeface="Arial" charset="0"/>
              <a:buNone/>
            </a:pPr>
            <a:r>
              <a:rPr lang="en-US" sz="2400" b="1" dirty="0" smtClean="0">
                <a:solidFill>
                  <a:srgbClr val="C00000"/>
                </a:solidFill>
                <a:cs typeface="Times New Roman" pitchFamily="18" charset="0"/>
              </a:rPr>
              <a:t>4. National tourism: Internal tourism plus outbound tourism (the resident tourism market for travel agents, airlines, and other suppliers)</a:t>
            </a:r>
          </a:p>
          <a:p>
            <a:endParaRPr lang="en-US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i="1" dirty="0" smtClean="0"/>
              <a:t>Classification of Travelers</a:t>
            </a:r>
            <a:r>
              <a:rPr lang="en-US" sz="3600" dirty="0" smtClean="0">
                <a:latin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28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b="1" dirty="0" smtClean="0"/>
          </a:p>
        </p:txBody>
      </p:sp>
      <p:sp>
        <p:nvSpPr>
          <p:cNvPr id="5" name="Rectangle 4"/>
          <p:cNvSpPr/>
          <p:nvPr/>
        </p:nvSpPr>
        <p:spPr>
          <a:xfrm>
            <a:off x="1066800" y="1779687"/>
            <a:ext cx="61722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cs typeface="Times New Roman" pitchFamily="18" charset="0"/>
              </a:rPr>
              <a:t>1.Tourists in international technical definitions.</a:t>
            </a:r>
          </a:p>
          <a:p>
            <a:r>
              <a:rPr lang="en-US" sz="2000" b="1" dirty="0" smtClean="0">
                <a:solidFill>
                  <a:srgbClr val="C00000"/>
                </a:solidFill>
                <a:cs typeface="Times New Roman" pitchFamily="18" charset="0"/>
              </a:rPr>
              <a:t>2.Excursionists in international technical definitions.</a:t>
            </a:r>
          </a:p>
          <a:p>
            <a:r>
              <a:rPr lang="en-US" sz="2000" b="1" dirty="0" smtClean="0">
                <a:solidFill>
                  <a:srgbClr val="C00000"/>
                </a:solidFill>
                <a:cs typeface="Times New Roman" pitchFamily="18" charset="0"/>
              </a:rPr>
              <a:t>3.Travellers whose trips are shorter than those that qualify for travel and tourism .</a:t>
            </a:r>
            <a:r>
              <a:rPr lang="en-US" sz="2000" b="1" dirty="0" err="1" smtClean="0">
                <a:solidFill>
                  <a:srgbClr val="C00000"/>
                </a:solidFill>
                <a:cs typeface="Times New Roman" pitchFamily="18" charset="0"/>
              </a:rPr>
              <a:t>e.g</a:t>
            </a:r>
            <a:r>
              <a:rPr lang="en-US" sz="2000" b="1" dirty="0" smtClean="0">
                <a:solidFill>
                  <a:srgbClr val="C00000"/>
                </a:solidFill>
                <a:cs typeface="Times New Roman" pitchFamily="18" charset="0"/>
              </a:rPr>
              <a:t> under 5o miles from home.</a:t>
            </a:r>
          </a:p>
          <a:p>
            <a:r>
              <a:rPr lang="en-US" sz="2000" b="1" dirty="0" smtClean="0">
                <a:solidFill>
                  <a:srgbClr val="C00000"/>
                </a:solidFill>
                <a:cs typeface="Times New Roman" pitchFamily="18" charset="0"/>
              </a:rPr>
              <a:t>4.Students travelling between home and school only. Other travel of students is within scope of travel and tourism.</a:t>
            </a:r>
          </a:p>
          <a:p>
            <a:r>
              <a:rPr lang="en-US" sz="2000" b="1" dirty="0" smtClean="0">
                <a:solidFill>
                  <a:srgbClr val="C00000"/>
                </a:solidFill>
                <a:cs typeface="Times New Roman" pitchFamily="18" charset="0"/>
              </a:rPr>
              <a:t>5. All persons moving to a new place of residence including all one way </a:t>
            </a:r>
            <a:r>
              <a:rPr lang="en-US" sz="2000" b="1" dirty="0" err="1" smtClean="0">
                <a:solidFill>
                  <a:srgbClr val="C00000"/>
                </a:solidFill>
                <a:cs typeface="Times New Roman" pitchFamily="18" charset="0"/>
              </a:rPr>
              <a:t>travelle’rs</a:t>
            </a:r>
            <a:r>
              <a:rPr lang="en-US" sz="2000" b="1" dirty="0" smtClean="0">
                <a:solidFill>
                  <a:srgbClr val="C00000"/>
                </a:solidFill>
                <a:cs typeface="Times New Roman" pitchFamily="18" charset="0"/>
              </a:rPr>
              <a:t> such  as emigrants, immigrants, refugees, domestic migrants, and nomads.</a:t>
            </a:r>
          </a:p>
          <a:p>
            <a:endParaRPr lang="en-US" sz="2000" b="1" dirty="0" smtClean="0">
              <a:solidFill>
                <a:srgbClr val="C00000"/>
              </a:solidFill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i="1" dirty="0" smtClean="0">
                <a:latin typeface="Times New Roman" pitchFamily="18" charset="0"/>
                <a:cs typeface="Times New Roman" pitchFamily="18" charset="0"/>
              </a:rPr>
              <a:t>Components of Tourism</a:t>
            </a:r>
            <a:endParaRPr lang="en-US" sz="44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Font typeface="Calibri" pitchFamily="34" charset="0"/>
              <a:buAutoNum type="arabicPeriod"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The Tourist</a:t>
            </a:r>
          </a:p>
          <a:p>
            <a:pPr algn="just">
              <a:buFont typeface="Calibri" pitchFamily="34" charset="0"/>
              <a:buAutoNum type="arabicPeriod"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Natural Resources and Environment</a:t>
            </a:r>
          </a:p>
          <a:p>
            <a:pPr algn="just">
              <a:buFont typeface="Calibri" pitchFamily="34" charset="0"/>
              <a:buAutoNum type="arabicPeriod"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The Built Environment</a:t>
            </a:r>
          </a:p>
          <a:p>
            <a:pPr algn="just">
              <a:buFont typeface="Calibri" pitchFamily="34" charset="0"/>
              <a:buAutoNum type="arabicPeriod"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Operating Sectors of the Tourism Industry</a:t>
            </a:r>
          </a:p>
          <a:p>
            <a:pPr algn="just">
              <a:buFont typeface="Calibri" pitchFamily="34" charset="0"/>
              <a:buAutoNum type="arabicPeriod"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Spirit of Hospitality</a:t>
            </a:r>
          </a:p>
          <a:p>
            <a:pPr algn="just">
              <a:buFont typeface="Calibri" pitchFamily="34" charset="0"/>
              <a:buAutoNum type="arabicPeriod"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Planning, Development, Promotion, and Catalyst Organizations</a:t>
            </a:r>
          </a:p>
          <a:p>
            <a:pPr algn="just">
              <a:buFont typeface="Calibri" pitchFamily="34" charset="0"/>
              <a:buAutoNum type="arabicPeriod"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The Importance of  Integrated/Collaborative Planning and Development</a:t>
            </a:r>
          </a:p>
          <a:p>
            <a:pPr algn="just">
              <a:buFont typeface="Calibri" pitchFamily="34" charset="0"/>
              <a:buAutoNum type="arabicPeriod"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The Processes, Activities, and Outcomes of Tourism</a:t>
            </a:r>
          </a:p>
          <a:p>
            <a:pPr algn="just">
              <a:buFont typeface="Calibri" pitchFamily="34" charset="0"/>
              <a:buAutoNum type="arabicPeriod"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Careers in Tourism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i="1" dirty="0" smtClean="0">
                <a:solidFill>
                  <a:srgbClr val="FFC000"/>
                </a:solidFill>
                <a:cs typeface="Times New Roman" pitchFamily="18" charset="0"/>
              </a:rPr>
              <a:t>The Tourism Phenomenon:</a:t>
            </a:r>
            <a:br>
              <a:rPr lang="en-US" sz="3100" i="1" dirty="0" smtClean="0">
                <a:solidFill>
                  <a:srgbClr val="FFC000"/>
                </a:solidFill>
                <a:cs typeface="Times New Roman" pitchFamily="18" charset="0"/>
              </a:rPr>
            </a:br>
            <a:r>
              <a:rPr lang="en-US" sz="3100" i="1" dirty="0" smtClean="0">
                <a:solidFill>
                  <a:srgbClr val="FFC000"/>
                </a:solidFill>
                <a:cs typeface="Times New Roman" pitchFamily="18" charset="0"/>
              </a:rPr>
              <a:t>Components of tourism and tourism management</a:t>
            </a:r>
            <a:r>
              <a:rPr lang="en-US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pic>
        <p:nvPicPr>
          <p:cNvPr id="4" name="Content Placeholder 3" descr="downloa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1600200"/>
            <a:ext cx="7315200" cy="4953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i="1" dirty="0" smtClean="0">
                <a:ea typeface="Calibri" pitchFamily="34" charset="0"/>
                <a:cs typeface="Times New Roman" pitchFamily="18" charset="0"/>
              </a:rPr>
              <a:t>Basic Approaches of tourism</a:t>
            </a:r>
            <a:r>
              <a:rPr lang="en-US" sz="1400" dirty="0" smtClean="0">
                <a:ea typeface="Calibri" pitchFamily="34" charset="0"/>
                <a:cs typeface="Times New Roman" pitchFamily="18" charset="0"/>
              </a:rPr>
              <a:t/>
            </a:r>
            <a:br>
              <a:rPr lang="en-US" sz="1400" dirty="0" smtClean="0">
                <a:ea typeface="Calibri" pitchFamily="34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 algn="just">
              <a:lnSpc>
                <a:spcPct val="150000"/>
              </a:lnSpc>
              <a:buNone/>
            </a:pPr>
            <a:r>
              <a:rPr lang="en-US" b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1.Institutional Approach</a:t>
            </a:r>
          </a:p>
          <a:p>
            <a:pPr marL="514350" indent="-514350" algn="just">
              <a:lnSpc>
                <a:spcPct val="150000"/>
              </a:lnSpc>
              <a:buNone/>
            </a:pPr>
            <a:r>
              <a:rPr lang="en-US" b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2.Product Approach</a:t>
            </a:r>
          </a:p>
          <a:p>
            <a:pPr marL="514350" indent="-514350" algn="just">
              <a:lnSpc>
                <a:spcPct val="150000"/>
              </a:lnSpc>
              <a:buNone/>
            </a:pPr>
            <a:r>
              <a:rPr lang="en-US" b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3.Historical Approach</a:t>
            </a:r>
          </a:p>
          <a:p>
            <a:pPr marL="514350" indent="-514350" algn="just">
              <a:lnSpc>
                <a:spcPct val="150000"/>
              </a:lnSpc>
              <a:buNone/>
            </a:pPr>
            <a:r>
              <a:rPr lang="en-US" b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4.Managerial Approach</a:t>
            </a:r>
          </a:p>
          <a:p>
            <a:pPr marL="514350" indent="-514350" algn="just">
              <a:lnSpc>
                <a:spcPct val="150000"/>
              </a:lnSpc>
              <a:buNone/>
            </a:pPr>
            <a:r>
              <a:rPr lang="en-US" b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5.Economic Approach</a:t>
            </a:r>
          </a:p>
          <a:p>
            <a:pPr marL="514350" indent="-514350" algn="just">
              <a:lnSpc>
                <a:spcPct val="150000"/>
              </a:lnSpc>
              <a:buNone/>
            </a:pPr>
            <a:r>
              <a:rPr lang="en-US" b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6.Sociological Approach</a:t>
            </a:r>
          </a:p>
          <a:p>
            <a:pPr marL="514350" indent="-514350" algn="just">
              <a:lnSpc>
                <a:spcPct val="150000"/>
              </a:lnSpc>
              <a:buNone/>
            </a:pPr>
            <a:r>
              <a:rPr lang="en-US" b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7.Geographical Approach</a:t>
            </a:r>
          </a:p>
          <a:p>
            <a:pPr marL="514350" indent="-514350" algn="just">
              <a:lnSpc>
                <a:spcPct val="150000"/>
              </a:lnSpc>
              <a:buNone/>
            </a:pPr>
            <a:r>
              <a:rPr lang="en-US" b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8.Interdisciplinary Approaches</a:t>
            </a:r>
          </a:p>
          <a:p>
            <a:pPr marL="514350" indent="-514350" algn="just">
              <a:lnSpc>
                <a:spcPct val="150000"/>
              </a:lnSpc>
              <a:buNone/>
            </a:pPr>
            <a:r>
              <a:rPr lang="en-US" b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9.The Systems Approach.</a:t>
            </a:r>
          </a:p>
          <a:p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i="1" dirty="0" smtClean="0">
                <a:cs typeface="Times New Roman" pitchFamily="18" charset="0"/>
              </a:rPr>
              <a:t>Disciplinary Inputs To The Tourism Field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800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pic>
        <p:nvPicPr>
          <p:cNvPr id="6" name="Content Placeholder 5" descr="slide_3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447800"/>
            <a:ext cx="8570383" cy="5410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i="1" dirty="0" smtClean="0">
                <a:cs typeface="Times New Roman" pitchFamily="18" charset="0"/>
              </a:rPr>
              <a:t>Benefits of Tourism - Economic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85000"/>
              </a:lnSpc>
              <a:spcAft>
                <a:spcPct val="50000"/>
              </a:spcAft>
              <a:buNone/>
            </a:pPr>
            <a:r>
              <a:rPr lang="en-US" sz="2800" b="1" dirty="0" smtClean="0">
                <a:solidFill>
                  <a:srgbClr val="C00000"/>
                </a:solidFill>
                <a:cs typeface="Times New Roman" pitchFamily="18" charset="0"/>
              </a:rPr>
              <a:t>1.Provides employment  opportunities</a:t>
            </a:r>
          </a:p>
          <a:p>
            <a:pPr>
              <a:lnSpc>
                <a:spcPct val="85000"/>
              </a:lnSpc>
              <a:spcAft>
                <a:spcPct val="50000"/>
              </a:spcAft>
              <a:buNone/>
            </a:pPr>
            <a:r>
              <a:rPr lang="en-US" sz="2800" b="1" dirty="0" smtClean="0">
                <a:solidFill>
                  <a:srgbClr val="C00000"/>
                </a:solidFill>
                <a:cs typeface="Times New Roman" pitchFamily="18" charset="0"/>
              </a:rPr>
              <a:t>2.Generates foreign exchange</a:t>
            </a:r>
          </a:p>
          <a:p>
            <a:pPr>
              <a:lnSpc>
                <a:spcPct val="85000"/>
              </a:lnSpc>
              <a:spcAft>
                <a:spcPct val="50000"/>
              </a:spcAft>
              <a:buNone/>
            </a:pPr>
            <a:r>
              <a:rPr lang="en-US" sz="2800" b="1" dirty="0" smtClean="0">
                <a:solidFill>
                  <a:srgbClr val="C00000"/>
                </a:solidFill>
                <a:cs typeface="Times New Roman" pitchFamily="18" charset="0"/>
              </a:rPr>
              <a:t>3.Increases Incomes</a:t>
            </a:r>
          </a:p>
          <a:p>
            <a:pPr>
              <a:lnSpc>
                <a:spcPct val="85000"/>
              </a:lnSpc>
              <a:spcAft>
                <a:spcPct val="50000"/>
              </a:spcAft>
              <a:buNone/>
            </a:pPr>
            <a:r>
              <a:rPr lang="en-US" sz="2800" b="1" dirty="0" smtClean="0">
                <a:solidFill>
                  <a:srgbClr val="C00000"/>
                </a:solidFill>
                <a:cs typeface="Times New Roman" pitchFamily="18" charset="0"/>
              </a:rPr>
              <a:t>4.Increases GNP</a:t>
            </a:r>
          </a:p>
          <a:p>
            <a:pPr>
              <a:lnSpc>
                <a:spcPct val="85000"/>
              </a:lnSpc>
              <a:spcAft>
                <a:spcPct val="50000"/>
              </a:spcAft>
              <a:buNone/>
            </a:pPr>
            <a:r>
              <a:rPr lang="en-US" sz="2800" b="1" dirty="0" smtClean="0">
                <a:solidFill>
                  <a:srgbClr val="C00000"/>
                </a:solidFill>
                <a:cs typeface="Times New Roman" pitchFamily="18" charset="0"/>
              </a:rPr>
              <a:t>5.Can be built on existing infrastructure</a:t>
            </a:r>
          </a:p>
          <a:p>
            <a:pPr>
              <a:lnSpc>
                <a:spcPct val="85000"/>
              </a:lnSpc>
              <a:spcAft>
                <a:spcPct val="50000"/>
              </a:spcAft>
              <a:buNone/>
            </a:pPr>
            <a:r>
              <a:rPr lang="en-US" sz="2800" b="1" dirty="0" smtClean="0">
                <a:solidFill>
                  <a:srgbClr val="C00000"/>
                </a:solidFill>
                <a:cs typeface="Times New Roman" pitchFamily="18" charset="0"/>
              </a:rPr>
              <a:t>6.Develops an infrastructure that will also help stimulate local commerce and industry</a:t>
            </a:r>
          </a:p>
          <a:p>
            <a:pPr>
              <a:lnSpc>
                <a:spcPct val="85000"/>
              </a:lnSpc>
              <a:spcBef>
                <a:spcPct val="50000"/>
              </a:spcBef>
              <a:buNone/>
            </a:pPr>
            <a:r>
              <a:rPr lang="en-US" sz="2800" b="1" dirty="0" smtClean="0">
                <a:solidFill>
                  <a:srgbClr val="C00000"/>
                </a:solidFill>
                <a:cs typeface="Times New Roman" pitchFamily="18" charset="0"/>
              </a:rPr>
              <a:t>7.Can be developed with local products and resources</a:t>
            </a:r>
          </a:p>
          <a:p>
            <a:pPr>
              <a:lnSpc>
                <a:spcPct val="85000"/>
              </a:lnSpc>
              <a:spcBef>
                <a:spcPct val="50000"/>
              </a:spcBef>
              <a:buNone/>
            </a:pPr>
            <a:r>
              <a:rPr lang="en-US" sz="2800" b="1" dirty="0" smtClean="0">
                <a:solidFill>
                  <a:srgbClr val="C00000"/>
                </a:solidFill>
                <a:cs typeface="Times New Roman" pitchFamily="18" charset="0"/>
              </a:rPr>
              <a:t>8.  Diversifies the economy</a:t>
            </a:r>
          </a:p>
          <a:p>
            <a:pPr>
              <a:lnSpc>
                <a:spcPct val="85000"/>
              </a:lnSpc>
              <a:spcBef>
                <a:spcPct val="50000"/>
              </a:spcBef>
              <a:buNone/>
            </a:pPr>
            <a:r>
              <a:rPr lang="en-US" sz="2800" b="1" dirty="0" smtClean="0">
                <a:solidFill>
                  <a:srgbClr val="C00000"/>
                </a:solidFill>
                <a:cs typeface="Times New Roman" pitchFamily="18" charset="0"/>
              </a:rPr>
              <a:t>9. Tends to be compatible with other economic activities</a:t>
            </a:r>
          </a:p>
          <a:p>
            <a:pPr marL="633222" indent="-514350">
              <a:lnSpc>
                <a:spcPct val="85000"/>
              </a:lnSpc>
              <a:spcBef>
                <a:spcPct val="50000"/>
              </a:spcBef>
              <a:buNone/>
            </a:pPr>
            <a:r>
              <a:rPr lang="en-US" sz="2800" b="1" dirty="0" smtClean="0">
                <a:solidFill>
                  <a:srgbClr val="C00000"/>
                </a:solidFill>
                <a:cs typeface="Times New Roman" pitchFamily="18" charset="0"/>
              </a:rPr>
              <a:t>10.Spreads development</a:t>
            </a:r>
          </a:p>
          <a:p>
            <a:pPr marL="633222" indent="-514350">
              <a:lnSpc>
                <a:spcPct val="85000"/>
              </a:lnSpc>
              <a:spcBef>
                <a:spcPct val="50000"/>
              </a:spcBef>
              <a:buNone/>
            </a:pPr>
            <a:r>
              <a:rPr lang="en-US" sz="2800" b="1" dirty="0" smtClean="0">
                <a:solidFill>
                  <a:srgbClr val="C00000"/>
                </a:solidFill>
                <a:cs typeface="Times New Roman" pitchFamily="18" charset="0"/>
              </a:rPr>
              <a:t>11. Increases governmental revenues</a:t>
            </a:r>
          </a:p>
          <a:p>
            <a:pPr>
              <a:lnSpc>
                <a:spcPct val="85000"/>
              </a:lnSpc>
              <a:spcAft>
                <a:spcPct val="50000"/>
              </a:spcAft>
              <a:buFont typeface="Calibri" pitchFamily="34" charset="0"/>
              <a:buAutoNum type="arabicPeriod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i="1" dirty="0" smtClean="0">
                <a:cs typeface="Times New Roman" pitchFamily="18" charset="0"/>
              </a:rPr>
              <a:t>Benefits of Tourism - Social</a:t>
            </a:r>
            <a:r>
              <a:rPr lang="en-US" sz="3600" i="1" dirty="0" smtClean="0">
                <a:cs typeface="Times New Roman" pitchFamily="18" charset="0"/>
              </a:rPr>
              <a:t/>
            </a:r>
            <a:br>
              <a:rPr lang="en-US" sz="3600" i="1" dirty="0" smtClean="0">
                <a:cs typeface="Times New Roman" pitchFamily="18" charset="0"/>
              </a:rPr>
            </a:b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None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1.Broadens educational and cultural horizons</a:t>
            </a:r>
          </a:p>
          <a:p>
            <a:pPr marL="514350" indent="-514350" algn="just">
              <a:buNone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2.Improves quality of life - higher incomes and improved standards of living</a:t>
            </a:r>
          </a:p>
          <a:p>
            <a:pPr marL="514350" indent="-514350" algn="just">
              <a:buNone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3.Justifies environmental protection and improvement</a:t>
            </a:r>
          </a:p>
          <a:p>
            <a:pPr marL="514350" indent="-514350" algn="just">
              <a:buNone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4.Provides tourist and recreational facilities that may be used by a local population.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i="1" dirty="0" smtClean="0">
                <a:cs typeface="Times New Roman" pitchFamily="18" charset="0"/>
              </a:rPr>
              <a:t>Benefits of Tourism - Cultural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457200" indent="-457200" algn="just">
              <a:lnSpc>
                <a:spcPct val="85000"/>
              </a:lnSpc>
              <a:spcBef>
                <a:spcPct val="0"/>
              </a:spcBef>
              <a:spcAft>
                <a:spcPct val="30000"/>
              </a:spcAft>
              <a:buNone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1.Reinforces preservation of heritage and tradition</a:t>
            </a:r>
          </a:p>
          <a:p>
            <a:pPr marL="457200" indent="-457200" algn="just">
              <a:lnSpc>
                <a:spcPct val="85000"/>
              </a:lnSpc>
              <a:spcBef>
                <a:spcPct val="0"/>
              </a:spcBef>
              <a:spcAft>
                <a:spcPct val="30000"/>
              </a:spcAft>
              <a:buNone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2.Visitor interest in local culture provides employment for artists, musicians and other performing artists enhancing cultural heritage</a:t>
            </a:r>
          </a:p>
          <a:p>
            <a:pPr marL="457200" indent="-457200" algn="just">
              <a:lnSpc>
                <a:spcPct val="85000"/>
              </a:lnSpc>
              <a:spcBef>
                <a:spcPct val="0"/>
              </a:spcBef>
              <a:spcAft>
                <a:spcPct val="30000"/>
              </a:spcAft>
              <a:buNone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3.Breaks down language barriers, socio-cultural barriers, class barriers, racial barriers, political barriers, and religious barriers</a:t>
            </a:r>
          </a:p>
          <a:p>
            <a:pPr marL="457200" indent="-457200" algn="just">
              <a:lnSpc>
                <a:spcPct val="85000"/>
              </a:lnSpc>
              <a:spcBef>
                <a:spcPct val="0"/>
              </a:spcBef>
              <a:spcAft>
                <a:spcPct val="30000"/>
              </a:spcAft>
              <a:buNone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4.Creates a favorable worldwide image for a destination</a:t>
            </a:r>
          </a:p>
          <a:p>
            <a:pPr marL="457200" indent="-457200" algn="just">
              <a:lnSpc>
                <a:spcPct val="85000"/>
              </a:lnSpc>
              <a:spcBef>
                <a:spcPct val="0"/>
              </a:spcBef>
              <a:spcAft>
                <a:spcPct val="30000"/>
              </a:spcAft>
              <a:buNone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5.Promotes a global community</a:t>
            </a:r>
          </a:p>
          <a:p>
            <a:pPr marL="457200" indent="-457200" algn="just">
              <a:lnSpc>
                <a:spcPct val="85000"/>
              </a:lnSpc>
              <a:spcBef>
                <a:spcPct val="0"/>
              </a:spcBef>
              <a:spcAft>
                <a:spcPct val="30000"/>
              </a:spcAft>
              <a:buNone/>
            </a:pPr>
            <a:r>
              <a:rPr lang="en-US" b="1" smtClean="0">
                <a:solidFill>
                  <a:srgbClr val="C00000"/>
                </a:solidFill>
                <a:cs typeface="Times New Roman" pitchFamily="18" charset="0"/>
              </a:rPr>
              <a:t>6.Promotes </a:t>
            </a: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international understanding and peace</a:t>
            </a:r>
            <a:endParaRPr lang="en-US" sz="2800" b="1" dirty="0" smtClean="0">
              <a:solidFill>
                <a:srgbClr val="C00000"/>
              </a:solidFill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i="1" dirty="0" smtClean="0">
                <a:cs typeface="Times New Roman" pitchFamily="18" charset="0"/>
              </a:rPr>
              <a:t>Disadvantages of Tourism - Social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0" indent="-457200">
              <a:lnSpc>
                <a:spcPct val="85000"/>
              </a:lnSpc>
              <a:spcBef>
                <a:spcPct val="60000"/>
              </a:spcBef>
              <a:buNone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1.Creates social problems</a:t>
            </a:r>
          </a:p>
          <a:p>
            <a:pPr marL="457200" indent="-457200">
              <a:lnSpc>
                <a:spcPct val="85000"/>
              </a:lnSpc>
              <a:spcBef>
                <a:spcPct val="60000"/>
              </a:spcBef>
              <a:buNone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2.Degrades the natural physical environment and creates pollution</a:t>
            </a:r>
          </a:p>
          <a:p>
            <a:pPr marL="457200" indent="-457200">
              <a:lnSpc>
                <a:spcPct val="85000"/>
              </a:lnSpc>
              <a:spcBef>
                <a:spcPct val="60000"/>
              </a:spcBef>
              <a:buNone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3.Degrades the cultural environment</a:t>
            </a:r>
          </a:p>
          <a:p>
            <a:pPr marL="457200" indent="-457200">
              <a:lnSpc>
                <a:spcPct val="85000"/>
              </a:lnSpc>
              <a:spcBef>
                <a:spcPct val="60000"/>
              </a:spcBef>
              <a:buNone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4.Threatens family structure</a:t>
            </a:r>
          </a:p>
          <a:p>
            <a:pPr marL="457200" indent="-457200">
              <a:lnSpc>
                <a:spcPct val="85000"/>
              </a:lnSpc>
              <a:spcBef>
                <a:spcPct val="60000"/>
              </a:spcBef>
              <a:buNone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5.Commercializes culture, religion, and the arts</a:t>
            </a:r>
          </a:p>
          <a:p>
            <a:pPr marL="457200" indent="-457200">
              <a:lnSpc>
                <a:spcPct val="85000"/>
              </a:lnSpc>
              <a:spcBef>
                <a:spcPct val="60000"/>
              </a:spcBef>
              <a:buNone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6.Creates misunderstanding</a:t>
            </a:r>
          </a:p>
          <a:p>
            <a:pPr marL="457200" indent="-457200">
              <a:lnSpc>
                <a:spcPct val="85000"/>
              </a:lnSpc>
              <a:spcBef>
                <a:spcPct val="60000"/>
              </a:spcBef>
              <a:buNone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7.Creates conflicts in the host society</a:t>
            </a:r>
          </a:p>
          <a:p>
            <a:pPr marL="457200" indent="-457200">
              <a:lnSpc>
                <a:spcPct val="85000"/>
              </a:lnSpc>
              <a:spcBef>
                <a:spcPct val="60000"/>
              </a:spcBef>
              <a:buNone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8.Contributes to disease, economic fluctuation, and </a:t>
            </a:r>
            <a:r>
              <a:rPr lang="en-US" b="1" smtClean="0">
                <a:solidFill>
                  <a:srgbClr val="C00000"/>
                </a:solidFill>
                <a:cs typeface="Times New Roman" pitchFamily="18" charset="0"/>
              </a:rPr>
              <a:t>transportation problems.</a:t>
            </a:r>
            <a:endParaRPr lang="en-US" b="1" dirty="0" smtClean="0">
              <a:solidFill>
                <a:srgbClr val="C00000"/>
              </a:solidFill>
              <a:cs typeface="Times New Roman" pitchFamily="18" charset="0"/>
            </a:endParaRPr>
          </a:p>
          <a:p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i="1" dirty="0" smtClean="0">
                <a:cs typeface="Times New Roman" pitchFamily="18" charset="0"/>
              </a:rPr>
              <a:t>          Definition of Tourism</a:t>
            </a:r>
            <a:r>
              <a:rPr lang="en-US" sz="3600" i="1" dirty="0" smtClean="0">
                <a:cs typeface="Times New Roman" pitchFamily="18" charset="0"/>
              </a:rPr>
              <a:t/>
            </a:r>
            <a:br>
              <a:rPr lang="en-US" sz="3600" i="1" dirty="0" smtClean="0">
                <a:cs typeface="Times New Roman" pitchFamily="18" charset="0"/>
              </a:rPr>
            </a:br>
            <a:endParaRPr lang="en-US" i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en-US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Tourism we may primarily think that people who are visiting a particular place for sightseeing, visiting friends and relatives, taking a vacation, and having a good time </a:t>
            </a:r>
          </a:p>
          <a:p>
            <a:pPr algn="just">
              <a:spcBef>
                <a:spcPct val="50000"/>
              </a:spcBef>
              <a:buNone/>
            </a:pPr>
            <a:r>
              <a:rPr lang="en-US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Generally tourism can be defined as the </a:t>
            </a:r>
            <a:r>
              <a:rPr lang="en-US" b="1" u="sng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processes,</a:t>
            </a:r>
            <a:r>
              <a:rPr lang="en-US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b="1" u="sng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activities</a:t>
            </a:r>
            <a:r>
              <a:rPr lang="en-US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, and </a:t>
            </a:r>
            <a:r>
              <a:rPr lang="en-US" b="1" u="sng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outcomes</a:t>
            </a:r>
            <a:r>
              <a:rPr lang="en-US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 arising from the relationships and the interactions among </a:t>
            </a:r>
            <a:r>
              <a:rPr lang="en-US" b="1" u="sng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tourists</a:t>
            </a:r>
            <a:r>
              <a:rPr lang="en-US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, tourism </a:t>
            </a:r>
            <a:r>
              <a:rPr lang="en-US" b="1" u="sng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suppliers</a:t>
            </a:r>
            <a:r>
              <a:rPr lang="en-US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, host governments, host communities, and surrounding environments that are involved in the attracting and hosting of visitors</a:t>
            </a:r>
            <a:r>
              <a:rPr lang="en-US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. </a:t>
            </a:r>
            <a:endParaRPr lang="en-US" dirty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i="1" dirty="0" smtClean="0"/>
              <a:t>The Top 10 Earning Countries </a:t>
            </a:r>
            <a:endParaRPr lang="en-US" sz="40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fontAlgn="base"/>
            <a:r>
              <a:rPr lang="en-US" sz="4700" b="1" dirty="0" smtClean="0">
                <a:solidFill>
                  <a:srgbClr val="C00000"/>
                </a:solidFill>
              </a:rPr>
              <a:t>1. USA, $299 billion</a:t>
            </a:r>
          </a:p>
          <a:p>
            <a:pPr fontAlgn="base"/>
            <a:r>
              <a:rPr lang="en-US" sz="4700" b="1" dirty="0" smtClean="0">
                <a:solidFill>
                  <a:srgbClr val="C00000"/>
                </a:solidFill>
              </a:rPr>
              <a:t>2. Spain: $96 billion</a:t>
            </a:r>
          </a:p>
          <a:p>
            <a:pPr fontAlgn="base"/>
            <a:r>
              <a:rPr lang="en-US" sz="4700" b="1" dirty="0" smtClean="0">
                <a:solidFill>
                  <a:srgbClr val="C00000"/>
                </a:solidFill>
              </a:rPr>
              <a:t>3. France: $86 billion</a:t>
            </a:r>
          </a:p>
          <a:p>
            <a:pPr fontAlgn="base"/>
            <a:r>
              <a:rPr lang="en-US" sz="4700" b="1" dirty="0" smtClean="0">
                <a:solidFill>
                  <a:srgbClr val="C00000"/>
                </a:solidFill>
              </a:rPr>
              <a:t>4. Thailand: $81 billion</a:t>
            </a:r>
          </a:p>
          <a:p>
            <a:pPr fontAlgn="base"/>
            <a:r>
              <a:rPr lang="en-US" sz="4700" b="1" dirty="0" smtClean="0">
                <a:solidFill>
                  <a:srgbClr val="C00000"/>
                </a:solidFill>
              </a:rPr>
              <a:t>5. United Kingdom: $72 billion</a:t>
            </a:r>
          </a:p>
          <a:p>
            <a:pPr fontAlgn="base"/>
            <a:r>
              <a:rPr lang="en-US" sz="4700" b="1" dirty="0" smtClean="0">
                <a:solidFill>
                  <a:srgbClr val="C00000"/>
                </a:solidFill>
              </a:rPr>
              <a:t>6. Italy: $62 billion</a:t>
            </a:r>
          </a:p>
          <a:p>
            <a:pPr fontAlgn="base"/>
            <a:r>
              <a:rPr lang="en-US" sz="4700" b="1" dirty="0" smtClean="0">
                <a:solidFill>
                  <a:srgbClr val="C00000"/>
                </a:solidFill>
              </a:rPr>
              <a:t>7. Australia: $59 billion</a:t>
            </a:r>
          </a:p>
          <a:p>
            <a:pPr fontAlgn="base"/>
            <a:r>
              <a:rPr lang="en-US" sz="4700" b="1" dirty="0" smtClean="0">
                <a:solidFill>
                  <a:srgbClr val="C00000"/>
                </a:solidFill>
              </a:rPr>
              <a:t>8. Germany: $57 billion</a:t>
            </a:r>
          </a:p>
          <a:p>
            <a:pPr fontAlgn="base"/>
            <a:r>
              <a:rPr lang="en-US" sz="4700" b="1" dirty="0" smtClean="0">
                <a:solidFill>
                  <a:srgbClr val="C00000"/>
                </a:solidFill>
              </a:rPr>
              <a:t>9. Macao (China): $51 billion</a:t>
            </a:r>
          </a:p>
          <a:p>
            <a:pPr fontAlgn="base"/>
            <a:r>
              <a:rPr lang="en-US" sz="4700" b="1" dirty="0" smtClean="0">
                <a:solidFill>
                  <a:srgbClr val="C00000"/>
                </a:solidFill>
              </a:rPr>
              <a:t>10. Japan: $48 billion.</a:t>
            </a:r>
            <a:endParaRPr lang="en-US" dirty="0" smtClean="0"/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 descr="money-different-countries-isolated-on-450w-18570709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1600200"/>
            <a:ext cx="3124200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 Of  </a:t>
            </a:r>
            <a:r>
              <a:rPr lang="en-US" dirty="0" err="1" smtClean="0"/>
              <a:t>Todays</a:t>
            </a:r>
            <a:r>
              <a:rPr lang="en-US" dirty="0" smtClean="0"/>
              <a:t> Session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3600" b="1" i="1" dirty="0" smtClean="0">
                <a:solidFill>
                  <a:srgbClr val="C00000"/>
                </a:solidFill>
              </a:rPr>
              <a:t>               Thanks For Your Patience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animated-goodbye-clipart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2452687"/>
            <a:ext cx="6400800" cy="3871913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i="1" dirty="0" smtClean="0">
                <a:cs typeface="Times New Roman" pitchFamily="18" charset="0"/>
              </a:rPr>
              <a:t>WTO Definition of Tourism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rgbClr val="C00000"/>
                </a:solidFill>
              </a:rPr>
              <a:t>     According to World Tourism Organization(WTO)-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Tourism comprises the activities of persons traveling to and staying in places outside their usual environment for not more than one consecutive year for leisure, business and other purposes.”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>
                <a:solidFill>
                  <a:srgbClr val="FFC000"/>
                </a:solidFill>
              </a:rPr>
              <a:t>Tourism Around The World</a:t>
            </a:r>
            <a:endParaRPr lang="en-US" i="1" dirty="0">
              <a:solidFill>
                <a:srgbClr val="FFC000"/>
              </a:solidFill>
            </a:endParaRPr>
          </a:p>
        </p:txBody>
      </p:sp>
      <p:pic>
        <p:nvPicPr>
          <p:cNvPr id="7" name="Content Placeholder 6" descr="kisspng-package-tour-air-travel-world-tourism-landmarks-5ab8d40f16dce3.819290071522062351093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1599" y="1774825"/>
            <a:ext cx="3581401" cy="4625975"/>
          </a:xfrm>
        </p:spPr>
      </p:pic>
      <p:sp>
        <p:nvSpPr>
          <p:cNvPr id="8" name="Rectangle 7"/>
          <p:cNvSpPr/>
          <p:nvPr/>
        </p:nvSpPr>
        <p:spPr>
          <a:xfrm>
            <a:off x="609600" y="1676401"/>
            <a:ext cx="4419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The United Nations World Tourism Organization (UNWTO) estimates that internationally there were just </a:t>
            </a:r>
            <a:r>
              <a:rPr lang="en-US" sz="2800" b="1" dirty="0" smtClean="0">
                <a:solidFill>
                  <a:srgbClr val="C00000"/>
                </a:solidFill>
              </a:rPr>
              <a:t>25million</a:t>
            </a:r>
            <a:r>
              <a:rPr lang="en-US" sz="2800" b="1" dirty="0">
                <a:solidFill>
                  <a:srgbClr val="C00000"/>
                </a:solidFill>
              </a:rPr>
              <a:t> tourist arrivals in 1950. 66 years later </a:t>
            </a:r>
            <a:r>
              <a:rPr lang="en-US" sz="2800" b="1" dirty="0" smtClean="0">
                <a:solidFill>
                  <a:srgbClr val="C00000"/>
                </a:solidFill>
              </a:rPr>
              <a:t>this number</a:t>
            </a:r>
            <a:r>
              <a:rPr lang="en-US" sz="2800" b="1" dirty="0">
                <a:solidFill>
                  <a:srgbClr val="C00000"/>
                </a:solidFill>
              </a:rPr>
              <a:t> has increased to 1.2 billion international arrivals per </a:t>
            </a:r>
            <a:r>
              <a:rPr lang="en-US" sz="2800" b="1" dirty="0" smtClean="0">
                <a:solidFill>
                  <a:srgbClr val="C00000"/>
                </a:solidFill>
              </a:rPr>
              <a:t>year</a:t>
            </a:r>
            <a:r>
              <a:rPr lang="en-US" sz="2800" b="1" dirty="0">
                <a:solidFill>
                  <a:srgbClr val="C000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>International Tourist Arrival Chart</a:t>
            </a:r>
            <a:endParaRPr lang="en-US" i="1" dirty="0"/>
          </a:p>
        </p:txBody>
      </p:sp>
      <p:pic>
        <p:nvPicPr>
          <p:cNvPr id="4" name="Content Placeholder 3" descr="http___cdn.cnn.com_cnnnext_dam_assets_160119150407-tourism-chartx11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>The Worlds Most Visited Countries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C00000"/>
                </a:solidFill>
              </a:rPr>
              <a:t>1.France - 82.6m annual visitors (2016)</a:t>
            </a:r>
          </a:p>
          <a:p>
            <a:pPr>
              <a:buNone/>
            </a:pPr>
            <a:r>
              <a:rPr lang="en-US" b="1" dirty="0" smtClean="0">
                <a:solidFill>
                  <a:srgbClr val="C00000"/>
                </a:solidFill>
              </a:rPr>
              <a:t>2.United States - 77.5m (2015)</a:t>
            </a:r>
          </a:p>
          <a:p>
            <a:pPr>
              <a:buNone/>
            </a:pPr>
            <a:r>
              <a:rPr lang="en-US" b="1" dirty="0" smtClean="0">
                <a:solidFill>
                  <a:srgbClr val="C00000"/>
                </a:solidFill>
              </a:rPr>
              <a:t>3.Spain - 75.6m (2016)</a:t>
            </a:r>
          </a:p>
          <a:p>
            <a:pPr>
              <a:buNone/>
            </a:pPr>
            <a:r>
              <a:rPr lang="en-US" b="1" dirty="0" smtClean="0">
                <a:solidFill>
                  <a:srgbClr val="C00000"/>
                </a:solidFill>
              </a:rPr>
              <a:t>4.China - 59.3m (2016)</a:t>
            </a:r>
          </a:p>
          <a:p>
            <a:pPr>
              <a:buNone/>
            </a:pPr>
            <a:r>
              <a:rPr lang="en-US" b="1" dirty="0" smtClean="0">
                <a:solidFill>
                  <a:srgbClr val="C00000"/>
                </a:solidFill>
              </a:rPr>
              <a:t>5.Italy - 52.4m (2016)</a:t>
            </a:r>
          </a:p>
          <a:p>
            <a:pPr>
              <a:buNone/>
            </a:pPr>
            <a:r>
              <a:rPr lang="en-US" b="1" dirty="0" smtClean="0">
                <a:solidFill>
                  <a:srgbClr val="C00000"/>
                </a:solidFill>
              </a:rPr>
              <a:t>6.Turkey - 39.5m (2015)</a:t>
            </a:r>
            <a:br>
              <a:rPr lang="en-US" b="1" dirty="0" smtClean="0">
                <a:solidFill>
                  <a:srgbClr val="C00000"/>
                </a:solidFill>
              </a:rPr>
            </a:br>
            <a:endParaRPr lang="en-US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rgbClr val="C00000"/>
                </a:solidFill>
              </a:rPr>
              <a:t>7.United Kingdom - 35.8m (2016)</a:t>
            </a:r>
          </a:p>
          <a:p>
            <a:pPr>
              <a:buNone/>
            </a:pPr>
            <a:r>
              <a:rPr lang="en-US" b="1" dirty="0" smtClean="0">
                <a:solidFill>
                  <a:srgbClr val="C00000"/>
                </a:solidFill>
              </a:rPr>
              <a:t>8.Germany - 35.6m (2016)</a:t>
            </a:r>
          </a:p>
          <a:p>
            <a:pPr>
              <a:buNone/>
            </a:pPr>
            <a:r>
              <a:rPr lang="en-US" b="1" dirty="0" smtClean="0">
                <a:solidFill>
                  <a:srgbClr val="C00000"/>
                </a:solidFill>
              </a:rPr>
              <a:t>9.Mexico - 35m (2016)</a:t>
            </a:r>
          </a:p>
          <a:p>
            <a:pPr>
              <a:buNone/>
            </a:pPr>
            <a:r>
              <a:rPr lang="en-US" b="1" dirty="0" smtClean="0">
                <a:solidFill>
                  <a:srgbClr val="C00000"/>
                </a:solidFill>
              </a:rPr>
              <a:t>10.Thailand - 32.6m (2016)</a:t>
            </a:r>
          </a:p>
          <a:p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2324100"/>
            <a:ext cx="2438400" cy="3924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Four Different Perspectives of Tourism Can be Identified</a:t>
            </a:r>
            <a:endParaRPr lang="en-US" sz="40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spcBef>
                <a:spcPct val="0"/>
              </a:spcBef>
              <a:buFont typeface="Arial" charset="0"/>
              <a:buNone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1.The tourist: The tourist seeks various psychic and physical experiences and satisfactions.</a:t>
            </a:r>
          </a:p>
          <a:p>
            <a:pPr marL="0" indent="0" algn="just">
              <a:spcBef>
                <a:spcPct val="0"/>
              </a:spcBef>
              <a:buFont typeface="Arial" charset="0"/>
              <a:buNone/>
            </a:pPr>
            <a:endParaRPr lang="en-US" b="1" dirty="0" smtClean="0">
              <a:solidFill>
                <a:srgbClr val="C00000"/>
              </a:solidFill>
              <a:cs typeface="Times New Roman" pitchFamily="18" charset="0"/>
            </a:endParaRPr>
          </a:p>
          <a:p>
            <a:pPr marL="0" indent="0" algn="just">
              <a:spcBef>
                <a:spcPct val="0"/>
              </a:spcBef>
              <a:buFont typeface="Arial" charset="0"/>
              <a:buNone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2. The businesses providing tourist goods and services: Businesspeople see tourism as an opportunity to make a profit  </a:t>
            </a:r>
          </a:p>
          <a:p>
            <a:pPr marL="0" indent="0" algn="just">
              <a:spcBef>
                <a:spcPct val="0"/>
              </a:spcBef>
              <a:buFont typeface="Arial" charset="0"/>
              <a:buNone/>
            </a:pPr>
            <a:endParaRPr lang="en-US" b="1" dirty="0" smtClean="0">
              <a:solidFill>
                <a:srgbClr val="C00000"/>
              </a:solidFill>
              <a:cs typeface="Times New Roman" pitchFamily="18" charset="0"/>
            </a:endParaRPr>
          </a:p>
          <a:p>
            <a:pPr marL="0" indent="0" algn="just">
              <a:spcBef>
                <a:spcPct val="0"/>
              </a:spcBef>
              <a:buFont typeface="Arial" charset="0"/>
              <a:buNone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3. The government of the host community or area: Politicians view tourism as a wealth factor in the economy of their jurisdictions.</a:t>
            </a:r>
          </a:p>
          <a:p>
            <a:pPr marL="0" indent="0" algn="just">
              <a:spcBef>
                <a:spcPct val="0"/>
              </a:spcBef>
              <a:buFont typeface="Arial" charset="0"/>
              <a:buNone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</a:p>
          <a:p>
            <a:pPr marL="0" indent="0" algn="just">
              <a:spcBef>
                <a:spcPct val="0"/>
              </a:spcBef>
              <a:buFont typeface="Arial" charset="0"/>
              <a:buNone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4. The host community: Local people usually see tourism as a cultural and employment factor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i="1" dirty="0" smtClean="0">
                <a:cs typeface="Times New Roman" pitchFamily="18" charset="0"/>
              </a:rPr>
              <a:t>Traveler Terminology for International Tourism</a:t>
            </a:r>
            <a:endParaRPr lang="en-US" sz="40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charset="0"/>
              <a:buNone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Tourism is the overall concept of traveler, defined as ‘‘any person on a trip between two or more countries or between two or more localities within his/her country of usual residence.’’</a:t>
            </a:r>
          </a:p>
          <a:p>
            <a:pPr>
              <a:buNone/>
            </a:pPr>
            <a:r>
              <a:rPr lang="en-US" b="1" dirty="0" smtClean="0">
                <a:solidFill>
                  <a:srgbClr val="C00000"/>
                </a:solidFill>
                <a:cs typeface="Times New Roman" pitchFamily="18" charset="0"/>
              </a:rPr>
              <a:t>All types of travelers engaged in tourism are described as visitors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 smtClean="0"/>
              <a:t>                        </a:t>
            </a:r>
            <a:r>
              <a:rPr lang="en-US" sz="5300" i="1" dirty="0" smtClean="0"/>
              <a:t>Visitor</a:t>
            </a:r>
            <a:br>
              <a:rPr lang="en-US" sz="5300" i="1" dirty="0" smtClean="0"/>
            </a:br>
            <a:endParaRPr lang="en-US" sz="53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cs typeface="Times New Roman" pitchFamily="18" charset="0"/>
              </a:rPr>
              <a:t>A “visitor” is defined as those persons who travel to a country other than that in which they have their usual residence but outside their usual environment for a period not exceeding twelve months and whose main purpose of visit is other than the exercise of an activity remunerated from within the place visited.</a:t>
            </a:r>
          </a:p>
          <a:p>
            <a:pPr>
              <a:buNone/>
            </a:pPr>
            <a:endParaRPr lang="en-US" sz="2400" b="1" dirty="0" smtClean="0">
              <a:solidFill>
                <a:srgbClr val="C00000"/>
              </a:solidFill>
              <a:cs typeface="Times New Roman" pitchFamily="18" charset="0"/>
            </a:endParaRPr>
          </a:p>
          <a:p>
            <a:pPr algn="just">
              <a:buFont typeface="Arial" charset="0"/>
              <a:buNone/>
            </a:pPr>
            <a:r>
              <a:rPr lang="en-US" sz="2400" b="1" dirty="0" smtClean="0">
                <a:solidFill>
                  <a:srgbClr val="C00000"/>
                </a:solidFill>
                <a:cs typeface="Times New Roman" pitchFamily="18" charset="0"/>
              </a:rPr>
              <a:t>1. International visitors are persons who travel for a period not exceeding 12 months to a country other than the one in which they generally reside and whose main purpose is other than the exercise of an activity remunerated from within the place visited.</a:t>
            </a:r>
          </a:p>
          <a:p>
            <a:pPr algn="just">
              <a:buFont typeface="Arial" charset="0"/>
              <a:buNone/>
            </a:pPr>
            <a:endParaRPr lang="en-US" sz="2400" b="1" dirty="0" smtClean="0">
              <a:solidFill>
                <a:srgbClr val="C00000"/>
              </a:solidFill>
              <a:cs typeface="Times New Roman" pitchFamily="18" charset="0"/>
            </a:endParaRPr>
          </a:p>
          <a:p>
            <a:pPr algn="just">
              <a:buFont typeface="Arial" charset="0"/>
              <a:buNone/>
            </a:pPr>
            <a:r>
              <a:rPr lang="en-US" sz="2400" b="1" dirty="0" smtClean="0">
                <a:solidFill>
                  <a:srgbClr val="C00000"/>
                </a:solidFill>
                <a:cs typeface="Times New Roman" pitchFamily="18" charset="0"/>
              </a:rPr>
              <a:t>2. Internal visitors are persons who travel to a destination within their own country, which is outside their usual environment, for a period not exceeding 12 months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864</TotalTime>
  <Words>955</Words>
  <Application>Microsoft Office PowerPoint</Application>
  <PresentationFormat>On-screen Show (4:3)</PresentationFormat>
  <Paragraphs>130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Module</vt:lpstr>
      <vt:lpstr>Todays Class content</vt:lpstr>
      <vt:lpstr>          Definition of Tourism </vt:lpstr>
      <vt:lpstr>WTO Definition of Tourism </vt:lpstr>
      <vt:lpstr>Tourism Around The World</vt:lpstr>
      <vt:lpstr>International Tourist Arrival Chart</vt:lpstr>
      <vt:lpstr>The Worlds Most Visited Countries</vt:lpstr>
      <vt:lpstr>Four Different Perspectives of Tourism Can be Identified</vt:lpstr>
      <vt:lpstr>Traveler Terminology for International Tourism</vt:lpstr>
      <vt:lpstr>                        Visitor </vt:lpstr>
      <vt:lpstr>Four aspect of WTO definition of tourism</vt:lpstr>
      <vt:lpstr>Classification of Travelers </vt:lpstr>
      <vt:lpstr>Components of Tourism</vt:lpstr>
      <vt:lpstr>The Tourism Phenomenon: Components of tourism and tourism management </vt:lpstr>
      <vt:lpstr>Basic Approaches of tourism </vt:lpstr>
      <vt:lpstr>Disciplinary Inputs To The Tourism Field </vt:lpstr>
      <vt:lpstr>Benefits of Tourism - Economic </vt:lpstr>
      <vt:lpstr>Benefits of Tourism - Social </vt:lpstr>
      <vt:lpstr>Benefits of Tourism - Cultural </vt:lpstr>
      <vt:lpstr>Disadvantages of Tourism - Social </vt:lpstr>
      <vt:lpstr>The Top 10 Earning Countries </vt:lpstr>
      <vt:lpstr>End Of  Todays Session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all of you in today’s session.</dc:title>
  <dc:creator>User</dc:creator>
  <cp:lastModifiedBy>SHAHED</cp:lastModifiedBy>
  <cp:revision>48</cp:revision>
  <dcterms:created xsi:type="dcterms:W3CDTF">2019-01-25T21:55:42Z</dcterms:created>
  <dcterms:modified xsi:type="dcterms:W3CDTF">2020-01-27T05:31:10Z</dcterms:modified>
</cp:coreProperties>
</file>