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7" r:id="rId2"/>
    <p:sldId id="258" r:id="rId3"/>
    <p:sldId id="259" r:id="rId4"/>
    <p:sldId id="257"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67"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8B9F0-C68F-4B3C-A20B-3B792B9D386F}" type="datetimeFigureOut">
              <a:rPr lang="en-GB" smtClean="0"/>
              <a:pPr/>
              <a:t>31/01/2019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BCB36-E38F-4F6C-9545-101064B6BFE1}" type="slidenum">
              <a:rPr lang="en-GB" smtClean="0"/>
              <a:pPr/>
              <a:t>‹#›</a:t>
            </a:fld>
            <a:endParaRPr lang="en-GB"/>
          </a:p>
        </p:txBody>
      </p:sp>
    </p:spTree>
    <p:extLst>
      <p:ext uri="{BB962C8B-B14F-4D97-AF65-F5344CB8AC3E}">
        <p14:creationId xmlns:p14="http://schemas.microsoft.com/office/powerpoint/2010/main" xmlns="" val="26615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800">
                <a:solidFill>
                  <a:schemeClr val="tx1"/>
                </a:solidFill>
                <a:latin typeface="Arial" charset="0"/>
              </a:defRPr>
            </a:lvl1pPr>
            <a:lvl2pPr marL="728760" indent="-280292">
              <a:defRPr sz="800">
                <a:solidFill>
                  <a:schemeClr val="tx1"/>
                </a:solidFill>
                <a:latin typeface="Arial" charset="0"/>
              </a:defRPr>
            </a:lvl2pPr>
            <a:lvl3pPr marL="1121169" indent="-224234">
              <a:defRPr sz="800">
                <a:solidFill>
                  <a:schemeClr val="tx1"/>
                </a:solidFill>
                <a:latin typeface="Arial" charset="0"/>
              </a:defRPr>
            </a:lvl3pPr>
            <a:lvl4pPr marL="1569636" indent="-224234">
              <a:defRPr sz="800">
                <a:solidFill>
                  <a:schemeClr val="tx1"/>
                </a:solidFill>
                <a:latin typeface="Arial" charset="0"/>
              </a:defRPr>
            </a:lvl4pPr>
            <a:lvl5pPr marL="2018104" indent="-224234">
              <a:defRPr sz="800">
                <a:solidFill>
                  <a:schemeClr val="tx1"/>
                </a:solidFill>
                <a:latin typeface="Arial" charset="0"/>
              </a:defRPr>
            </a:lvl5pPr>
            <a:lvl6pPr marL="2466571" indent="-224234" algn="ctr" eaLnBrk="0" fontAlgn="base" hangingPunct="0">
              <a:spcBef>
                <a:spcPct val="0"/>
              </a:spcBef>
              <a:spcAft>
                <a:spcPct val="0"/>
              </a:spcAft>
              <a:defRPr sz="800">
                <a:solidFill>
                  <a:schemeClr val="tx1"/>
                </a:solidFill>
                <a:latin typeface="Arial" charset="0"/>
              </a:defRPr>
            </a:lvl6pPr>
            <a:lvl7pPr marL="2915039" indent="-224234" algn="ctr" eaLnBrk="0" fontAlgn="base" hangingPunct="0">
              <a:spcBef>
                <a:spcPct val="0"/>
              </a:spcBef>
              <a:spcAft>
                <a:spcPct val="0"/>
              </a:spcAft>
              <a:defRPr sz="800">
                <a:solidFill>
                  <a:schemeClr val="tx1"/>
                </a:solidFill>
                <a:latin typeface="Arial" charset="0"/>
              </a:defRPr>
            </a:lvl7pPr>
            <a:lvl8pPr marL="3363506" indent="-224234" algn="ctr" eaLnBrk="0" fontAlgn="base" hangingPunct="0">
              <a:spcBef>
                <a:spcPct val="0"/>
              </a:spcBef>
              <a:spcAft>
                <a:spcPct val="0"/>
              </a:spcAft>
              <a:defRPr sz="800">
                <a:solidFill>
                  <a:schemeClr val="tx1"/>
                </a:solidFill>
                <a:latin typeface="Arial" charset="0"/>
              </a:defRPr>
            </a:lvl8pPr>
            <a:lvl9pPr marL="3811974" indent="-224234" algn="ctr" eaLnBrk="0" fontAlgn="base" hangingPunct="0">
              <a:spcBef>
                <a:spcPct val="0"/>
              </a:spcBef>
              <a:spcAft>
                <a:spcPct val="0"/>
              </a:spcAft>
              <a:defRPr sz="800">
                <a:solidFill>
                  <a:schemeClr val="tx1"/>
                </a:solidFill>
                <a:latin typeface="Arial" charset="0"/>
              </a:defRPr>
            </a:lvl9pPr>
          </a:lstStyle>
          <a:p>
            <a:fld id="{94899CC7-4E30-43E1-9101-26917B1DB3B7}" type="slidenum">
              <a:rPr lang="en-US" sz="1200"/>
              <a:pPr/>
              <a:t>5</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800">
                <a:solidFill>
                  <a:schemeClr val="tx1"/>
                </a:solidFill>
                <a:latin typeface="Arial" charset="0"/>
              </a:defRPr>
            </a:lvl1pPr>
            <a:lvl2pPr marL="728760" indent="-280292">
              <a:defRPr sz="800">
                <a:solidFill>
                  <a:schemeClr val="tx1"/>
                </a:solidFill>
                <a:latin typeface="Arial" charset="0"/>
              </a:defRPr>
            </a:lvl2pPr>
            <a:lvl3pPr marL="1121169" indent="-224234">
              <a:defRPr sz="800">
                <a:solidFill>
                  <a:schemeClr val="tx1"/>
                </a:solidFill>
                <a:latin typeface="Arial" charset="0"/>
              </a:defRPr>
            </a:lvl3pPr>
            <a:lvl4pPr marL="1569636" indent="-224234">
              <a:defRPr sz="800">
                <a:solidFill>
                  <a:schemeClr val="tx1"/>
                </a:solidFill>
                <a:latin typeface="Arial" charset="0"/>
              </a:defRPr>
            </a:lvl4pPr>
            <a:lvl5pPr marL="2018104" indent="-224234">
              <a:defRPr sz="800">
                <a:solidFill>
                  <a:schemeClr val="tx1"/>
                </a:solidFill>
                <a:latin typeface="Arial" charset="0"/>
              </a:defRPr>
            </a:lvl5pPr>
            <a:lvl6pPr marL="2466571" indent="-224234" algn="ctr" eaLnBrk="0" fontAlgn="base" hangingPunct="0">
              <a:spcBef>
                <a:spcPct val="0"/>
              </a:spcBef>
              <a:spcAft>
                <a:spcPct val="0"/>
              </a:spcAft>
              <a:defRPr sz="800">
                <a:solidFill>
                  <a:schemeClr val="tx1"/>
                </a:solidFill>
                <a:latin typeface="Arial" charset="0"/>
              </a:defRPr>
            </a:lvl6pPr>
            <a:lvl7pPr marL="2915039" indent="-224234" algn="ctr" eaLnBrk="0" fontAlgn="base" hangingPunct="0">
              <a:spcBef>
                <a:spcPct val="0"/>
              </a:spcBef>
              <a:spcAft>
                <a:spcPct val="0"/>
              </a:spcAft>
              <a:defRPr sz="800">
                <a:solidFill>
                  <a:schemeClr val="tx1"/>
                </a:solidFill>
                <a:latin typeface="Arial" charset="0"/>
              </a:defRPr>
            </a:lvl7pPr>
            <a:lvl8pPr marL="3363506" indent="-224234" algn="ctr" eaLnBrk="0" fontAlgn="base" hangingPunct="0">
              <a:spcBef>
                <a:spcPct val="0"/>
              </a:spcBef>
              <a:spcAft>
                <a:spcPct val="0"/>
              </a:spcAft>
              <a:defRPr sz="800">
                <a:solidFill>
                  <a:schemeClr val="tx1"/>
                </a:solidFill>
                <a:latin typeface="Arial" charset="0"/>
              </a:defRPr>
            </a:lvl8pPr>
            <a:lvl9pPr marL="3811974" indent="-224234" algn="ctr" eaLnBrk="0" fontAlgn="base" hangingPunct="0">
              <a:spcBef>
                <a:spcPct val="0"/>
              </a:spcBef>
              <a:spcAft>
                <a:spcPct val="0"/>
              </a:spcAft>
              <a:defRPr sz="800">
                <a:solidFill>
                  <a:schemeClr val="tx1"/>
                </a:solidFill>
                <a:latin typeface="Arial" charset="0"/>
              </a:defRPr>
            </a:lvl9pPr>
          </a:lstStyle>
          <a:p>
            <a:fld id="{BA6F2694-3F0C-4211-AFB8-0BD690A2BCBF}" type="slidenum">
              <a:rPr lang="en-US" sz="1200"/>
              <a:pPr/>
              <a:t>13</a:t>
            </a:fld>
            <a:endParaRPr 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0" name="Picture 8" descr="chapter-titl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Rectangle 3"/>
          <p:cNvSpPr>
            <a:spLocks noGrp="1" noChangeArrowheads="1"/>
          </p:cNvSpPr>
          <p:nvPr>
            <p:ph type="ctrTitle"/>
          </p:nvPr>
        </p:nvSpPr>
        <p:spPr>
          <a:xfrm>
            <a:off x="2209800" y="0"/>
            <a:ext cx="5410200" cy="1295400"/>
          </a:xfrm>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chemeClr val="tx1"/>
                </a:solidFill>
              </a:defRPr>
            </a:lvl1pPr>
          </a:lstStyle>
          <a:p>
            <a:pPr lvl="0"/>
            <a:r>
              <a:rPr lang="en-US" noProof="0" smtClean="0"/>
              <a:t>Click to edit Master title style</a:t>
            </a:r>
          </a:p>
        </p:txBody>
      </p:sp>
      <p:sp>
        <p:nvSpPr>
          <p:cNvPr id="3076" name="Rectangle 4"/>
          <p:cNvSpPr>
            <a:spLocks noGrp="1" noChangeArrowheads="1"/>
          </p:cNvSpPr>
          <p:nvPr>
            <p:ph type="subTitle" idx="1"/>
          </p:nvPr>
        </p:nvSpPr>
        <p:spPr>
          <a:xfrm>
            <a:off x="1066800" y="1524000"/>
            <a:ext cx="7772400" cy="4114800"/>
          </a:xfrm>
          <a:effectLst>
            <a:outerShdw dist="35921" dir="2700000" algn="ctr" rotWithShape="0">
              <a:schemeClr val="bg2"/>
            </a:outerShdw>
          </a:effectLst>
        </p:spPr>
        <p:txBody>
          <a:bodyPr anchor="ctr" anchorCtr="1"/>
          <a:lstStyle>
            <a:lvl1pPr marL="0" indent="0" algn="ctr">
              <a:buFontTx/>
              <a:buNone/>
              <a:defRPr sz="5400">
                <a:solidFill>
                  <a:schemeClr val="bg1"/>
                </a:solidFill>
              </a:defRPr>
            </a:lvl1pPr>
          </a:lstStyle>
          <a:p>
            <a:pPr lvl="0"/>
            <a:r>
              <a:rPr lang="en-US" noProof="0" smtClean="0"/>
              <a:t>Click to edit Master subtitle style</a:t>
            </a:r>
          </a:p>
        </p:txBody>
      </p:sp>
      <p:sp>
        <p:nvSpPr>
          <p:cNvPr id="3082" name="Rectangle 10"/>
          <p:cNvSpPr>
            <a:spLocks noChangeArrowheads="1"/>
          </p:cNvSpPr>
          <p:nvPr/>
        </p:nvSpPr>
        <p:spPr bwMode="auto">
          <a:xfrm>
            <a:off x="3733800" y="6477000"/>
            <a:ext cx="541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r" eaLnBrk="0" hangingPunct="0">
              <a:spcBef>
                <a:spcPct val="50000"/>
              </a:spcBef>
            </a:pPr>
            <a:r>
              <a:rPr lang="en-US" sz="1200" b="1" i="1">
                <a:solidFill>
                  <a:schemeClr val="bg1"/>
                </a:solidFill>
                <a:effectLst/>
                <a:latin typeface="Book Antiqua" pitchFamily="18" charset="0"/>
              </a:rPr>
              <a:t>Copyright</a:t>
            </a:r>
            <a:r>
              <a:rPr lang="en-US" sz="1200">
                <a:solidFill>
                  <a:schemeClr val="bg1"/>
                </a:solidFill>
                <a:effectLst/>
                <a:latin typeface="Book Antiqua" pitchFamily="18" charset="0"/>
              </a:rPr>
              <a:t> </a:t>
            </a:r>
            <a:r>
              <a:rPr lang="en-US" sz="1200" b="1" i="1">
                <a:solidFill>
                  <a:schemeClr val="bg1"/>
                </a:solidFill>
                <a:effectLst/>
                <a:latin typeface="Book Antiqua" pitchFamily="18" charset="0"/>
              </a:rPr>
              <a:t>© 2006 by The McGraw-Hill Companies, Inc. All rights reserved.</a:t>
            </a:r>
          </a:p>
        </p:txBody>
      </p:sp>
      <p:sp>
        <p:nvSpPr>
          <p:cNvPr id="3083" name="Rectangle 11"/>
          <p:cNvSpPr>
            <a:spLocks noChangeArrowheads="1"/>
          </p:cNvSpPr>
          <p:nvPr/>
        </p:nvSpPr>
        <p:spPr bwMode="auto">
          <a:xfrm>
            <a:off x="1066800" y="6477000"/>
            <a:ext cx="2743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0" hangingPunct="0">
              <a:spcBef>
                <a:spcPct val="50000"/>
              </a:spcBef>
            </a:pPr>
            <a:r>
              <a:rPr lang="en-US" sz="1200" b="1" i="1">
                <a:solidFill>
                  <a:srgbClr val="F6F2EA"/>
                </a:solidFill>
                <a:effectLst/>
                <a:latin typeface="Book Antiqua" pitchFamily="18" charset="0"/>
              </a:rPr>
              <a:t>McGraw-Hill Technology Education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0404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2400"/>
            <a:ext cx="2171700"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2511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600200"/>
            <a:ext cx="4038600" cy="4525963"/>
          </a:xfrm>
        </p:spPr>
        <p:txBody>
          <a:bodyPr/>
          <a:lstStyle/>
          <a:p>
            <a:r>
              <a:rPr lang="en-US" smtClean="0"/>
              <a:t>Click icon to add chart</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1D8BD707-D9CF-40AE-B4C6-C98DA3205C09}" type="datetimeFigureOut">
              <a:rPr lang="en-US" smtClean="0"/>
              <a:pPr/>
              <a:t>1/31/2019</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952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1"/>
          </p:nvPr>
        </p:nvSpPr>
        <p:spPr>
          <a:xfrm>
            <a:off x="457200" y="6243638"/>
            <a:ext cx="2133600" cy="457200"/>
          </a:xfrm>
          <a:prstGeom prst="rect">
            <a:avLst/>
          </a:prstGeom>
        </p:spPr>
        <p:txBody>
          <a:bodyPr/>
          <a:lstStyle>
            <a:lvl1pPr>
              <a:defRPr/>
            </a:lvl1pPr>
          </a:lstStyle>
          <a:p>
            <a:fld id="{1D8BD707-D9CF-40AE-B4C6-C98DA3205C09}" type="datetimeFigureOut">
              <a:rPr lang="en-US" smtClean="0"/>
              <a:pPr/>
              <a:t>1/31/2019</a:t>
            </a:fld>
            <a:endParaRPr lang="en-US"/>
          </a:p>
        </p:txBody>
      </p:sp>
      <p:sp>
        <p:nvSpPr>
          <p:cNvPr id="7" name="Footer Placeholder 6"/>
          <p:cNvSpPr>
            <a:spLocks noGrp="1"/>
          </p:cNvSpPr>
          <p:nvPr>
            <p:ph type="ftr" sz="quarter" idx="12"/>
          </p:nvPr>
        </p:nvSpPr>
        <p:spPr>
          <a:xfrm>
            <a:off x="3124200" y="6243638"/>
            <a:ext cx="28956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xmlns="" val="347068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9895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07599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295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3500" y="1295400"/>
            <a:ext cx="38481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8620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7499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1948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8838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9688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08700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ontent-screen"/>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304800" y="152400"/>
            <a:ext cx="8534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254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295400"/>
            <a:ext cx="78486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1371600" y="64770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effectLs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latin typeface="Times New Roman" pitchFamily="18" charset="0"/>
                <a:cs typeface="Times New Roman" pitchFamily="18" charset="0"/>
              </a:rPr>
              <a:t>Class </a:t>
            </a:r>
            <a:r>
              <a:rPr lang="en-GB" sz="4800" b="1" smtClean="0">
                <a:latin typeface="Times New Roman" pitchFamily="18" charset="0"/>
                <a:cs typeface="Times New Roman" pitchFamily="18" charset="0"/>
              </a:rPr>
              <a:t>No- </a:t>
            </a:r>
            <a:r>
              <a:rPr lang="en-GB" sz="4800" b="1" smtClean="0">
                <a:latin typeface="Times New Roman" pitchFamily="18" charset="0"/>
                <a:cs typeface="Times New Roman" pitchFamily="18" charset="0"/>
              </a:rPr>
              <a:t>03</a:t>
            </a:r>
            <a:endParaRPr lang="en-GB" sz="4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800" b="1" dirty="0">
                <a:solidFill>
                  <a:srgbClr val="C00000"/>
                </a:solidFill>
                <a:latin typeface="Times New Roman" pitchFamily="18" charset="0"/>
                <a:cs typeface="Times New Roman" pitchFamily="18" charset="0"/>
              </a:rPr>
              <a:t>The First Travel </a:t>
            </a:r>
            <a:r>
              <a:rPr lang="en-US" sz="2800" b="1" dirty="0" smtClean="0">
                <a:solidFill>
                  <a:srgbClr val="C00000"/>
                </a:solidFill>
                <a:latin typeface="Times New Roman" pitchFamily="18" charset="0"/>
                <a:cs typeface="Times New Roman" pitchFamily="18" charset="0"/>
              </a:rPr>
              <a:t>Agents</a:t>
            </a:r>
          </a:p>
          <a:p>
            <a:r>
              <a:rPr lang="en-US" sz="2800" b="1" dirty="0" smtClean="0">
                <a:solidFill>
                  <a:srgbClr val="C00000"/>
                </a:solidFill>
                <a:latin typeface="Times New Roman" pitchFamily="18" charset="0"/>
                <a:cs typeface="Times New Roman" pitchFamily="18" charset="0"/>
              </a:rPr>
              <a:t>Historic Transportation</a:t>
            </a:r>
          </a:p>
          <a:p>
            <a:r>
              <a:rPr lang="en-US" sz="2800" b="1" dirty="0" smtClean="0">
                <a:solidFill>
                  <a:srgbClr val="C00000"/>
                </a:solidFill>
                <a:latin typeface="Times New Roman" pitchFamily="18" charset="0"/>
                <a:cs typeface="Times New Roman" pitchFamily="18" charset="0"/>
              </a:rPr>
              <a:t>Accommodations</a:t>
            </a:r>
          </a:p>
          <a:p>
            <a:r>
              <a:rPr lang="en-US" sz="2800" b="1" dirty="0" smtClean="0">
                <a:solidFill>
                  <a:srgbClr val="C00000"/>
                </a:solidFill>
                <a:latin typeface="Times New Roman" pitchFamily="18" charset="0"/>
                <a:cs typeface="Times New Roman" pitchFamily="18" charset="0"/>
              </a:rPr>
              <a:t>Job Forecasts</a:t>
            </a:r>
          </a:p>
          <a:p>
            <a:r>
              <a:rPr lang="en-US" sz="2800" b="1" dirty="0" smtClean="0">
                <a:solidFill>
                  <a:srgbClr val="C00000"/>
                </a:solidFill>
                <a:latin typeface="Times New Roman" pitchFamily="18" charset="0"/>
                <a:cs typeface="Times New Roman" pitchFamily="18" charset="0"/>
              </a:rPr>
              <a:t>Job Requirements</a:t>
            </a:r>
          </a:p>
          <a:p>
            <a:r>
              <a:rPr lang="en-US" sz="2800" b="1" dirty="0" smtClean="0">
                <a:solidFill>
                  <a:srgbClr val="C00000"/>
                </a:solidFill>
                <a:latin typeface="Times New Roman" pitchFamily="18" charset="0"/>
                <a:cs typeface="Times New Roman" pitchFamily="18" charset="0"/>
              </a:rPr>
              <a:t>Career Possibilities</a:t>
            </a:r>
          </a:p>
          <a:p>
            <a:r>
              <a:rPr lang="en-US" sz="2800" b="1" dirty="0" smtClean="0">
                <a:solidFill>
                  <a:srgbClr val="C00000"/>
                </a:solidFill>
                <a:latin typeface="Times New Roman" pitchFamily="18" charset="0"/>
                <a:cs typeface="Times New Roman" pitchFamily="18" charset="0"/>
              </a:rPr>
              <a:t>Career </a:t>
            </a:r>
            <a:r>
              <a:rPr lang="en-US" sz="2800" b="1" dirty="0">
                <a:solidFill>
                  <a:srgbClr val="C00000"/>
                </a:solidFill>
                <a:latin typeface="Times New Roman" pitchFamily="18" charset="0"/>
                <a:cs typeface="Times New Roman" pitchFamily="18" charset="0"/>
              </a:rPr>
              <a:t>Paths in </a:t>
            </a:r>
            <a:r>
              <a:rPr lang="en-US" sz="2800" b="1" dirty="0" smtClean="0">
                <a:solidFill>
                  <a:srgbClr val="C00000"/>
                </a:solidFill>
                <a:latin typeface="Times New Roman" pitchFamily="18" charset="0"/>
                <a:cs typeface="Times New Roman" pitchFamily="18" charset="0"/>
              </a:rPr>
              <a:t>Tourism</a:t>
            </a:r>
          </a:p>
          <a:p>
            <a:r>
              <a:rPr lang="en-US" sz="2800" b="1" dirty="0" smtClean="0">
                <a:solidFill>
                  <a:srgbClr val="C00000"/>
                </a:solidFill>
                <a:latin typeface="Times New Roman" pitchFamily="18" charset="0"/>
                <a:cs typeface="Times New Roman" pitchFamily="18" charset="0"/>
              </a:rPr>
              <a:t>Internships</a:t>
            </a:r>
          </a:p>
          <a:p>
            <a:r>
              <a:rPr lang="en-US" sz="2800" b="1" dirty="0" smtClean="0">
                <a:solidFill>
                  <a:srgbClr val="C00000"/>
                </a:solidFill>
                <a:latin typeface="Times New Roman" pitchFamily="18" charset="0"/>
                <a:cs typeface="Times New Roman" pitchFamily="18" charset="0"/>
              </a:rPr>
              <a:t>Other </a:t>
            </a:r>
            <a:r>
              <a:rPr lang="en-US" sz="2800" b="1" dirty="0">
                <a:solidFill>
                  <a:srgbClr val="C00000"/>
                </a:solidFill>
                <a:latin typeface="Times New Roman" pitchFamily="18" charset="0"/>
                <a:cs typeface="Times New Roman" pitchFamily="18" charset="0"/>
              </a:rPr>
              <a:t>Sources of Career </a:t>
            </a:r>
            <a:r>
              <a:rPr lang="en-US" sz="2800" b="1" dirty="0" smtClean="0">
                <a:solidFill>
                  <a:srgbClr val="C00000"/>
                </a:solidFill>
                <a:latin typeface="Times New Roman" pitchFamily="18" charset="0"/>
                <a:cs typeface="Times New Roman" pitchFamily="18" charset="0"/>
              </a:rPr>
              <a:t>Information</a:t>
            </a:r>
            <a:endParaRPr lang="en-GB"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825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Air </a:t>
            </a:r>
            <a:r>
              <a:rPr lang="en-US" b="1" dirty="0" smtClean="0">
                <a:latin typeface="Times New Roman" pitchFamily="18" charset="0"/>
                <a:cs typeface="Times New Roman" pitchFamily="18" charset="0"/>
              </a:rPr>
              <a:t>Travel</a:t>
            </a:r>
            <a:endParaRPr lang="en-GB" dirty="0"/>
          </a:p>
        </p:txBody>
      </p:sp>
      <p:sp>
        <p:nvSpPr>
          <p:cNvPr id="3" name="Content Placeholder 2"/>
          <p:cNvSpPr>
            <a:spLocks noGrp="1"/>
          </p:cNvSpPr>
          <p:nvPr>
            <p:ph idx="1"/>
          </p:nvPr>
        </p:nvSpPr>
        <p:spPr>
          <a:xfrm>
            <a:off x="1143000" y="1444336"/>
            <a:ext cx="2895600" cy="4953000"/>
          </a:xfrm>
        </p:spPr>
        <p:txBody>
          <a:bodyPr/>
          <a:lstStyle/>
          <a:p>
            <a:pPr algn="just"/>
            <a:r>
              <a:rPr lang="en-GB" sz="2200" dirty="0">
                <a:latin typeface="Times New Roman" pitchFamily="18" charset="0"/>
                <a:cs typeface="Times New Roman" pitchFamily="18" charset="0"/>
              </a:rPr>
              <a:t>Nearly 16 years after the airplane’s </a:t>
            </a:r>
            <a:r>
              <a:rPr lang="en-GB" sz="2200" dirty="0" smtClean="0">
                <a:latin typeface="Times New Roman" pitchFamily="18" charset="0"/>
                <a:cs typeface="Times New Roman" pitchFamily="18" charset="0"/>
              </a:rPr>
              <a:t>first flight </a:t>
            </a:r>
            <a:r>
              <a:rPr lang="en-GB" sz="2200" dirty="0">
                <a:latin typeface="Times New Roman" pitchFamily="18" charset="0"/>
                <a:cs typeface="Times New Roman" pitchFamily="18" charset="0"/>
              </a:rPr>
              <a:t>at Kitty Hawk, North Carolina, in 1903, </a:t>
            </a:r>
            <a:r>
              <a:rPr lang="en-GB" sz="2200" dirty="0" smtClean="0">
                <a:latin typeface="Times New Roman" pitchFamily="18" charset="0"/>
                <a:cs typeface="Times New Roman" pitchFamily="18" charset="0"/>
              </a:rPr>
              <a:t>regularly scheduled </a:t>
            </a:r>
            <a:r>
              <a:rPr lang="en-GB" sz="2200" dirty="0">
                <a:latin typeface="Times New Roman" pitchFamily="18" charset="0"/>
                <a:cs typeface="Times New Roman" pitchFamily="18" charset="0"/>
              </a:rPr>
              <a:t>air service began in Germany. This was a </a:t>
            </a:r>
            <a:r>
              <a:rPr lang="en-GB" sz="2200" dirty="0" smtClean="0">
                <a:latin typeface="Times New Roman" pitchFamily="18" charset="0"/>
                <a:cs typeface="Times New Roman" pitchFamily="18" charset="0"/>
              </a:rPr>
              <a:t>Berlin–Leipzig–Weimar route</a:t>
            </a:r>
            <a:r>
              <a:rPr lang="en-GB" sz="2200" dirty="0">
                <a:latin typeface="Times New Roman" pitchFamily="18" charset="0"/>
                <a:cs typeface="Times New Roman" pitchFamily="18" charset="0"/>
              </a:rPr>
              <a:t>, and the carrier </a:t>
            </a:r>
            <a:r>
              <a:rPr lang="en-GB" sz="2200" dirty="0" smtClean="0">
                <a:latin typeface="Times New Roman" pitchFamily="18" charset="0"/>
                <a:cs typeface="Times New Roman" pitchFamily="18" charset="0"/>
              </a:rPr>
              <a:t>later became </a:t>
            </a:r>
            <a:r>
              <a:rPr lang="en-GB" sz="2200" dirty="0">
                <a:latin typeface="Times New Roman" pitchFamily="18" charset="0"/>
                <a:cs typeface="Times New Roman" pitchFamily="18" charset="0"/>
              </a:rPr>
              <a:t>known as Deutsche Lufthansa.</a:t>
            </a:r>
          </a:p>
        </p:txBody>
      </p:sp>
      <p:pic>
        <p:nvPicPr>
          <p:cNvPr id="9218"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181600" y="1444336"/>
            <a:ext cx="3636805"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18062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b="1" dirty="0" smtClean="0">
                <a:latin typeface="Times New Roman" pitchFamily="18" charset="0"/>
                <a:cs typeface="Times New Roman" pitchFamily="18" charset="0"/>
              </a:rPr>
              <a:t>Accommodations</a:t>
            </a:r>
            <a:endParaRPr lang="en-GB"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1143000" y="1524000"/>
            <a:ext cx="7620000" cy="5410200"/>
          </a:xfrm>
        </p:spPr>
        <p:txBody>
          <a:bodyPr/>
          <a:lstStyle/>
          <a:p>
            <a:pPr algn="just"/>
            <a:r>
              <a:rPr lang="en-GB" sz="2800" dirty="0">
                <a:latin typeface="Times New Roman" pitchFamily="18" charset="0"/>
                <a:cs typeface="Times New Roman" pitchFamily="18" charset="0"/>
              </a:rPr>
              <a:t>The earliest guest rooms were parts of private dwellings, and </a:t>
            </a:r>
            <a:r>
              <a:rPr lang="en-GB" sz="2800" dirty="0" smtClean="0">
                <a:latin typeface="Times New Roman" pitchFamily="18" charset="0"/>
                <a:cs typeface="Times New Roman" pitchFamily="18" charset="0"/>
              </a:rPr>
              <a:t>travellers </a:t>
            </a:r>
            <a:r>
              <a:rPr lang="en-GB" sz="2800" dirty="0">
                <a:latin typeface="Times New Roman" pitchFamily="18" charset="0"/>
                <a:cs typeface="Times New Roman" pitchFamily="18" charset="0"/>
              </a:rPr>
              <a:t>were hosted almost </a:t>
            </a:r>
            <a:r>
              <a:rPr lang="en-GB" sz="2800" dirty="0" smtClean="0">
                <a:latin typeface="Times New Roman" pitchFamily="18" charset="0"/>
                <a:cs typeface="Times New Roman" pitchFamily="18" charset="0"/>
              </a:rPr>
              <a:t>like members </a:t>
            </a:r>
            <a:r>
              <a:rPr lang="en-GB" sz="2800" dirty="0">
                <a:latin typeface="Times New Roman" pitchFamily="18" charset="0"/>
                <a:cs typeface="Times New Roman" pitchFamily="18" charset="0"/>
              </a:rPr>
              <a:t>of the family. In the Middle East and in the Orient, caravansaries and inns date back </a:t>
            </a:r>
            <a:r>
              <a:rPr lang="en-GB" sz="2800" dirty="0" smtClean="0">
                <a:latin typeface="Times New Roman" pitchFamily="18" charset="0"/>
                <a:cs typeface="Times New Roman" pitchFamily="18" charset="0"/>
              </a:rPr>
              <a:t>to antiquity</a:t>
            </a:r>
            <a:r>
              <a:rPr lang="en-GB" sz="2800" dirty="0">
                <a:latin typeface="Times New Roman" pitchFamily="18" charset="0"/>
                <a:cs typeface="Times New Roman" pitchFamily="18" charset="0"/>
              </a:rPr>
              <a:t>. In more modern times, first the stagecoach and then railroads, steamships, the </a:t>
            </a:r>
            <a:r>
              <a:rPr lang="en-GB" sz="2800" dirty="0" smtClean="0">
                <a:latin typeface="Times New Roman" pitchFamily="18" charset="0"/>
                <a:cs typeface="Times New Roman" pitchFamily="18" charset="0"/>
              </a:rPr>
              <a:t>automobile, </a:t>
            </a:r>
            <a:r>
              <a:rPr lang="en-GB" sz="2800" dirty="0" err="1" smtClean="0">
                <a:latin typeface="Times New Roman" pitchFamily="18" charset="0"/>
                <a:cs typeface="Times New Roman" pitchFamily="18" charset="0"/>
              </a:rPr>
              <a:t>motorcoach</a:t>
            </a:r>
            <a:r>
              <a:rPr lang="en-GB" sz="2800" dirty="0">
                <a:latin typeface="Times New Roman" pitchFamily="18" charset="0"/>
                <a:cs typeface="Times New Roman" pitchFamily="18" charset="0"/>
              </a:rPr>
              <a:t>, and airplane expanded the need for adequate accommodations.</a:t>
            </a:r>
          </a:p>
        </p:txBody>
      </p:sp>
    </p:spTree>
    <p:extLst>
      <p:ext uri="{BB962C8B-B14F-4D97-AF65-F5344CB8AC3E}">
        <p14:creationId xmlns:p14="http://schemas.microsoft.com/office/powerpoint/2010/main" xmlns="" val="35521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582216"/>
          </a:xfrm>
        </p:spPr>
        <p:txBody>
          <a:bodyPr/>
          <a:lstStyle/>
          <a:p>
            <a:r>
              <a:rPr lang="en-US" sz="4000" smtClean="0"/>
              <a:t>Job Opportunities</a:t>
            </a:r>
          </a:p>
        </p:txBody>
      </p:sp>
      <p:sp>
        <p:nvSpPr>
          <p:cNvPr id="6147" name="Content Placeholder 2"/>
          <p:cNvSpPr>
            <a:spLocks noGrp="1"/>
          </p:cNvSpPr>
          <p:nvPr>
            <p:ph idx="1"/>
          </p:nvPr>
        </p:nvSpPr>
        <p:spPr>
          <a:xfrm>
            <a:off x="1371600" y="1676400"/>
            <a:ext cx="7162800" cy="3048000"/>
          </a:xfrm>
        </p:spPr>
        <p:txBody>
          <a:bodyPr/>
          <a:lstStyle/>
          <a:p>
            <a:pPr marL="0" indent="0" algn="just">
              <a:buNone/>
            </a:pPr>
            <a:r>
              <a:rPr lang="en-US" sz="2800" dirty="0" smtClean="0">
                <a:latin typeface="Times New Roman" pitchFamily="18" charset="0"/>
                <a:cs typeface="Times New Roman" pitchFamily="18" charset="0"/>
              </a:rPr>
              <a:t>According to the WTTC, by 2020, employment forecasts are that 303.0 million people around the globe will have jobs created by tourism, accounting for 9.2 percent of total employment, or 1 in every 10.9 jobs.</a:t>
            </a:r>
          </a:p>
        </p:txBody>
      </p:sp>
    </p:spTree>
    <p:extLst>
      <p:ext uri="{BB962C8B-B14F-4D97-AF65-F5344CB8AC3E}">
        <p14:creationId xmlns:p14="http://schemas.microsoft.com/office/powerpoint/2010/main" xmlns="" val="3915433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355600" y="881062"/>
            <a:ext cx="4267200" cy="4986338"/>
          </a:xfrm>
        </p:spPr>
        <p:txBody>
          <a:bodyPr/>
          <a:lstStyle/>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Tourism Technology</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Airlines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Bus Companies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Cruise Companies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Railroads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Rental Car Companies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Hotel, Motels, and Resorts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Travel Agencies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Tour Companies</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Food Service</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Tourism Education</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Research</a:t>
            </a:r>
          </a:p>
          <a:p>
            <a:pPr marL="228600" indent="-228600">
              <a:lnSpc>
                <a:spcPct val="85000"/>
              </a:lnSpc>
              <a:spcBef>
                <a:spcPct val="0"/>
              </a:spcBef>
              <a:spcAft>
                <a:spcPct val="50000"/>
              </a:spcAft>
              <a:tabLst>
                <a:tab pos="228600" algn="l"/>
              </a:tabLst>
            </a:pPr>
            <a:r>
              <a:rPr lang="en-US" sz="2200" dirty="0" smtClean="0">
                <a:latin typeface="Times New Roman" pitchFamily="18" charset="0"/>
                <a:cs typeface="Times New Roman" pitchFamily="18" charset="0"/>
              </a:rPr>
              <a:t>Translator</a:t>
            </a:r>
          </a:p>
          <a:p>
            <a:pPr marL="228600" indent="-228600">
              <a:lnSpc>
                <a:spcPct val="85000"/>
              </a:lnSpc>
              <a:spcBef>
                <a:spcPct val="0"/>
              </a:spcBef>
              <a:spcAft>
                <a:spcPct val="50000"/>
              </a:spcAft>
              <a:tabLst>
                <a:tab pos="228600" algn="l"/>
              </a:tabLst>
            </a:pPr>
            <a:endParaRPr lang="en-US" sz="2200" dirty="0" smtClean="0">
              <a:latin typeface="Times New Roman" pitchFamily="18" charset="0"/>
              <a:cs typeface="Times New Roman" pitchFamily="18" charset="0"/>
            </a:endParaRPr>
          </a:p>
        </p:txBody>
      </p:sp>
      <p:sp>
        <p:nvSpPr>
          <p:cNvPr id="7171" name="Text Box 3"/>
          <p:cNvSpPr txBox="1">
            <a:spLocks noChangeArrowheads="1"/>
          </p:cNvSpPr>
          <p:nvPr/>
        </p:nvSpPr>
        <p:spPr bwMode="auto">
          <a:xfrm>
            <a:off x="419100" y="59261"/>
            <a:ext cx="8229600" cy="641747"/>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lvl1pPr>
              <a:defRPr sz="800">
                <a:solidFill>
                  <a:schemeClr val="tx1"/>
                </a:solidFill>
                <a:latin typeface="Arial" charset="0"/>
              </a:defRPr>
            </a:lvl1pPr>
            <a:lvl2pPr marL="742950" indent="-285750">
              <a:defRPr sz="800">
                <a:solidFill>
                  <a:schemeClr val="tx1"/>
                </a:solidFill>
                <a:latin typeface="Arial" charset="0"/>
              </a:defRPr>
            </a:lvl2pPr>
            <a:lvl3pPr marL="1143000" indent="-228600">
              <a:defRPr sz="800">
                <a:solidFill>
                  <a:schemeClr val="tx1"/>
                </a:solidFill>
                <a:latin typeface="Arial" charset="0"/>
              </a:defRPr>
            </a:lvl3pPr>
            <a:lvl4pPr marL="1600200" indent="-228600">
              <a:defRPr sz="800">
                <a:solidFill>
                  <a:schemeClr val="tx1"/>
                </a:solidFill>
                <a:latin typeface="Arial" charset="0"/>
              </a:defRPr>
            </a:lvl4pPr>
            <a:lvl5pPr marL="2057400" indent="-22860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a:spcBef>
                <a:spcPct val="50000"/>
              </a:spcBef>
            </a:pPr>
            <a:r>
              <a:rPr lang="en-US" sz="3600" b="1" dirty="0"/>
              <a:t>Career Possibilities</a:t>
            </a:r>
            <a:endParaRPr lang="en-US" sz="2400" dirty="0">
              <a:latin typeface="Times New Roman" pitchFamily="18" charset="0"/>
            </a:endParaRPr>
          </a:p>
        </p:txBody>
      </p:sp>
      <p:sp>
        <p:nvSpPr>
          <p:cNvPr id="7172" name="Text Box 4"/>
          <p:cNvSpPr txBox="1">
            <a:spLocks noChangeArrowheads="1"/>
          </p:cNvSpPr>
          <p:nvPr/>
        </p:nvSpPr>
        <p:spPr bwMode="auto">
          <a:xfrm>
            <a:off x="4457700" y="928688"/>
            <a:ext cx="4470400" cy="5695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tabLst>
                <a:tab pos="228600" algn="l"/>
              </a:tabLst>
              <a:defRPr sz="800">
                <a:solidFill>
                  <a:schemeClr val="tx1"/>
                </a:solidFill>
                <a:latin typeface="Arial" charset="0"/>
              </a:defRPr>
            </a:lvl1pPr>
            <a:lvl2pPr marL="742950" indent="-285750">
              <a:tabLst>
                <a:tab pos="228600" algn="l"/>
              </a:tabLst>
              <a:defRPr sz="800">
                <a:solidFill>
                  <a:schemeClr val="tx1"/>
                </a:solidFill>
                <a:latin typeface="Arial" charset="0"/>
              </a:defRPr>
            </a:lvl2pPr>
            <a:lvl3pPr marL="1143000" indent="-228600">
              <a:tabLst>
                <a:tab pos="228600" algn="l"/>
              </a:tabLst>
              <a:defRPr sz="800">
                <a:solidFill>
                  <a:schemeClr val="tx1"/>
                </a:solidFill>
                <a:latin typeface="Arial" charset="0"/>
              </a:defRPr>
            </a:lvl3pPr>
            <a:lvl4pPr marL="1600200" indent="-228600">
              <a:tabLst>
                <a:tab pos="228600" algn="l"/>
              </a:tabLst>
              <a:defRPr sz="800">
                <a:solidFill>
                  <a:schemeClr val="tx1"/>
                </a:solidFill>
                <a:latin typeface="Arial" charset="0"/>
              </a:defRPr>
            </a:lvl4pPr>
            <a:lvl5pPr marL="2057400" indent="-228600">
              <a:tabLst>
                <a:tab pos="228600" algn="l"/>
              </a:tabLst>
              <a:defRPr sz="800">
                <a:solidFill>
                  <a:schemeClr val="tx1"/>
                </a:solidFill>
                <a:latin typeface="Arial" charset="0"/>
              </a:defRPr>
            </a:lvl5pPr>
            <a:lvl6pPr marL="2514600" indent="-228600" algn="ctr" eaLnBrk="0" fontAlgn="base" hangingPunct="0">
              <a:spcBef>
                <a:spcPct val="0"/>
              </a:spcBef>
              <a:spcAft>
                <a:spcPct val="0"/>
              </a:spcAft>
              <a:tabLst>
                <a:tab pos="228600" algn="l"/>
              </a:tabLst>
              <a:defRPr sz="800">
                <a:solidFill>
                  <a:schemeClr val="tx1"/>
                </a:solidFill>
                <a:latin typeface="Arial" charset="0"/>
              </a:defRPr>
            </a:lvl6pPr>
            <a:lvl7pPr marL="2971800" indent="-228600" algn="ctr" eaLnBrk="0" fontAlgn="base" hangingPunct="0">
              <a:spcBef>
                <a:spcPct val="0"/>
              </a:spcBef>
              <a:spcAft>
                <a:spcPct val="0"/>
              </a:spcAft>
              <a:tabLst>
                <a:tab pos="228600" algn="l"/>
              </a:tabLst>
              <a:defRPr sz="800">
                <a:solidFill>
                  <a:schemeClr val="tx1"/>
                </a:solidFill>
                <a:latin typeface="Arial" charset="0"/>
              </a:defRPr>
            </a:lvl7pPr>
            <a:lvl8pPr marL="3429000" indent="-228600" algn="ctr" eaLnBrk="0" fontAlgn="base" hangingPunct="0">
              <a:spcBef>
                <a:spcPct val="0"/>
              </a:spcBef>
              <a:spcAft>
                <a:spcPct val="0"/>
              </a:spcAft>
              <a:tabLst>
                <a:tab pos="228600" algn="l"/>
              </a:tabLst>
              <a:defRPr sz="800">
                <a:solidFill>
                  <a:schemeClr val="tx1"/>
                </a:solidFill>
                <a:latin typeface="Arial" charset="0"/>
              </a:defRPr>
            </a:lvl8pPr>
            <a:lvl9pPr marL="3886200" indent="-228600" algn="ctr" eaLnBrk="0" fontAlgn="base" hangingPunct="0">
              <a:spcBef>
                <a:spcPct val="0"/>
              </a:spcBef>
              <a:spcAft>
                <a:spcPct val="0"/>
              </a:spcAft>
              <a:tabLst>
                <a:tab pos="228600" algn="l"/>
              </a:tabLst>
              <a:defRPr sz="800">
                <a:solidFill>
                  <a:schemeClr val="tx1"/>
                </a:solidFill>
                <a:latin typeface="Arial" charset="0"/>
              </a:defRPr>
            </a:lvl9pPr>
          </a:lstStyle>
          <a:p>
            <a:pPr algn="l">
              <a:lnSpc>
                <a:spcPct val="85000"/>
              </a:lnSpc>
              <a:spcAft>
                <a:spcPct val="50000"/>
              </a:spcAft>
              <a:buFontTx/>
              <a:buChar char="•"/>
            </a:pPr>
            <a:r>
              <a:rPr lang="en-US" sz="2200" dirty="0">
                <a:latin typeface="Times New Roman" pitchFamily="18" charset="0"/>
                <a:cs typeface="Times New Roman" pitchFamily="18" charset="0"/>
              </a:rPr>
              <a:t>Tourism Education</a:t>
            </a:r>
          </a:p>
          <a:p>
            <a:pPr algn="l">
              <a:lnSpc>
                <a:spcPct val="85000"/>
              </a:lnSpc>
              <a:spcAft>
                <a:spcPct val="50000"/>
              </a:spcAft>
              <a:buFontTx/>
              <a:buChar char="•"/>
            </a:pPr>
            <a:r>
              <a:rPr lang="en-US" sz="2200" dirty="0">
                <a:latin typeface="Times New Roman" pitchFamily="18" charset="0"/>
                <a:cs typeface="Times New Roman" pitchFamily="18" charset="0"/>
              </a:rPr>
              <a:t>Tourism Research</a:t>
            </a:r>
          </a:p>
          <a:p>
            <a:pPr algn="l">
              <a:lnSpc>
                <a:spcPct val="85000"/>
              </a:lnSpc>
              <a:spcAft>
                <a:spcPct val="50000"/>
              </a:spcAft>
              <a:buFontTx/>
              <a:buChar char="•"/>
            </a:pPr>
            <a:r>
              <a:rPr lang="en-US" sz="2200" dirty="0">
                <a:latin typeface="Times New Roman" pitchFamily="18" charset="0"/>
                <a:cs typeface="Times New Roman" pitchFamily="18" charset="0"/>
              </a:rPr>
              <a:t>Travel Communications</a:t>
            </a:r>
          </a:p>
          <a:p>
            <a:pPr algn="l">
              <a:lnSpc>
                <a:spcPct val="85000"/>
              </a:lnSpc>
              <a:spcAft>
                <a:spcPct val="50000"/>
              </a:spcAft>
              <a:buFontTx/>
              <a:buChar char="•"/>
            </a:pPr>
            <a:r>
              <a:rPr lang="en-US" sz="2200" dirty="0">
                <a:latin typeface="Times New Roman" pitchFamily="18" charset="0"/>
                <a:cs typeface="Times New Roman" pitchFamily="18" charset="0"/>
              </a:rPr>
              <a:t>Recreation and Leisure</a:t>
            </a:r>
          </a:p>
          <a:p>
            <a:pPr algn="l">
              <a:lnSpc>
                <a:spcPct val="85000"/>
              </a:lnSpc>
              <a:spcAft>
                <a:spcPct val="50000"/>
              </a:spcAft>
              <a:buFontTx/>
              <a:buChar char="•"/>
            </a:pPr>
            <a:r>
              <a:rPr lang="en-US" sz="2200" dirty="0">
                <a:latin typeface="Times New Roman" pitchFamily="18" charset="0"/>
                <a:cs typeface="Times New Roman" pitchFamily="18" charset="0"/>
              </a:rPr>
              <a:t>Attractions</a:t>
            </a:r>
          </a:p>
          <a:p>
            <a:pPr algn="l">
              <a:lnSpc>
                <a:spcPct val="85000"/>
              </a:lnSpc>
              <a:spcAft>
                <a:spcPct val="50000"/>
              </a:spcAft>
              <a:buFontTx/>
              <a:buChar char="•"/>
            </a:pPr>
            <a:r>
              <a:rPr lang="en-US" sz="2200" dirty="0">
                <a:latin typeface="Times New Roman" pitchFamily="18" charset="0"/>
                <a:cs typeface="Times New Roman" pitchFamily="18" charset="0"/>
              </a:rPr>
              <a:t>Tourist Offices and Information Centers</a:t>
            </a:r>
          </a:p>
          <a:p>
            <a:pPr algn="l">
              <a:lnSpc>
                <a:spcPct val="85000"/>
              </a:lnSpc>
              <a:spcAft>
                <a:spcPct val="50000"/>
              </a:spcAft>
              <a:buFontTx/>
              <a:buChar char="•"/>
            </a:pPr>
            <a:r>
              <a:rPr lang="en-US" sz="2200" dirty="0">
                <a:latin typeface="Times New Roman" pitchFamily="18" charset="0"/>
                <a:cs typeface="Times New Roman" pitchFamily="18" charset="0"/>
              </a:rPr>
              <a:t>Convention and Visitor Bureaus</a:t>
            </a:r>
          </a:p>
          <a:p>
            <a:pPr algn="l">
              <a:lnSpc>
                <a:spcPct val="85000"/>
              </a:lnSpc>
              <a:spcAft>
                <a:spcPct val="50000"/>
              </a:spcAft>
              <a:buFontTx/>
              <a:buChar char="•"/>
            </a:pPr>
            <a:r>
              <a:rPr lang="en-US" sz="2200" dirty="0">
                <a:latin typeface="Times New Roman" pitchFamily="18" charset="0"/>
                <a:cs typeface="Times New Roman" pitchFamily="18" charset="0"/>
              </a:rPr>
              <a:t>Meeting Planners</a:t>
            </a:r>
          </a:p>
          <a:p>
            <a:pPr algn="l">
              <a:lnSpc>
                <a:spcPct val="85000"/>
              </a:lnSpc>
              <a:spcAft>
                <a:spcPct val="50000"/>
              </a:spcAft>
              <a:buFontTx/>
              <a:buChar char="•"/>
            </a:pPr>
            <a:r>
              <a:rPr lang="en-US" sz="2200" dirty="0">
                <a:latin typeface="Times New Roman" pitchFamily="18" charset="0"/>
                <a:cs typeface="Times New Roman" pitchFamily="18" charset="0"/>
              </a:rPr>
              <a:t>Travel communication</a:t>
            </a:r>
          </a:p>
          <a:p>
            <a:pPr algn="l">
              <a:lnSpc>
                <a:spcPct val="85000"/>
              </a:lnSpc>
              <a:spcAft>
                <a:spcPct val="50000"/>
              </a:spcAft>
              <a:buFontTx/>
              <a:buChar char="•"/>
            </a:pPr>
            <a:r>
              <a:rPr lang="en-US" sz="2200" dirty="0">
                <a:latin typeface="Times New Roman" pitchFamily="18" charset="0"/>
                <a:cs typeface="Times New Roman" pitchFamily="18" charset="0"/>
              </a:rPr>
              <a:t>Recreation and leisure</a:t>
            </a:r>
          </a:p>
          <a:p>
            <a:pPr algn="l">
              <a:lnSpc>
                <a:spcPct val="85000"/>
              </a:lnSpc>
              <a:spcAft>
                <a:spcPct val="50000"/>
              </a:spcAft>
              <a:buFontTx/>
              <a:buChar char="•"/>
            </a:pPr>
            <a:r>
              <a:rPr lang="en-US" sz="2200" dirty="0">
                <a:latin typeface="Times New Roman" pitchFamily="18" charset="0"/>
                <a:cs typeface="Times New Roman" pitchFamily="18" charset="0"/>
              </a:rPr>
              <a:t>Attraction</a:t>
            </a:r>
          </a:p>
          <a:p>
            <a:pPr algn="l">
              <a:lnSpc>
                <a:spcPct val="85000"/>
              </a:lnSpc>
              <a:spcAft>
                <a:spcPct val="50000"/>
              </a:spcAft>
              <a:buFontTx/>
              <a:buChar char="•"/>
            </a:pPr>
            <a:r>
              <a:rPr lang="en-US" sz="2200" dirty="0">
                <a:latin typeface="Times New Roman" pitchFamily="18" charset="0"/>
                <a:cs typeface="Times New Roman" pitchFamily="18" charset="0"/>
              </a:rPr>
              <a:t>Guide</a:t>
            </a:r>
          </a:p>
        </p:txBody>
      </p:sp>
    </p:spTree>
    <p:extLst>
      <p:ext uri="{BB962C8B-B14F-4D97-AF65-F5344CB8AC3E}">
        <p14:creationId xmlns:p14="http://schemas.microsoft.com/office/powerpoint/2010/main" xmlns="" val="357841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623300" cy="532210"/>
          </a:xfrm>
        </p:spPr>
        <p:txBody>
          <a:bodyPr/>
          <a:lstStyle/>
          <a:p>
            <a:r>
              <a:rPr lang="en-US" sz="3600" b="1" smtClean="0">
                <a:latin typeface="Times New Roman" pitchFamily="18" charset="0"/>
                <a:cs typeface="Times New Roman" pitchFamily="18" charset="0"/>
              </a:rPr>
              <a:t>Global Distributions Systems and Online Companies</a:t>
            </a:r>
          </a:p>
        </p:txBody>
      </p:sp>
      <p:sp>
        <p:nvSpPr>
          <p:cNvPr id="8195" name="Content Placeholder 2"/>
          <p:cNvSpPr>
            <a:spLocks noGrp="1"/>
          </p:cNvSpPr>
          <p:nvPr>
            <p:ph idx="1"/>
          </p:nvPr>
        </p:nvSpPr>
        <p:spPr>
          <a:xfrm>
            <a:off x="990600" y="1447800"/>
            <a:ext cx="8077200" cy="3395663"/>
          </a:xfrm>
        </p:spPr>
        <p:txBody>
          <a:bodyPr/>
          <a:lstStyle/>
          <a:p>
            <a:pPr algn="just"/>
            <a:r>
              <a:rPr lang="en-US" sz="2800" dirty="0" smtClean="0">
                <a:latin typeface="Times New Roman" pitchFamily="18" charset="0"/>
                <a:cs typeface="Times New Roman" pitchFamily="18" charset="0"/>
              </a:rPr>
              <a:t>There are currently three large global distributions systems (GDS) companies and a number of smaller ones.</a:t>
            </a:r>
          </a:p>
          <a:p>
            <a:pPr algn="just"/>
            <a:r>
              <a:rPr lang="en-US" sz="2800" dirty="0" smtClean="0">
                <a:latin typeface="Times New Roman" pitchFamily="18" charset="0"/>
                <a:cs typeface="Times New Roman" pitchFamily="18" charset="0"/>
              </a:rPr>
              <a:t>GDSs are computer reservation systems that sell tickets for multiple airlines, book hotels, reserve rental cars, and conduct other transactions related to travel.</a:t>
            </a:r>
          </a:p>
        </p:txBody>
      </p:sp>
    </p:spTree>
    <p:extLst>
      <p:ext uri="{BB962C8B-B14F-4D97-AF65-F5344CB8AC3E}">
        <p14:creationId xmlns:p14="http://schemas.microsoft.com/office/powerpoint/2010/main" xmlns="" val="867578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3200" y="285750"/>
            <a:ext cx="8229600" cy="628650"/>
          </a:xfrm>
        </p:spPr>
        <p:txBody>
          <a:bodyPr/>
          <a:lstStyle/>
          <a:p>
            <a:r>
              <a:rPr lang="en-US" sz="3200" b="1" dirty="0" smtClean="0">
                <a:latin typeface="Times New Roman" pitchFamily="18" charset="0"/>
                <a:cs typeface="Times New Roman" pitchFamily="18" charset="0"/>
              </a:rPr>
              <a:t>Top 10 Things Tourism Employees Like</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about Their Jobs</a:t>
            </a:r>
          </a:p>
        </p:txBody>
      </p:sp>
      <p:sp>
        <p:nvSpPr>
          <p:cNvPr id="3" name="Content Placeholder 2"/>
          <p:cNvSpPr>
            <a:spLocks noGrp="1"/>
          </p:cNvSpPr>
          <p:nvPr>
            <p:ph idx="1"/>
          </p:nvPr>
        </p:nvSpPr>
        <p:spPr>
          <a:xfrm>
            <a:off x="1371600" y="1219200"/>
            <a:ext cx="6248400" cy="4529138"/>
          </a:xfrm>
        </p:spPr>
        <p:txBody>
          <a:bodyPr/>
          <a:lstStyle/>
          <a:p>
            <a:pPr marL="514350" indent="-514350">
              <a:buFont typeface="+mj-lt"/>
              <a:buAutoNum type="arabicPeriod"/>
              <a:defRPr/>
            </a:pPr>
            <a:r>
              <a:rPr lang="en-US" sz="2800" dirty="0" smtClean="0">
                <a:latin typeface="Times New Roman" pitchFamily="18" charset="0"/>
                <a:cs typeface="Times New Roman" pitchFamily="18" charset="0"/>
              </a:rPr>
              <a:t>Variety</a:t>
            </a:r>
          </a:p>
          <a:p>
            <a:pPr marL="514350" indent="-514350">
              <a:buFont typeface="+mj-lt"/>
              <a:buAutoNum type="arabicPeriod"/>
              <a:defRPr/>
            </a:pPr>
            <a:r>
              <a:rPr lang="en-US" sz="2800" dirty="0" smtClean="0">
                <a:latin typeface="Times New Roman" pitchFamily="18" charset="0"/>
                <a:cs typeface="Times New Roman" pitchFamily="18" charset="0"/>
              </a:rPr>
              <a:t>Dealing with people.</a:t>
            </a:r>
          </a:p>
          <a:p>
            <a:pPr marL="514350" indent="-514350">
              <a:buFont typeface="+mj-lt"/>
              <a:buAutoNum type="arabicPeriod"/>
              <a:defRPr/>
            </a:pPr>
            <a:r>
              <a:rPr lang="en-US" sz="2800" dirty="0" smtClean="0">
                <a:latin typeface="Times New Roman" pitchFamily="18" charset="0"/>
                <a:cs typeface="Times New Roman" pitchFamily="18" charset="0"/>
              </a:rPr>
              <a:t>Working with other tourism employees</a:t>
            </a:r>
          </a:p>
          <a:p>
            <a:pPr marL="514350" indent="-514350">
              <a:buFont typeface="+mj-lt"/>
              <a:buAutoNum type="arabicPeriod"/>
              <a:defRPr/>
            </a:pPr>
            <a:r>
              <a:rPr lang="en-US" sz="2800" dirty="0" smtClean="0">
                <a:latin typeface="Times New Roman" pitchFamily="18" charset="0"/>
                <a:cs typeface="Times New Roman" pitchFamily="18" charset="0"/>
              </a:rPr>
              <a:t>Opportunities.</a:t>
            </a:r>
          </a:p>
          <a:p>
            <a:pPr marL="514350" indent="-514350">
              <a:buFont typeface="+mj-lt"/>
              <a:buAutoNum type="arabicPeriod"/>
              <a:defRPr/>
            </a:pPr>
            <a:r>
              <a:rPr lang="en-US" sz="2800" dirty="0" smtClean="0">
                <a:latin typeface="Times New Roman" pitchFamily="18" charset="0"/>
                <a:cs typeface="Times New Roman" pitchFamily="18" charset="0"/>
              </a:rPr>
              <a:t>Advancement potential</a:t>
            </a:r>
          </a:p>
          <a:p>
            <a:pPr marL="514350" indent="-514350">
              <a:buFont typeface="+mj-lt"/>
              <a:buAutoNum type="arabicPeriod"/>
              <a:defRPr/>
            </a:pPr>
            <a:r>
              <a:rPr lang="en-US" sz="2800" dirty="0" smtClean="0">
                <a:latin typeface="Times New Roman" pitchFamily="18" charset="0"/>
                <a:cs typeface="Times New Roman" pitchFamily="18" charset="0"/>
              </a:rPr>
              <a:t>Developing global skills</a:t>
            </a:r>
          </a:p>
          <a:p>
            <a:pPr marL="514350" indent="-514350">
              <a:buFont typeface="+mj-lt"/>
              <a:buAutoNum type="arabicPeriod"/>
              <a:defRPr/>
            </a:pPr>
            <a:r>
              <a:rPr lang="en-US" sz="2800" dirty="0" smtClean="0">
                <a:latin typeface="Times New Roman" pitchFamily="18" charset="0"/>
                <a:cs typeface="Times New Roman" pitchFamily="18" charset="0"/>
              </a:rPr>
              <a:t>Easy to get started</a:t>
            </a:r>
          </a:p>
          <a:p>
            <a:pPr marL="514350" indent="-514350">
              <a:buFont typeface="+mj-lt"/>
              <a:buAutoNum type="arabicPeriod"/>
              <a:defRPr/>
            </a:pPr>
            <a:r>
              <a:rPr lang="en-US" sz="2800" dirty="0" smtClean="0">
                <a:latin typeface="Times New Roman" pitchFamily="18" charset="0"/>
                <a:cs typeface="Times New Roman" pitchFamily="18" charset="0"/>
              </a:rPr>
              <a:t>Training opportunities</a:t>
            </a:r>
          </a:p>
          <a:p>
            <a:pPr marL="514350" indent="-514350">
              <a:buFont typeface="+mj-lt"/>
              <a:buAutoNum type="arabicPeriod"/>
              <a:defRPr/>
            </a:pPr>
            <a:r>
              <a:rPr lang="en-US" sz="2800" dirty="0" smtClean="0">
                <a:latin typeface="Times New Roman" pitchFamily="18" charset="0"/>
                <a:cs typeface="Times New Roman" pitchFamily="18" charset="0"/>
              </a:rPr>
              <a:t>Tips</a:t>
            </a:r>
          </a:p>
          <a:p>
            <a:pPr marL="514350" indent="-514350">
              <a:buFont typeface="+mj-lt"/>
              <a:buAutoNum type="arabicPeriod"/>
              <a:defRPr/>
            </a:pPr>
            <a:r>
              <a:rPr lang="en-US" sz="2800" dirty="0" smtClean="0">
                <a:latin typeface="Times New Roman" pitchFamily="18" charset="0"/>
                <a:cs typeface="Times New Roman" pitchFamily="18" charset="0"/>
              </a:rPr>
              <a:t>Creativity</a:t>
            </a:r>
          </a:p>
          <a:p>
            <a:pPr>
              <a:defRPr/>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685313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381000"/>
            <a:ext cx="8229600" cy="410766"/>
          </a:xfrm>
        </p:spPr>
        <p:txBody>
          <a:bodyPr/>
          <a:lstStyle/>
          <a:p>
            <a:r>
              <a:rPr lang="en-US" sz="4800" b="1" dirty="0" smtClean="0">
                <a:latin typeface="Times New Roman" pitchFamily="18" charset="0"/>
                <a:cs typeface="Times New Roman" pitchFamily="18" charset="0"/>
              </a:rPr>
              <a:t>Career Path in Education</a:t>
            </a:r>
            <a:endParaRPr lang="en-US" sz="6000" b="1" dirty="0" smtClean="0">
              <a:latin typeface="Times New Roman" pitchFamily="18" charset="0"/>
              <a:cs typeface="Times New Roman" pitchFamily="18"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1289448"/>
            <a:ext cx="7315200" cy="495895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686322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229600" cy="360760"/>
          </a:xfrm>
        </p:spPr>
        <p:txBody>
          <a:bodyPr/>
          <a:lstStyle/>
          <a:p>
            <a:endParaRPr lang="en-US" smtClean="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7993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314855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457200"/>
            <a:ext cx="8229600" cy="414338"/>
          </a:xfrm>
        </p:spPr>
        <p:txBody>
          <a:bodyPr/>
          <a:lstStyle/>
          <a:p>
            <a:r>
              <a:rPr lang="en-US" sz="4000" b="1" dirty="0" smtClean="0">
                <a:latin typeface="Times New Roman" pitchFamily="18" charset="0"/>
                <a:cs typeface="Times New Roman" pitchFamily="18" charset="0"/>
              </a:rPr>
              <a:t>INTERNSHIPS</a:t>
            </a:r>
          </a:p>
        </p:txBody>
      </p:sp>
      <p:sp>
        <p:nvSpPr>
          <p:cNvPr id="12291" name="Content Placeholder 2"/>
          <p:cNvSpPr>
            <a:spLocks noGrp="1"/>
          </p:cNvSpPr>
          <p:nvPr>
            <p:ph idx="1"/>
          </p:nvPr>
        </p:nvSpPr>
        <p:spPr>
          <a:xfrm>
            <a:off x="1219200" y="1170384"/>
            <a:ext cx="7772400" cy="4697016"/>
          </a:xfrm>
        </p:spPr>
        <p:txBody>
          <a:bodyPr/>
          <a:lstStyle/>
          <a:p>
            <a:pPr marL="0" indent="0" algn="just">
              <a:buNone/>
            </a:pPr>
            <a:r>
              <a:rPr lang="en-US" sz="2400" dirty="0" smtClean="0">
                <a:latin typeface="Times New Roman" pitchFamily="18" charset="0"/>
                <a:cs typeface="Times New Roman" pitchFamily="18" charset="0"/>
              </a:rPr>
              <a:t>One of the best ways to get the job you want is to have internship (cooperative education) experience. Internship opportunities abound in the tourism area. Most internship programs are designed to provide students the opportunity to accomplish five things:</a:t>
            </a:r>
          </a:p>
          <a:p>
            <a:pPr marL="0" indent="0" algn="just">
              <a:buNone/>
            </a:pPr>
            <a:r>
              <a:rPr lang="en-US" sz="2400" dirty="0" smtClean="0">
                <a:latin typeface="Times New Roman" pitchFamily="18" charset="0"/>
                <a:cs typeface="Times New Roman" pitchFamily="18" charset="0"/>
              </a:rPr>
              <a:t>1. Acquire valuable, hands-on experience to supplement their academic learning.</a:t>
            </a:r>
          </a:p>
          <a:p>
            <a:pPr marL="0" indent="0" algn="just">
              <a:buNone/>
            </a:pPr>
            <a:r>
              <a:rPr lang="en-US" sz="2400" dirty="0" smtClean="0">
                <a:latin typeface="Times New Roman" pitchFamily="18" charset="0"/>
                <a:cs typeface="Times New Roman" pitchFamily="18" charset="0"/>
              </a:rPr>
              <a:t>2. Learn potential practical skills.</a:t>
            </a:r>
          </a:p>
          <a:p>
            <a:pPr marL="0" indent="0" algn="just">
              <a:buNone/>
            </a:pPr>
            <a:r>
              <a:rPr lang="en-US" sz="2400" dirty="0" smtClean="0">
                <a:latin typeface="Times New Roman" pitchFamily="18" charset="0"/>
                <a:cs typeface="Times New Roman" pitchFamily="18" charset="0"/>
              </a:rPr>
              <a:t>3. Develop professionalism.</a:t>
            </a:r>
          </a:p>
          <a:p>
            <a:pPr marL="0" indent="0" algn="just">
              <a:buNone/>
            </a:pPr>
            <a:r>
              <a:rPr lang="en-US" sz="2400" dirty="0" smtClean="0">
                <a:latin typeface="Times New Roman" pitchFamily="18" charset="0"/>
                <a:cs typeface="Times New Roman" pitchFamily="18" charset="0"/>
              </a:rPr>
              <a:t>4. Interact with segments of the local business community and develop an appreciation for the daily operation and long-term strategic direction of a corporate or small business environment.</a:t>
            </a:r>
          </a:p>
          <a:p>
            <a:pPr marL="0" indent="0" algn="just">
              <a:buNone/>
            </a:pPr>
            <a:r>
              <a:rPr lang="en-US" sz="2400" dirty="0" smtClean="0">
                <a:latin typeface="Times New Roman" pitchFamily="18" charset="0"/>
                <a:cs typeface="Times New Roman" pitchFamily="18" charset="0"/>
              </a:rPr>
              <a:t>5. Develop a further understanding of their chosen field.</a:t>
            </a:r>
          </a:p>
        </p:txBody>
      </p:sp>
    </p:spTree>
    <p:extLst>
      <p:ext uri="{BB962C8B-B14F-4D97-AF65-F5344CB8AC3E}">
        <p14:creationId xmlns:p14="http://schemas.microsoft.com/office/powerpoint/2010/main" xmlns="" val="1000847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latin typeface="Times New Roman" pitchFamily="18" charset="0"/>
                <a:cs typeface="Times New Roman" pitchFamily="18" charset="0"/>
              </a:rPr>
              <a:t>OTHER SOURCES OF CAREER INFORMATION</a:t>
            </a:r>
          </a:p>
        </p:txBody>
      </p:sp>
      <p:sp>
        <p:nvSpPr>
          <p:cNvPr id="3" name="Content Placeholder 2"/>
          <p:cNvSpPr>
            <a:spLocks noGrp="1"/>
          </p:cNvSpPr>
          <p:nvPr>
            <p:ph idx="1"/>
          </p:nvPr>
        </p:nvSpPr>
        <p:spPr/>
        <p:txBody>
          <a:bodyPr/>
          <a:lstStyle/>
          <a:p>
            <a:pPr>
              <a:lnSpc>
                <a:spcPct val="150000"/>
              </a:lnSpc>
            </a:pPr>
            <a:r>
              <a:rPr lang="en-GB" sz="2800" dirty="0">
                <a:latin typeface="Times New Roman" pitchFamily="18" charset="0"/>
                <a:cs typeface="Times New Roman" pitchFamily="18" charset="0"/>
              </a:rPr>
              <a:t>The Internet. A Google search of tourism careers will produce about 28.5 million </a:t>
            </a:r>
            <a:r>
              <a:rPr lang="en-GB" sz="2800" dirty="0" smtClean="0">
                <a:latin typeface="Times New Roman" pitchFamily="18" charset="0"/>
                <a:cs typeface="Times New Roman" pitchFamily="18" charset="0"/>
              </a:rPr>
              <a:t>hits. </a:t>
            </a:r>
          </a:p>
          <a:p>
            <a:pPr>
              <a:lnSpc>
                <a:spcPct val="150000"/>
              </a:lnSpc>
            </a:pPr>
            <a:r>
              <a:rPr lang="en-GB" sz="2800" dirty="0" err="1" smtClean="0">
                <a:latin typeface="Times New Roman" pitchFamily="18" charset="0"/>
                <a:cs typeface="Times New Roman" pitchFamily="18" charset="0"/>
              </a:rPr>
              <a:t>Eberts</a:t>
            </a:r>
            <a:r>
              <a:rPr lang="en-GB" sz="2800" dirty="0">
                <a:latin typeface="Times New Roman" pitchFamily="18" charset="0"/>
                <a:cs typeface="Times New Roman" pitchFamily="18" charset="0"/>
              </a:rPr>
              <a:t>, Marjorie, Linda Brothers, and Ann </a:t>
            </a:r>
            <a:r>
              <a:rPr lang="en-GB" sz="2800" dirty="0" err="1">
                <a:latin typeface="Times New Roman" pitchFamily="18" charset="0"/>
                <a:cs typeface="Times New Roman" pitchFamily="18" charset="0"/>
              </a:rPr>
              <a:t>Gisler</a:t>
            </a:r>
            <a:r>
              <a:rPr lang="en-GB" sz="2800" dirty="0">
                <a:latin typeface="Times New Roman" pitchFamily="18" charset="0"/>
                <a:cs typeface="Times New Roman" pitchFamily="18" charset="0"/>
              </a:rPr>
              <a:t>. Careers in Travel, Tourism, and Hospitality. </a:t>
            </a:r>
            <a:r>
              <a:rPr lang="en-GB" sz="2800" dirty="0" smtClean="0">
                <a:latin typeface="Times New Roman" pitchFamily="18" charset="0"/>
                <a:cs typeface="Times New Roman" pitchFamily="18" charset="0"/>
              </a:rPr>
              <a:t>New York</a:t>
            </a:r>
            <a:r>
              <a:rPr lang="en-GB" sz="2800" dirty="0">
                <a:latin typeface="Times New Roman" pitchFamily="18" charset="0"/>
                <a:cs typeface="Times New Roman" pitchFamily="18" charset="0"/>
              </a:rPr>
              <a:t>: McGraw-Hill, 2005.</a:t>
            </a:r>
          </a:p>
          <a:p>
            <a:pPr>
              <a:lnSpc>
                <a:spcPct val="150000"/>
              </a:lnSpc>
            </a:pPr>
            <a:r>
              <a:rPr lang="en-GB" sz="2800" dirty="0" smtClean="0">
                <a:latin typeface="Times New Roman" pitchFamily="18" charset="0"/>
                <a:cs typeface="Times New Roman" pitchFamily="18" charset="0"/>
              </a:rPr>
              <a:t>Rubin</a:t>
            </a:r>
            <a:r>
              <a:rPr lang="en-GB" sz="2800" dirty="0">
                <a:latin typeface="Times New Roman" pitchFamily="18" charset="0"/>
                <a:cs typeface="Times New Roman" pitchFamily="18" charset="0"/>
              </a:rPr>
              <a:t>, Karen. Inside Secrets to Finding a Career in Travel. Indianapolis, IN: JIST Works, 2001.</a:t>
            </a:r>
          </a:p>
        </p:txBody>
      </p:sp>
    </p:spTree>
    <p:extLst>
      <p:ext uri="{BB962C8B-B14F-4D97-AF65-F5344CB8AC3E}">
        <p14:creationId xmlns:p14="http://schemas.microsoft.com/office/powerpoint/2010/main" xmlns="" val="214925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latin typeface="Times New Roman" pitchFamily="18" charset="0"/>
                <a:cs typeface="Times New Roman" pitchFamily="18" charset="0"/>
              </a:rPr>
              <a:t>The First Travel Agents</a:t>
            </a:r>
            <a:endParaRPr lang="en-GB" sz="4800" b="1" dirty="0">
              <a:latin typeface="Times New Roman" pitchFamily="18" charset="0"/>
              <a:cs typeface="Times New Roman" pitchFamily="18" charset="0"/>
            </a:endParaRPr>
          </a:p>
        </p:txBody>
      </p:sp>
      <p:sp>
        <p:nvSpPr>
          <p:cNvPr id="4" name="Subtitle 2"/>
          <p:cNvSpPr txBox="1">
            <a:spLocks/>
          </p:cNvSpPr>
          <p:nvPr/>
        </p:nvSpPr>
        <p:spPr bwMode="auto">
          <a:xfrm>
            <a:off x="1122218" y="1447800"/>
            <a:ext cx="3830782"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GB" sz="2800" dirty="0" smtClean="0">
                <a:latin typeface="Times New Roman" pitchFamily="18" charset="0"/>
                <a:cs typeface="Times New Roman" pitchFamily="18" charset="0"/>
              </a:rPr>
              <a:t>In 1822, Robert Smart of Bristol, England, announced himself as the first steamship agent. He began booking passengers on steamers to various Bristol Channel ports and to Dublin, Ireland.</a:t>
            </a:r>
          </a:p>
        </p:txBody>
      </p:sp>
      <p:pic>
        <p:nvPicPr>
          <p:cNvPr id="1027" name="Picture 3"/>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375960" y="1600200"/>
            <a:ext cx="3133884"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522288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pPr algn="ctr"/>
            <a:r>
              <a:rPr lang="en-GB" sz="8000" b="1" dirty="0" smtClean="0"/>
              <a:t>THE END</a:t>
            </a:r>
            <a:endParaRPr lang="en-GB" sz="8000" b="1" dirty="0"/>
          </a:p>
        </p:txBody>
      </p:sp>
      <p:pic>
        <p:nvPicPr>
          <p:cNvPr id="6147" name="Picture 3" descr="H:\Personal Documents\Enayet Sirs File\Tourism File\Photos\th2.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1143001"/>
            <a:ext cx="9143999"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812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3600" b="1" dirty="0">
                <a:latin typeface="Times New Roman" pitchFamily="18" charset="0"/>
                <a:cs typeface="Times New Roman" pitchFamily="18" charset="0"/>
              </a:rPr>
              <a:t>The First Travel </a:t>
            </a:r>
            <a:r>
              <a:rPr lang="en-GB" sz="3600" b="1" dirty="0" smtClean="0">
                <a:latin typeface="Times New Roman" pitchFamily="18" charset="0"/>
                <a:cs typeface="Times New Roman" pitchFamily="18" charset="0"/>
              </a:rPr>
              <a:t>Agents……</a:t>
            </a:r>
            <a:endParaRPr lang="en-GB" sz="3600" dirty="0"/>
          </a:p>
        </p:txBody>
      </p:sp>
      <p:sp>
        <p:nvSpPr>
          <p:cNvPr id="3" name="Content Placeholder 2"/>
          <p:cNvSpPr>
            <a:spLocks noGrp="1"/>
          </p:cNvSpPr>
          <p:nvPr>
            <p:ph idx="1"/>
          </p:nvPr>
        </p:nvSpPr>
        <p:spPr>
          <a:xfrm>
            <a:off x="1066800" y="1371600"/>
            <a:ext cx="3962400" cy="4419600"/>
          </a:xfrm>
        </p:spPr>
        <p:txBody>
          <a:bodyPr/>
          <a:lstStyle/>
          <a:p>
            <a:pPr algn="just"/>
            <a:r>
              <a:rPr lang="en-GB" sz="2400" dirty="0">
                <a:latin typeface="Times New Roman" pitchFamily="18" charset="0"/>
                <a:cs typeface="Times New Roman" pitchFamily="18" charset="0"/>
              </a:rPr>
              <a:t>In 1841, Thomas Cook began running a special excursion train from Leicester to Loughborough (in England), a trip of 12 miles. On July 5 of that year, Cook’s train carried 570 passengers at a round-trip price of 1 shilling per passenger. This is believed to be the first publicly advertised excursion train. </a:t>
            </a:r>
          </a:p>
          <a:p>
            <a:pPr algn="just"/>
            <a:endParaRPr lang="en-GB" sz="2400" dirty="0"/>
          </a:p>
        </p:txBody>
      </p:sp>
      <p:sp>
        <p:nvSpPr>
          <p:cNvPr id="4" name="AutoShape 2" descr="data:image/jpeg;base64,/9j/4AAQSkZJRgABAQAAAQABAAD/2wCEAAkGBxQTEhQUExQVFhUXGRcVGRgYGBgaFxcVHBkYFxwdGBgYHCggGBolHBcWITEhJSksLi4uFyAzODMsNygtLisBCgoKDg0OGhAQGywkICQsLCwsLCwsLCwsLCwsLCwsLCwsLCwsLCwsLCwsLCwsLCwsLCwsLCwsLCwsLCwsLCwsLP/AABEIAQcAwAMBIgACEQEDEQH/xAAcAAACAwEBAQEAAAAAAAAAAAADBAIFBgEHAAj/xAA7EAABAwIDBQYEBQMEAwEAAAABAAIRAyEEMUEFElFhcQYigZGh8BOxwdEHMkLh8RQjUhViksJygqIk/8QAGQEAAwEBAQAAAAAAAAAAAAAAAQIDBAAF/8QAJREAAgICAgIBBAMAAAAAAAAAAAECEQMhEjEiQQQyUWGxFIGR/9oADAMBAAIRAxEAPwBfD4ndBhSwtXUlIVrWU6NeE1Gk0+HxRa0Xuh/1pcYMrOHEEHPx5KNfGmbEpXEZB8W87xk6rjMWQIGXqgNcanvNcDo8LJaKWOvrEtuk3NBvKG4uKBUJ1KWghnuA52SVUlTDl1lElEFC72ldDCmvhHRHo4QzdcER+GuMEK5bglGpgEGzipBIyOanSc4fJWDsH/CXfSgoHBKeJj2UR2KaeM8z90iW3ulao5oUSaoexeMMd0+FlTva83j374ItGnqfOU6wCDMSUehHFvsqfh1DeQPr5eK45upzsmqjc7a29UED6ZQjYOIlXd3xfw8PfBEozMwCeMctCmW0RfXLqmK54AfbRE7iWr3Sgl3kilChXGR8TZSFOyi0LpJSsIWi6CYRiUBjlJIOgrqtoS1RkozaS+qWBKDaQyTYClh7q52dsh9T8jSeenmobAwRq1mix1v+UC2fFesbP2eGADX0UZ5N0hp+C2YrC9h6jhLnNbyAJ+atMP2FZHee4+Q+i2bWKYCV8n7M7zP0ZEdjKQ1f/wAh9kGp2ObHde4dYP0WzLVAtSPl9zllZ57iuy9RotDxysVR4vZpbMiDwNl64aSQ2nsllVsEdDqOhXKUl2UWVezxnGUYuq92H1zWn7T7Gfh3Xu0zDh8uRVA5nMyrxdoegNWhA9/RAI6Jxz7Rn74pHck5QOS4Vq2CfHCfeiDU8fSwRq9IjoofDy+t0UI4khRcQHR6KVYA+7rjnwIHvwX1S+h04Io5qkXjmZ++aWqBNO9+SAVpkBIC1+im8LjqakAlY1EqaPh2yVCmF3FYttJsnwAzKm2OkObgEknujM/RVeLxO+WgamGjQDimNn0KmJj9IzuPQJz/AEwNrgbrrAAg9c5yUJSo0QibDsNssgb5ytE5nWVvGNVVsVg3BAgRCtgp41qzH8iTcgjAihqC1yLvK6oys44IbgpuKHKnMZHVEhdUXFTYRDa2AZWY5j2y058RzB0K8c2jsw0alSi83bdp/wA2HI9V7RWcvOvxSwpApYhmbJa7m0x+6EJ1KjTi+zMcaUCdEs5wOSfw7w9styIy9Qkn07q9lHGiFQyBKXdR8kZzbomhRBQlUpmCo0h7KY0KG1qZCtF/UCEG3umXsQN261MRESLIJsCTom2MQMcCGOIukaCnsLgaDnCd6BGuV+aVxmAmpd0gZHIRyB6omzsaKpFAnctmbDeiydx+zzToVKTy15Z3t8OPeGYEi8Hgs8nTo0RSqxfBbeYx26x4bvARMmPH3mmmbScKjhULSSA4OBkRaF5+0l1jplyKsezdBz6zRBIBg2n3ohLGqDDO3Lo/Q3ZWpv4dt5MXPqrdpVN2Ywnw6dxcq4SRWjFlrm6JAIzQgsCYaLKkURZCq1ChGcELdSTWwoiGqFRqLuobgVNoZClZZrtThvi0ajDq0x1FwtTVCz22zusceAWedqSo14aPEdj4v4NR7XTuzlqOYCtXVd52VokOA058+azuPnfLr9VYbMrEw3Jpz48sltkhoS9Dhg5FceLFTFO5HKx+iG52aKOYM6LrAFwv5KLxqmFZpspUGsuEerTuiGnZbGiKIUqShtGnFNw4gj7eqbw7RMlL7aEhscT5qbGXZjqzQx53gTBbkYtEnTNG2ri9/dLS4NdG+ybDdiIhDqMNyZ3pkznNkPCsve4BmPXykKcl7KxvodGwanw3PaAWaHX+Vd9jd2mN42dPUnp6IOFxJqMFNhc3/IHJzv8AaAIAjirns5sRxxAbJ3RBccrW9Vnm9bLxpHpmwXudTDnZnTgFZRKjRp7oAAgI2QlGPWzzJyuTaO7waL5rL7W7cU6Ty0NLo1kRbNUnaXtA6u/+notfvEkGe5uxnJnJZvG7IwrWOdUqVsQWiXlhYyk05R8R8AnlcoOTZphgS3M2FP8AEmgTDmPHOx+RV1s/tRhq5ApvvwIheMNw9FwDqTajZkNDwDvRmA4WJ+6v+zmyt4tcwlx4QLHnwU52l2WXx8b30etfHlSbUaLFw8SlP6V7aXOF4xt7a+IrYl4Y53d7ogkG3RCCk+yEcSl0z27EVqQF3tGuaxHbHGDcO6QWkESDaV55i6OK3TvFx/8AeT4ibKOzsRVdSrU3GRuk30IvbyXPHbsvDEo+2ZrE1jDhMyR6I2z3HeEH7eSWqCfKU9hKdxblC0sjBW7Li9ibqFT5rrS4kcAiVXaIIpIW1Q6oRHFQKIrNa8qVIeNkJyLRtK2vsiSBuvsUJkZz/K4AvnKbGRmdsYRzQ52iu+yexmVhhi4CHuqB517v6Z6L7G4UVGEH2U9+GlRsuw5Peafism0Ed1w8QfRZ8zfDRfHLi7LvbXZynRhzXMpCTBdYA2iTrmVzs9jRL3hwcWltPu5EkwD74o3aWrUxFQ0A1zacAvJGmc87gWB1VV2ZwraRqUwQ4kzvj8ssuOJF1mq4lFbXkep4OvvNB9yu1suqr9lO7qbNSTCpGVx2efKFSdFUOzVN7zUcATwvB473+Uqk7SbBoVWBha9m7vABjQ4AEyRHW44LeNA0QK+HngulB1oMM7vZ55Q2BTdRZRYH7lMlwMAO3zqSTn4aK57M9nvgOLzN9D+y1OHwobzPop1WpI42lcmVn8ptcV0SBlpXkW1dgNbWxHeDS4kskwHOs4B3LSMl63Q4LJdocEHVXSMxPzCOSVJM74jqTR5n/oVXfe+oA07vcDd1o3tN3dN44qLMK4fFLo/I6SMsj9vVag4BrXXBMZXj5Km7T4oU8PUY3Nwidb2SKbk6PRqMYtnn2GPc9FcYGm0gHVVuEpgC6uMNQAbz0haX2YoKonxMW5r6YXCLoTzmuOOF11NqhuhSaURTYV6cFDDkzXSjneC2yVEgtNwC+N5QGv05qVNxkqTGRIZLuzKvwMVTrZNB70ZwbGeOfouhq7XYCIUpK0VRre0+GdTob9B53SSYmY3pJgm8XyWf7O4H4Tw95IcbgARf6iPktL2K2gKzHUakOLAI4ltx6QibW2GQXOpu7rRIBOR5HRZXaGhNLxf+lpsdm7vTMEkgynnOvZKbJZ3G5wBqQTOuScqULShuiE2uQai4ppgVfRMFNurCE8JKrZGcd6O4isGiVxgkCc0vSob4Jdlp91mNvbHxtVxayruN4sOY8UHN6dDQxxk6ujWsqtBguHmqLtA8CqyDeD6/wsfUq4igwse9z3AxLgJA1yz6ruAfUqA1XGzbDUnjPAclGU7VG3H8Xg+VlhtyjLS4W1XnHampYA8ZPh/K9AxOK3mcV5x2pu8Dkmw/UWnaxsQ2JRL32JF9FeYp4kqWyMEKVP8A3H5aomIZOnJaPZm6VFY8IJCsKlPklDTRFYAXlTYF9EFSc/giA11V8pZ7eKO50JYvuVukSQMuhdoOOiG515U6BuoyHiOsbZcevnOsogQCXGApsdDewN5mJYQJD/7bjMEB1pHSy3uA2W6m2oC/4jXxE8RxXnPZHaW/tKnSMBtyJ/yDSY9F6xJaf9p+ahNJ7FnNrxQpsqiQXF1uVoA5KycQlqbxvQmNyVJbWic9u2D+FeVEibI7HhJbYxbgA2iwueeAsOpStJI6NylRYMqQEZpssk/+vGVGmeZeEhX2dtJ5kvbH+Lajh5WATRnKuii+LF9zS/svtq7LFUOsAb3+/JZ2hg/hU9xxmZn9kHG4zaVNpAZU3RqSxxjqLkKnp9oKjyG1GkHI2KjLfRtxYZpVaa/A24brSD7CzH+nmpififpbF+JiMlpNt1/7XPjyVZhAQ1knT53VMPtjZn4nXMGUIdWmMwmQQUOu1VMhW4kWKr6bM+sp/GGRCWY2yeIGJYpt0qMk5iilkwjNbXKVcU1icyOqX3LLfIkAIR6UBQp05TTaaix7JsGuip8dtMOqbrT3W68Soba2kb02eJVBhqlwOYCRrQyewj9pmjimVWEh1N7XeRy6GSPFfpDBYpmIosqsgsqNDh46dQZHgvzVt3C/3WtAguB9Mvktz+DPbIU3f0Vd3deZpOOTX6t6O+fVSJZVZucZUqYeu3fM0n91r+Difyu58OK0eHrhwR8bhmvaWvaHNNiDkf3VFicHVod6nNSmNM3sH/Yc81nlBwdrodTjlST0/wBlrWo6hRwtYtzEpbA7WpvAIcE4wB0cEq3uIJJrUkM/GBCq8Xtmm2QBLuHBWgpgKDsHTcZLWkp5KbWmTg4J+SZkMT2hJMFlskm3BM3nPixvyWq2hsWmQd0Bqx20f7bTeyySUk6Z6eHJCS8NFHtqoajwwZSJ6IxZY2S2zQXuc8/lEgHiUerU0WqCpAzPdHMO0So4sLuHlAxjymIMRr3KjuQPfJEAUMQ6AnRxVYnMpWUfEEklJgHiiIzaYiEoKnvRTxB4+Xkk68a+QXoSZJIIcZBt3jlAS+KqPcO8YGZAt4KBdAsOiUxLnnO4y9+ig9jpI+OGm+Z1SJoFtQcJB9VeYcCLjTQIVTDzcH+eSRsKiUu3nj4lN2UO9DH7qt2vQ+E/4jMiZBGjvd1Z9pKHcLpmI80HZ+IFWn8N8G0dDxHMKYGrbj77R7N+GPbpuLpCjWIFVoAk/q08St1kV+UqJfh6gLZDgZBGuq9t7D/iCzEBtKs4CpobAO0jqlbolLHe137Rotu9nviTUodysLxk2p10Dufms3sztK+mXMqNIc095ps5p6cF6CyoDcFZ/tf2bbiW/EZDcQ0d13+QH6XfTgpTgntFcOevDJtfoDT7XUyNQlsR2tYLhy86qY0OFrO15pZ9QlTcZPtnoL42Jej0Kt2rD2521MrK7W2z8Y7ondnPiqFxJ1PRXXZvZPxXyfyNueHToisaTsEuMF4l+GDdG7YRlwVfWZqnAwtEAyASAeI0QnmE5mAb0CUjXfKO88SlcUQCuOAFySxdVOPcqzFvVEBi5PkgPPBEe8jig7yIprKtKTp49YS4pjjKYqGSSfd+CXfUIm9uC2yZFWLYinJI0vCSfM7umQTL614vdDbS7wnjHNSKUWODpCJN/FTqjun16/NE3W7tm+X7IG/Yzl6+amMUnaOBTLQLn9isw1rqT2HQgHroVrO0+78IRnf6cOiraeB+Phm7o77Ji2fJdqicotvXaH62FZXpg68dR91RVKLqb4dLSMiNYTGxceaZ3HTY68Fa7dYH02vzIPlml6dFHU1yXZf9lPxHqUIZXl9MQN+9svzcDz1Xp+G25TxeGrOw7pcGPHMHdMEceq/PLMK6YH+O9IyjnKjhNoVcO4PovdSdP6XEA+GoSuH2JyV7ZpcLRLgS0gxpyhMMIp0y83cZgfVUGz+0O4QXU543ufCIX2K7QNc7eLHxoLT84zUnCTZ6H8nHV2XeDo70FxAGZJstjhDFMNbG5oGkQ7mTr8l5Ji9p1Kp3TDWcPvxVt2X7S/AcKVUncyBmd3kRw4J3ExvMpPZ6HUdxSGIfomPiU6jQ9jpnhdVWIcZgTASDk3VoStWpMlK4mtdBOI7uadIFk6tUpGq45FGcZuhEApkKLVighdxFW9lym6y4DZr8Q+PkqytUN8lbbRaDl9VVCnvEwQtQgpRqd71UzUl46x79EOpSIceWeS5h/wAw1M/ZIx0y5391scsvfgoFw08iVJ2XsoT3BTYSm7VvmiDf8wBPmhdkcT3SP8T/AAmO0DAaDoGRB9Y15Ko7LVe+5vET5I14k+VZUej7S7Jtx+HFfDw3E0huOYMngAlpHMz0JBWBxLqlNppVGkPabtIy0lbXs1tp2HqtqDId1zR+pmo6jMdF6Ft7szhdoUm1ABvObLKjc7ibxnnkUlhk+Et9M8JZixNZ/wDsACoqzyYk8Vbbe2c+hUfQIu0hpmZkX+ypcQ0jOQOYsmVE8sn0WOxa4bvEgGAM+p+6sMdiwWwABY5Wi1vFUWCfDXeAHPVF+Lx6dErWxoZKhQOm+ZMcL9UTaNLdLSdWzHO67gqOQ0lWO26U0xyt4Rb3zXXsCi3BsQ2ZtirQdNM63YfyuH0PNbjBbbZXZvNIDtW6j7rzZuYTGHDt4FtjoR4ISimLjyNaNvXBcShRCUwmMrBveIjK7QT7yRzirXHlkls1V7OU8zHkoYlh98ESjiGu5FcxbDe+ce+a5dilRXdeE1h/yykJknKbpvC1LJydmsx9UCb+80lg4cJOcrm2XmPfFAwleGBWfQ17OYkDeNv3EruGeAbZi6hUeb+OfihwDf6/RJYbLapWtkPfsJOqZM+/M6KFKtePZXcRfw9+aUIHaLwaVQaEZalZrs7UiuLxIIWjqO3g5sQYjwWTwBLa7NZtwt49Eb0Rn9cWbmi4C4ut12B27uO+A8915JZyfqOU/PqsJhn3PvmjsqFpkZgyMs1Fs1OKkqZ69tDs/hq79+tRa59hvGZIGUwbqg23+G+Gqj+1NI8BLh5E2V32a2wMTQa/9Q7rxwcNehzVuSkbMdzi6s8Xr/hNXkgOYQMjofDRYjbOxn4SoadRkOF40IOoX6gBWF/FjYbKuFFUNG+17QXa7hBbflJCaM3ezlLk6o8OZVIs0DiCUrXxDnG7iRzMpqpTzA5/ZI028VVCyb6JNbfoi4eZM8iERzbe5/ZQpO08FxyVM1mx6m+yDB8Jvl5p7FYXdh0a9FnezuKIMTEH7/Vaqs7ehpNjf6qEtM3wlyiinx+HIdvM8R7yS1fEEjdNj6/wtD8EapXEYdrhBHFcpCSiZgsAKbwwGUImOwhE6gZRmk8PVg7qqnZHo0m3Xz0sq+i+GhF2m+R0+arKNfuxGbs1f0c3THi+ffviuGppl70U8C3ORbwMlFawSYy6pLC1YEVCND1RTVt5+/kovoEZZfVQNHXvQhYNnaMEnOeI+sKkZSjEUxE94ib273PIq4Dt13Dp4Kqxrt3EtItJBjiZzsgdLpGh3gDF/SfRM06gI55Sq81BJg87cDyTNKqTHnopsumafsbtj4NcNd+Sod08jkCV6hvLwisSBOR9dF6z2O2wMTh2kkF7Ia8cxYG/EBRkTzRvyNCFRduakYOoLS4saP8AkHf9SrsFZv8AEQ//AJW3j+60+TXlFGeH1o/PVWpDnf8Ak4f/AEUB7CDMZ6wo03b28eJJ8yrjYbpduOiCY0N7fdaG6Oiubpla6bIbwRqZW4d2ebET0sPf8rL7XwZa4tAynXOEIzTZSeFxVnNj2fOfh4rW0zkegWP2U8SPJa6k/wDKOh8FPJ2WwfSMufePRBqQf5R6rL6pWZ0CmijRF4CRxOBGYHirANOcKFbLL5fRMnsnJaE8bJLpSlLCy0G/gPmiYnFiXSbcUzTdAbGvv7LU2TpNh6lIBlpGqTwzjvbvv0VvRZ8QgZhLbSwgY5rm5C3U/PJJYzR1tI5X42PvVTGBdmSY8FJrhaNb6p2lV0MWFvfFK2dQtTwQIvIIGfNZjbTB8Vh/xgev7LU4yrDTBE+/osltCvxIJkfv0XRdsE6ouawgDdmCAfGf4XKRiCOSHVqgUWGTOUZeygYWpPHplz99Eo97LTft7+vX1Vj2V2wcJigXE/CeN117CdY1IKqGN1n3l5KVdkiNdOuf3U5D9qme9MfaxzWW/EZwNGiw/qqE+AY4f9kH8Odt/Hw/w3H+5S7pnOND5Kt/ELGTiaTB+imXHq90D0Z6pUzNCFZEjybaOw/gmJlpNjy+6DhG7j26Qc/ULRbXpkNtcC8EZ9FVYmlvNa4CLx9rKyneiksSi7RtaVSWtPJUO2sJvEFrZ87q02TU3qTSc7+eR9QvsbTJBAdB8PZUU6ZoatGHqUhTrERAJkXK1OzjJzyVVtTZ7d3evvCb8eCc2BXBPMqsnasjjjxk0XjmyOce5QBRjxPuU7RHSF2rQvdQsu1YNtGRa5zStWmNZ9bqxYRAUazGx79/wuUtgcTB7QeSbTmOF7/wrnC03ETpoDP2Vf8A00vGVueiv8Ky15WxmVLY1hZA5rlbD77SHajyR6NPhlx96olcWtlmpexmUhEEgH3byR8Ie9f68EPaBDT100S4rHQHyTdgssa5m3pcrNbSwRbvEAFp9OPvmr4kkTcFA2jhjuShF0c1Yls0b1Ac/FBoSCRHvVG2GR8N7YyPohsbBP21uUPuMnpB6T4+vvVNU+Ougn9+mar6jpvz118ro+Hq+OXhpZK0MmWnZ3av9Li6dQ/kqf23/Q++Kb7S44VMZiXtMtDmsaRkQ1rR85VBXO80tIsUrgKpa3dJuDN0rXs5Vysvcf3mzlZK4LCA0agIM581PF4iQBFo89F9sRlQPdElhEkcL6cUt0WY1sRm6Ht57w4XF/X5opeJg+/snaFAHvAZjpBVVjHQSTaL34IJ2zq9EKlIfc/NVmApFr8tT9V2ri32MR4G/wBYQ3Yhwv6/WPNN+AuDTNVh3D31U6lWVQ4baR1AItmecZdU8Ma3gfXOcuvLmkaDxY+8r5osq440b0QYAJJ0HJPYKqHtmM+Y+XvJdQHZQ0HTHH+U7Qefce+K+Xy3MxWWArcuCm105Ty9+S4vklHN2QxETdokRz4cVXV62dh7sur5BHNnadawEe5RsW6aRAjlmur5K+x49FJstpY58+dlKsRJm0g8c/Cefkur5c+w9IEHbwgQbazdQovAtkbzwtK+Xy4A5VcB1ORy4KtqGHgRY/MSFxfJQjpAJA1uOS0Gwmw10a28V8vlKRWJY1an7qoxtPe0nLMC/uV8vkqQ4pTGUgG3seiWxdEC58D05L5fJ0K2G2Y0Tk3hlcdLKydTbIdFgIAFgvl8uaRykzr6DTII/Nc+H0TeDpNaAG+/d18vkUjm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8800" y="1447799"/>
            <a:ext cx="3048000" cy="3520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9423" y="5029200"/>
            <a:ext cx="3539515" cy="1600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6312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sz="2800" dirty="0">
                <a:latin typeface="Times New Roman" pitchFamily="18" charset="0"/>
                <a:cs typeface="Times New Roman" pitchFamily="18" charset="0"/>
              </a:rPr>
              <a:t>Thomas Bennett (1814–1898), an Englishman who served as secretary to the British consul general </a:t>
            </a:r>
            <a:r>
              <a:rPr lang="en-GB" sz="2800" dirty="0" smtClean="0">
                <a:latin typeface="Times New Roman" pitchFamily="18" charset="0"/>
                <a:cs typeface="Times New Roman" pitchFamily="18" charset="0"/>
              </a:rPr>
              <a:t>in Oslo</a:t>
            </a:r>
            <a:r>
              <a:rPr lang="en-GB" sz="2800" dirty="0">
                <a:latin typeface="Times New Roman" pitchFamily="18" charset="0"/>
                <a:cs typeface="Times New Roman" pitchFamily="18" charset="0"/>
              </a:rPr>
              <a:t>, Norway. In this position, Bennett frequently arranged individual scenic tours in Norway </a:t>
            </a:r>
            <a:r>
              <a:rPr lang="en-GB" sz="2800" dirty="0" smtClean="0">
                <a:latin typeface="Times New Roman" pitchFamily="18" charset="0"/>
                <a:cs typeface="Times New Roman" pitchFamily="18" charset="0"/>
              </a:rPr>
              <a:t>for visiting </a:t>
            </a:r>
            <a:r>
              <a:rPr lang="en-GB" sz="2800" dirty="0">
                <a:latin typeface="Times New Roman" pitchFamily="18" charset="0"/>
                <a:cs typeface="Times New Roman" pitchFamily="18" charset="0"/>
              </a:rPr>
              <a:t>British notables. </a:t>
            </a:r>
            <a:endParaRPr lang="en-GB" sz="2800" dirty="0" smtClean="0">
              <a:latin typeface="Times New Roman" pitchFamily="18" charset="0"/>
              <a:cs typeface="Times New Roman" pitchFamily="18" charset="0"/>
            </a:endParaRPr>
          </a:p>
          <a:p>
            <a:pPr marL="0" indent="0" algn="just">
              <a:buNone/>
            </a:pPr>
            <a:r>
              <a:rPr lang="en-GB" sz="2800" dirty="0" smtClean="0">
                <a:latin typeface="Times New Roman" pitchFamily="18" charset="0"/>
                <a:cs typeface="Times New Roman" pitchFamily="18" charset="0"/>
              </a:rPr>
              <a:t>Finally</a:t>
            </a:r>
            <a:r>
              <a:rPr lang="en-GB" sz="2800" dirty="0">
                <a:latin typeface="Times New Roman" pitchFamily="18" charset="0"/>
                <a:cs typeface="Times New Roman" pitchFamily="18" charset="0"/>
              </a:rPr>
              <a:t>, in 1850, he set up a business as a ‘‘trip organizer’’ and </a:t>
            </a:r>
            <a:r>
              <a:rPr lang="en-GB" sz="2800" dirty="0" smtClean="0">
                <a:latin typeface="Times New Roman" pitchFamily="18" charset="0"/>
                <a:cs typeface="Times New Roman" pitchFamily="18" charset="0"/>
              </a:rPr>
              <a:t>provided individual </a:t>
            </a:r>
            <a:r>
              <a:rPr lang="en-GB" sz="2800" dirty="0">
                <a:latin typeface="Times New Roman" pitchFamily="18" charset="0"/>
                <a:cs typeface="Times New Roman" pitchFamily="18" charset="0"/>
              </a:rPr>
              <a:t>tourists with itineraries, carriages, provisions, and a ‘‘traveling kit.’’ He routinely </a:t>
            </a:r>
            <a:r>
              <a:rPr lang="en-GB" sz="2800" dirty="0" smtClean="0">
                <a:latin typeface="Times New Roman" pitchFamily="18" charset="0"/>
                <a:cs typeface="Times New Roman" pitchFamily="18" charset="0"/>
              </a:rPr>
              <a:t>made advance </a:t>
            </a:r>
            <a:r>
              <a:rPr lang="en-GB" sz="2800" dirty="0">
                <a:latin typeface="Times New Roman" pitchFamily="18" charset="0"/>
                <a:cs typeface="Times New Roman" pitchFamily="18" charset="0"/>
              </a:rPr>
              <a:t>arrangements for horses and hotel rooms for his clients.</a:t>
            </a:r>
          </a:p>
          <a:p>
            <a:pPr marL="0" indent="0">
              <a:buNone/>
            </a:pPr>
            <a:endParaRPr lang="en-GB" sz="2800" dirty="0"/>
          </a:p>
        </p:txBody>
      </p:sp>
      <p:sp>
        <p:nvSpPr>
          <p:cNvPr id="4" name="Title 1"/>
          <p:cNvSpPr>
            <a:spLocks noGrp="1"/>
          </p:cNvSpPr>
          <p:nvPr>
            <p:ph type="title"/>
          </p:nvPr>
        </p:nvSpPr>
        <p:spPr/>
        <p:txBody>
          <a:bodyPr/>
          <a:lstStyle/>
          <a:p>
            <a:pPr algn="l"/>
            <a:r>
              <a:rPr lang="en-GB" sz="3600" b="1" dirty="0">
                <a:latin typeface="Times New Roman" pitchFamily="18" charset="0"/>
                <a:cs typeface="Times New Roman" pitchFamily="18" charset="0"/>
              </a:rPr>
              <a:t>The First Travel </a:t>
            </a:r>
            <a:r>
              <a:rPr lang="en-GB" sz="3600" b="1" dirty="0" smtClean="0">
                <a:latin typeface="Times New Roman" pitchFamily="18" charset="0"/>
                <a:cs typeface="Times New Roman" pitchFamily="18" charset="0"/>
              </a:rPr>
              <a:t>Agents……</a:t>
            </a:r>
            <a:endParaRPr lang="en-GB" sz="3600" dirty="0"/>
          </a:p>
        </p:txBody>
      </p:sp>
    </p:spTree>
    <p:extLst>
      <p:ext uri="{BB962C8B-B14F-4D97-AF65-F5344CB8AC3E}">
        <p14:creationId xmlns:p14="http://schemas.microsoft.com/office/powerpoint/2010/main" xmlns="" val="206515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159933" y="1524000"/>
            <a:ext cx="7222067" cy="2333625"/>
          </a:xfrm>
        </p:spPr>
        <p:txBody>
          <a:bodyPr/>
          <a:lstStyle/>
          <a:p>
            <a:pPr>
              <a:lnSpc>
                <a:spcPct val="85000"/>
              </a:lnSpc>
              <a:spcBef>
                <a:spcPct val="0"/>
              </a:spcBef>
              <a:spcAft>
                <a:spcPct val="50000"/>
              </a:spcAft>
            </a:pPr>
            <a:r>
              <a:rPr lang="en-US" sz="4000" b="1" dirty="0" smtClean="0">
                <a:latin typeface="Times New Roman" pitchFamily="18" charset="0"/>
                <a:cs typeface="Times New Roman" pitchFamily="18" charset="0"/>
              </a:rPr>
              <a:t>Stagecoach Travel</a:t>
            </a:r>
          </a:p>
          <a:p>
            <a:pPr>
              <a:lnSpc>
                <a:spcPct val="85000"/>
              </a:lnSpc>
              <a:spcBef>
                <a:spcPct val="0"/>
              </a:spcBef>
              <a:spcAft>
                <a:spcPct val="50000"/>
              </a:spcAft>
            </a:pPr>
            <a:r>
              <a:rPr lang="en-US" sz="4000" b="1" dirty="0" smtClean="0">
                <a:latin typeface="Times New Roman" pitchFamily="18" charset="0"/>
                <a:cs typeface="Times New Roman" pitchFamily="18" charset="0"/>
              </a:rPr>
              <a:t>Water Travel</a:t>
            </a:r>
          </a:p>
          <a:p>
            <a:pPr>
              <a:lnSpc>
                <a:spcPct val="85000"/>
              </a:lnSpc>
              <a:spcBef>
                <a:spcPct val="0"/>
              </a:spcBef>
              <a:spcAft>
                <a:spcPct val="50000"/>
              </a:spcAft>
            </a:pPr>
            <a:r>
              <a:rPr lang="en-US" sz="4000" b="1" dirty="0" smtClean="0">
                <a:latin typeface="Times New Roman" pitchFamily="18" charset="0"/>
                <a:cs typeface="Times New Roman" pitchFamily="18" charset="0"/>
              </a:rPr>
              <a:t>Rail Travel</a:t>
            </a:r>
          </a:p>
          <a:p>
            <a:pPr>
              <a:lnSpc>
                <a:spcPct val="85000"/>
              </a:lnSpc>
              <a:spcBef>
                <a:spcPct val="0"/>
              </a:spcBef>
              <a:spcAft>
                <a:spcPct val="50000"/>
              </a:spcAft>
            </a:pPr>
            <a:r>
              <a:rPr lang="en-US" sz="4000" b="1" dirty="0" smtClean="0">
                <a:latin typeface="Times New Roman" pitchFamily="18" charset="0"/>
                <a:cs typeface="Times New Roman" pitchFamily="18" charset="0"/>
              </a:rPr>
              <a:t>Automobile and Motor-coach Travel</a:t>
            </a:r>
          </a:p>
          <a:p>
            <a:pPr>
              <a:lnSpc>
                <a:spcPct val="85000"/>
              </a:lnSpc>
              <a:spcBef>
                <a:spcPct val="0"/>
              </a:spcBef>
              <a:spcAft>
                <a:spcPct val="50000"/>
              </a:spcAft>
            </a:pPr>
            <a:r>
              <a:rPr lang="en-US" sz="4000" b="1" dirty="0" smtClean="0">
                <a:latin typeface="Times New Roman" pitchFamily="18" charset="0"/>
                <a:cs typeface="Times New Roman" pitchFamily="18" charset="0"/>
              </a:rPr>
              <a:t>Air Travel</a:t>
            </a:r>
          </a:p>
        </p:txBody>
      </p:sp>
      <p:sp>
        <p:nvSpPr>
          <p:cNvPr id="4099" name="Text Box 3"/>
          <p:cNvSpPr txBox="1">
            <a:spLocks noChangeArrowheads="1"/>
          </p:cNvSpPr>
          <p:nvPr/>
        </p:nvSpPr>
        <p:spPr bwMode="auto">
          <a:xfrm>
            <a:off x="440268" y="221159"/>
            <a:ext cx="82296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800">
                <a:solidFill>
                  <a:schemeClr val="tx1"/>
                </a:solidFill>
                <a:latin typeface="Arial" charset="0"/>
              </a:defRPr>
            </a:lvl1pPr>
            <a:lvl2pPr marL="742950" indent="-285750">
              <a:defRPr sz="800">
                <a:solidFill>
                  <a:schemeClr val="tx1"/>
                </a:solidFill>
                <a:latin typeface="Arial" charset="0"/>
              </a:defRPr>
            </a:lvl2pPr>
            <a:lvl3pPr marL="1143000" indent="-228600">
              <a:defRPr sz="800">
                <a:solidFill>
                  <a:schemeClr val="tx1"/>
                </a:solidFill>
                <a:latin typeface="Arial" charset="0"/>
              </a:defRPr>
            </a:lvl3pPr>
            <a:lvl4pPr marL="1600200" indent="-228600">
              <a:defRPr sz="800">
                <a:solidFill>
                  <a:schemeClr val="tx1"/>
                </a:solidFill>
                <a:latin typeface="Arial" charset="0"/>
              </a:defRPr>
            </a:lvl4pPr>
            <a:lvl5pPr marL="2057400" indent="-22860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ctr">
              <a:spcBef>
                <a:spcPct val="50000"/>
              </a:spcBef>
            </a:pPr>
            <a:r>
              <a:rPr lang="en-US" sz="4400" b="1" dirty="0">
                <a:latin typeface="Times New Roman" pitchFamily="18" charset="0"/>
                <a:cs typeface="Times New Roman" pitchFamily="18" charset="0"/>
              </a:rPr>
              <a:t>Historic </a:t>
            </a:r>
            <a:r>
              <a:rPr lang="en-US" sz="4400" b="1" dirty="0" smtClean="0">
                <a:latin typeface="Times New Roman" pitchFamily="18" charset="0"/>
                <a:cs typeface="Times New Roman" pitchFamily="18" charset="0"/>
              </a:rPr>
              <a:t>Transportation</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13769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Stagecoach </a:t>
            </a:r>
            <a:r>
              <a:rPr lang="en-US" b="1" dirty="0" smtClean="0">
                <a:latin typeface="Times New Roman" pitchFamily="18" charset="0"/>
                <a:cs typeface="Times New Roman" pitchFamily="18" charset="0"/>
              </a:rPr>
              <a:t>Travel</a:t>
            </a:r>
            <a:endParaRPr lang="en-GB" dirty="0"/>
          </a:p>
        </p:txBody>
      </p:sp>
      <p:sp>
        <p:nvSpPr>
          <p:cNvPr id="3" name="Content Placeholder 2"/>
          <p:cNvSpPr>
            <a:spLocks noGrp="1"/>
          </p:cNvSpPr>
          <p:nvPr>
            <p:ph idx="1"/>
          </p:nvPr>
        </p:nvSpPr>
        <p:spPr>
          <a:xfrm>
            <a:off x="1219200" y="1295400"/>
            <a:ext cx="3048000" cy="2743200"/>
          </a:xfrm>
        </p:spPr>
        <p:txBody>
          <a:bodyPr/>
          <a:lstStyle/>
          <a:p>
            <a:pPr marL="0" indent="0" algn="just">
              <a:buNone/>
            </a:pPr>
            <a:r>
              <a:rPr lang="en-GB" sz="2400" dirty="0">
                <a:latin typeface="Times New Roman" pitchFamily="18" charset="0"/>
                <a:cs typeface="Times New Roman" pitchFamily="18" charset="0"/>
              </a:rPr>
              <a:t>Stagecoaches were invented in </a:t>
            </a:r>
            <a:r>
              <a:rPr lang="en-GB" sz="2400" b="1" dirty="0">
                <a:latin typeface="Times New Roman" pitchFamily="18" charset="0"/>
                <a:cs typeface="Times New Roman" pitchFamily="18" charset="0"/>
              </a:rPr>
              <a:t>Hungary in </a:t>
            </a:r>
            <a:r>
              <a:rPr lang="en-GB" sz="2400" b="1" dirty="0" smtClean="0">
                <a:latin typeface="Times New Roman" pitchFamily="18" charset="0"/>
                <a:cs typeface="Times New Roman" pitchFamily="18" charset="0"/>
              </a:rPr>
              <a:t>the fifteenth </a:t>
            </a:r>
            <a:r>
              <a:rPr lang="en-GB" sz="2400" b="1" dirty="0">
                <a:latin typeface="Times New Roman" pitchFamily="18" charset="0"/>
                <a:cs typeface="Times New Roman" pitchFamily="18" charset="0"/>
              </a:rPr>
              <a:t>century</a:t>
            </a:r>
            <a:r>
              <a:rPr lang="en-GB" sz="2400" dirty="0">
                <a:latin typeface="Times New Roman" pitchFamily="18" charset="0"/>
                <a:cs typeface="Times New Roman" pitchFamily="18" charset="0"/>
              </a:rPr>
              <a:t> and provided regular service there </a:t>
            </a:r>
            <a:r>
              <a:rPr lang="en-GB" sz="2400" dirty="0" smtClean="0">
                <a:latin typeface="Times New Roman" pitchFamily="18" charset="0"/>
                <a:cs typeface="Times New Roman" pitchFamily="18" charset="0"/>
              </a:rPr>
              <a:t>on prescribed </a:t>
            </a:r>
            <a:r>
              <a:rPr lang="en-GB" sz="2400" dirty="0">
                <a:latin typeface="Times New Roman" pitchFamily="18" charset="0"/>
                <a:cs typeface="Times New Roman" pitchFamily="18" charset="0"/>
              </a:rPr>
              <a:t>routes. By the nineteenth century, stagecoach travel had become quite popular, </a:t>
            </a:r>
            <a:r>
              <a:rPr lang="en-GB" sz="2400" dirty="0" smtClean="0">
                <a:latin typeface="Times New Roman" pitchFamily="18" charset="0"/>
                <a:cs typeface="Times New Roman" pitchFamily="18" charset="0"/>
              </a:rPr>
              <a:t>especially in </a:t>
            </a:r>
            <a:r>
              <a:rPr lang="en-GB" sz="2400" dirty="0">
                <a:latin typeface="Times New Roman" pitchFamily="18" charset="0"/>
                <a:cs typeface="Times New Roman" pitchFamily="18" charset="0"/>
              </a:rPr>
              <a:t>Great Britain. </a:t>
            </a:r>
            <a:endParaRPr lang="en-GB" sz="2400" dirty="0" smtClean="0">
              <a:latin typeface="Times New Roman" pitchFamily="18" charset="0"/>
              <a:cs typeface="Times New Roman" pitchFamily="18" charset="0"/>
            </a:endParaRPr>
          </a:p>
        </p:txBody>
      </p:sp>
      <p:sp>
        <p:nvSpPr>
          <p:cNvPr id="5" name="AutoShape 2" descr="http://s1.cdn.autoevolution.com/images/news/gallery/travel-like-a-sir-in-this-abbott-downing-stagecoach-for-sale_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0" y="1524000"/>
            <a:ext cx="4487565" cy="336232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343400" y="4953000"/>
            <a:ext cx="4572000" cy="1569660"/>
          </a:xfrm>
          <a:prstGeom prst="rect">
            <a:avLst/>
          </a:prstGeom>
        </p:spPr>
        <p:txBody>
          <a:bodyPr>
            <a:spAutoFit/>
          </a:bodyPr>
          <a:lstStyle/>
          <a:p>
            <a:pPr algn="just"/>
            <a:r>
              <a:rPr lang="en-GB" sz="2400" dirty="0">
                <a:latin typeface="Times New Roman" pitchFamily="18" charset="0"/>
                <a:cs typeface="Times New Roman" pitchFamily="18" charset="0"/>
              </a:rPr>
              <a:t>The development of the famous English tavern was brought about by the need for overnight lodging by stagecoach passengers.</a:t>
            </a:r>
          </a:p>
        </p:txBody>
      </p:sp>
    </p:spTree>
    <p:extLst>
      <p:ext uri="{BB962C8B-B14F-4D97-AF65-F5344CB8AC3E}">
        <p14:creationId xmlns:p14="http://schemas.microsoft.com/office/powerpoint/2010/main" xmlns="" val="3665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Water </a:t>
            </a:r>
            <a:r>
              <a:rPr lang="en-US" b="1" dirty="0" smtClean="0">
                <a:latin typeface="Times New Roman" pitchFamily="18" charset="0"/>
                <a:cs typeface="Times New Roman" pitchFamily="18" charset="0"/>
              </a:rPr>
              <a:t>Travel</a:t>
            </a:r>
            <a:endParaRPr lang="en-GB" dirty="0"/>
          </a:p>
        </p:txBody>
      </p:sp>
      <p:sp>
        <p:nvSpPr>
          <p:cNvPr id="3" name="Content Placeholder 2"/>
          <p:cNvSpPr>
            <a:spLocks noGrp="1"/>
          </p:cNvSpPr>
          <p:nvPr>
            <p:ph idx="1"/>
          </p:nvPr>
        </p:nvSpPr>
        <p:spPr>
          <a:xfrm>
            <a:off x="1143000" y="1295400"/>
            <a:ext cx="3810000" cy="5410200"/>
          </a:xfrm>
        </p:spPr>
        <p:txBody>
          <a:bodyPr/>
          <a:lstStyle/>
          <a:p>
            <a:pPr marL="0" indent="0" algn="just">
              <a:buNone/>
            </a:pPr>
            <a:r>
              <a:rPr lang="en-GB" sz="2400" dirty="0">
                <a:latin typeface="Times New Roman" pitchFamily="18" charset="0"/>
                <a:cs typeface="Times New Roman" pitchFamily="18" charset="0"/>
              </a:rPr>
              <a:t>Market boats picked up passengers as well as goods on ship canals in England as early as 1772. </a:t>
            </a:r>
            <a:r>
              <a:rPr lang="en-GB" sz="2400" dirty="0" smtClean="0">
                <a:latin typeface="Times New Roman" pitchFamily="18" charset="0"/>
                <a:cs typeface="Times New Roman" pitchFamily="18" charset="0"/>
              </a:rPr>
              <a:t>The Duke </a:t>
            </a:r>
            <a:r>
              <a:rPr lang="en-GB" sz="2400" dirty="0">
                <a:latin typeface="Times New Roman" pitchFamily="18" charset="0"/>
                <a:cs typeface="Times New Roman" pitchFamily="18" charset="0"/>
              </a:rPr>
              <a:t>of Bridgewater began such water travel service between Manchester and London Bridge (</a:t>
            </a:r>
            <a:r>
              <a:rPr lang="en-GB" sz="2400" dirty="0" smtClean="0">
                <a:latin typeface="Times New Roman" pitchFamily="18" charset="0"/>
                <a:cs typeface="Times New Roman" pitchFamily="18" charset="0"/>
              </a:rPr>
              <a:t>near Warrington</a:t>
            </a:r>
            <a:r>
              <a:rPr lang="en-GB" sz="2400" dirty="0">
                <a:latin typeface="Times New Roman" pitchFamily="18" charset="0"/>
                <a:cs typeface="Times New Roman" pitchFamily="18" charset="0"/>
              </a:rPr>
              <a:t>). Each boat had a coffee room from which refreshments were sold by the captain’s wife.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1546514"/>
            <a:ext cx="3891208" cy="477808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29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Rail </a:t>
            </a:r>
            <a:r>
              <a:rPr lang="en-US" b="1" dirty="0" smtClean="0">
                <a:latin typeface="Times New Roman" pitchFamily="18" charset="0"/>
                <a:cs typeface="Times New Roman" pitchFamily="18" charset="0"/>
              </a:rPr>
              <a:t>Travel</a:t>
            </a:r>
            <a:endParaRPr lang="en-GB" dirty="0"/>
          </a:p>
        </p:txBody>
      </p:sp>
      <p:sp>
        <p:nvSpPr>
          <p:cNvPr id="3" name="Content Placeholder 2"/>
          <p:cNvSpPr>
            <a:spLocks noGrp="1"/>
          </p:cNvSpPr>
          <p:nvPr>
            <p:ph idx="1"/>
          </p:nvPr>
        </p:nvSpPr>
        <p:spPr>
          <a:xfrm>
            <a:off x="685800" y="1828800"/>
            <a:ext cx="3276600" cy="4152900"/>
          </a:xfrm>
        </p:spPr>
        <p:txBody>
          <a:bodyPr/>
          <a:lstStyle/>
          <a:p>
            <a:pPr marL="0" indent="0" algn="ctr">
              <a:buNone/>
            </a:pPr>
            <a:r>
              <a:rPr lang="en-GB" dirty="0">
                <a:latin typeface="Times New Roman" pitchFamily="18" charset="0"/>
                <a:cs typeface="Times New Roman" pitchFamily="18" charset="0"/>
              </a:rPr>
              <a:t>Railways were first built in England in 1825 and carried passengers beginning in 1830.</a:t>
            </a:r>
          </a:p>
        </p:txBody>
      </p:sp>
      <p:pic>
        <p:nvPicPr>
          <p:cNvPr id="7170"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4114801" y="1600200"/>
            <a:ext cx="4343400"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27480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Times New Roman" pitchFamily="18" charset="0"/>
                <a:cs typeface="Times New Roman" pitchFamily="18" charset="0"/>
              </a:rPr>
              <a:t>Automobile and Motor-coach </a:t>
            </a:r>
            <a:r>
              <a:rPr lang="en-US" sz="4000" b="1" dirty="0" smtClean="0">
                <a:latin typeface="Times New Roman" pitchFamily="18" charset="0"/>
                <a:cs typeface="Times New Roman" pitchFamily="18" charset="0"/>
              </a:rPr>
              <a:t>Travel</a:t>
            </a:r>
            <a:endParaRPr lang="en-GB" sz="4000" dirty="0"/>
          </a:p>
        </p:txBody>
      </p:sp>
      <p:sp>
        <p:nvSpPr>
          <p:cNvPr id="3" name="Content Placeholder 2"/>
          <p:cNvSpPr>
            <a:spLocks noGrp="1"/>
          </p:cNvSpPr>
          <p:nvPr>
            <p:ph idx="1"/>
          </p:nvPr>
        </p:nvSpPr>
        <p:spPr>
          <a:xfrm>
            <a:off x="1143000" y="1219200"/>
            <a:ext cx="3200400" cy="5410200"/>
          </a:xfrm>
        </p:spPr>
        <p:txBody>
          <a:bodyPr/>
          <a:lstStyle/>
          <a:p>
            <a:pPr algn="just"/>
            <a:r>
              <a:rPr lang="en-GB" sz="2200" dirty="0">
                <a:latin typeface="Times New Roman" pitchFamily="18" charset="0"/>
                <a:cs typeface="Times New Roman" pitchFamily="18" charset="0"/>
              </a:rPr>
              <a:t>Automobiles entered the travel scene in the United States when Henry Ford introduced his </a:t>
            </a:r>
            <a:r>
              <a:rPr lang="en-GB" sz="2200" dirty="0" smtClean="0">
                <a:latin typeface="Times New Roman" pitchFamily="18" charset="0"/>
                <a:cs typeface="Times New Roman" pitchFamily="18" charset="0"/>
              </a:rPr>
              <a:t>famous Model </a:t>
            </a:r>
            <a:r>
              <a:rPr lang="en-GB" sz="2200" dirty="0">
                <a:latin typeface="Times New Roman" pitchFamily="18" charset="0"/>
                <a:cs typeface="Times New Roman" pitchFamily="18" charset="0"/>
              </a:rPr>
              <a:t>T in 1908. The relatively cheap ‘‘tin lizzie’’ revolutionized travel in the country, creating </a:t>
            </a:r>
            <a:r>
              <a:rPr lang="en-GB" sz="2200" dirty="0" smtClean="0">
                <a:latin typeface="Times New Roman" pitchFamily="18" charset="0"/>
                <a:cs typeface="Times New Roman" pitchFamily="18" charset="0"/>
              </a:rPr>
              <a:t>a demand </a:t>
            </a:r>
            <a:r>
              <a:rPr lang="en-GB" sz="2200" dirty="0">
                <a:latin typeface="Times New Roman" pitchFamily="18" charset="0"/>
                <a:cs typeface="Times New Roman" pitchFamily="18" charset="0"/>
              </a:rPr>
              <a:t>for better roads. By 1920, a road network became available, leading to the </a:t>
            </a:r>
            <a:r>
              <a:rPr lang="en-GB" sz="2200" dirty="0" smtClean="0">
                <a:latin typeface="Times New Roman" pitchFamily="18" charset="0"/>
                <a:cs typeface="Times New Roman" pitchFamily="18" charset="0"/>
              </a:rPr>
              <a:t>automobile’s current </a:t>
            </a:r>
            <a:r>
              <a:rPr lang="en-GB" sz="2200" dirty="0">
                <a:latin typeface="Times New Roman" pitchFamily="18" charset="0"/>
                <a:cs typeface="Times New Roman" pitchFamily="18" charset="0"/>
              </a:rPr>
              <a:t>dominance of the travel industry.</a:t>
            </a:r>
          </a:p>
        </p:txBody>
      </p:sp>
      <p:pic>
        <p:nvPicPr>
          <p:cNvPr id="8194"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5562600" y="1676400"/>
            <a:ext cx="3200399" cy="464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817072677"/>
      </p:ext>
    </p:extLst>
  </p:cSld>
  <p:clrMapOvr>
    <a:masterClrMapping/>
  </p:clrMapOvr>
</p:sld>
</file>

<file path=ppt/theme/theme1.xml><?xml version="1.0" encoding="utf-8"?>
<a:theme xmlns:a="http://schemas.openxmlformats.org/drawingml/2006/main" name="Theme9">
  <a:themeElements>
    <a:clrScheme name="Norton Intro template 13">
      <a:dk1>
        <a:srgbClr val="000000"/>
      </a:dk1>
      <a:lt1>
        <a:srgbClr val="FFFFFF"/>
      </a:lt1>
      <a:dk2>
        <a:srgbClr val="000000"/>
      </a:dk2>
      <a:lt2>
        <a:srgbClr val="000000"/>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Norton Intro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Norton Intro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ton Intro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ton Intro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ton Intro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ton Intro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ton Intro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ton Intro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ton Intro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ton Intro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ton Intro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ton Intro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ton Intro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ton Intro template 13">
        <a:dk1>
          <a:srgbClr val="000000"/>
        </a:dk1>
        <a:lt1>
          <a:srgbClr val="FFFFFF"/>
        </a:lt1>
        <a:dk2>
          <a:srgbClr val="000000"/>
        </a:dk2>
        <a:lt2>
          <a:srgbClr val="000000"/>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Theme9</Template>
  <TotalTime>41</TotalTime>
  <Words>908</Words>
  <Application>Microsoft Office PowerPoint</Application>
  <PresentationFormat>On-screen Show (4:3)</PresentationFormat>
  <Paragraphs>93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Theme9</vt:lpstr>
      <vt:lpstr>Class No- 03</vt:lpstr>
      <vt:lpstr>The First Travel Agents</vt:lpstr>
      <vt:lpstr>The First Travel Agents……</vt:lpstr>
      <vt:lpstr>The First Travel Agents……</vt:lpstr>
      <vt:lpstr>Slide 5</vt:lpstr>
      <vt:lpstr>Stagecoach Travel</vt:lpstr>
      <vt:lpstr>Water Travel</vt:lpstr>
      <vt:lpstr>Rail Travel</vt:lpstr>
      <vt:lpstr>Automobile and Motor-coach Travel</vt:lpstr>
      <vt:lpstr>Air Travel</vt:lpstr>
      <vt:lpstr>Accommodations</vt:lpstr>
      <vt:lpstr>Job Opportunities</vt:lpstr>
      <vt:lpstr>Slide 13</vt:lpstr>
      <vt:lpstr>Global Distributions Systems and Online Companies</vt:lpstr>
      <vt:lpstr>Top 10 Things Tourism Employees Like about Their Jobs</vt:lpstr>
      <vt:lpstr>Career Path in Education</vt:lpstr>
      <vt:lpstr>Slide 17</vt:lpstr>
      <vt:lpstr>INTERNSHIPS</vt:lpstr>
      <vt:lpstr>OTHER SOURCES OF CAREER INFORMATION</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2006-08-16T00:00:00Z</dcterms:created>
  <dcterms:modified xsi:type="dcterms:W3CDTF">2019-01-31T18:36:55Z</dcterms:modified>
</cp:coreProperties>
</file>