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734" autoAdjust="0"/>
    <p:restoredTop sz="94660"/>
  </p:normalViewPr>
  <p:slideViewPr>
    <p:cSldViewPr>
      <p:cViewPr varScale="1">
        <p:scale>
          <a:sx n="83" d="100"/>
          <a:sy n="83" d="100"/>
        </p:scale>
        <p:origin x="-1469"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AA5DB3-7505-4A6D-81DB-7E6DD72DA22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A5DB3-7505-4A6D-81DB-7E6DD72DA22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A5DB3-7505-4A6D-81DB-7E6DD72DA22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AA5DB3-7505-4A6D-81DB-7E6DD72DA22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AA5DB3-7505-4A6D-81DB-7E6DD72DA22A}" type="datetimeFigureOut">
              <a:rPr lang="en-US" smtClean="0"/>
              <a:t>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AA5DB3-7505-4A6D-81DB-7E6DD72DA22A}"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AA5DB3-7505-4A6D-81DB-7E6DD72DA22A}" type="datetimeFigureOut">
              <a:rPr lang="en-US" smtClean="0"/>
              <a:t>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AA5DB3-7505-4A6D-81DB-7E6DD72DA22A}" type="datetimeFigureOut">
              <a:rPr lang="en-US" smtClean="0"/>
              <a:t>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A5DB3-7505-4A6D-81DB-7E6DD72DA22A}" type="datetimeFigureOut">
              <a:rPr lang="en-US" smtClean="0"/>
              <a:t>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AA5DB3-7505-4A6D-81DB-7E6DD72DA22A}"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AA5DB3-7505-4A6D-81DB-7E6DD72DA22A}" type="datetimeFigureOut">
              <a:rPr lang="en-US" smtClean="0"/>
              <a:t>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A118C-5284-4B0A-8F26-5A80D9A501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AA5DB3-7505-4A6D-81DB-7E6DD72DA22A}" type="datetimeFigureOut">
              <a:rPr lang="en-US" smtClean="0"/>
              <a:t>2/12/2020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A118C-5284-4B0A-8F26-5A80D9A501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Ink Free" pitchFamily="66" charset="0"/>
              </a:rPr>
              <a:t>Principles of Marketing</a:t>
            </a:r>
            <a:endParaRPr lang="en-US" dirty="0">
              <a:latin typeface="Ink Free" pitchFamily="66" charset="0"/>
            </a:endParaRPr>
          </a:p>
        </p:txBody>
      </p:sp>
      <p:sp>
        <p:nvSpPr>
          <p:cNvPr id="3" name="Subtitle 2"/>
          <p:cNvSpPr>
            <a:spLocks noGrp="1"/>
          </p:cNvSpPr>
          <p:nvPr>
            <p:ph type="subTitle" idx="1"/>
          </p:nvPr>
        </p:nvSpPr>
        <p:spPr/>
        <p:txBody>
          <a:bodyPr/>
          <a:lstStyle/>
          <a:p>
            <a:r>
              <a:rPr lang="en-US" b="1" dirty="0" smtClean="0">
                <a:solidFill>
                  <a:schemeClr val="tx1"/>
                </a:solidFill>
                <a:latin typeface="Ink Free" pitchFamily="66" charset="0"/>
              </a:rPr>
              <a:t>5th slide</a:t>
            </a:r>
            <a:endParaRPr lang="en-US" b="1" dirty="0">
              <a:solidFill>
                <a:schemeClr val="tx1"/>
              </a:solidFill>
              <a:latin typeface="Ink Free"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Micro Environment</a:t>
            </a:r>
            <a:endParaRPr lang="en-US" dirty="0">
              <a:latin typeface="Ink Free" pitchFamily="66" charset="0"/>
            </a:endParaRPr>
          </a:p>
        </p:txBody>
      </p:sp>
      <p:pic>
        <p:nvPicPr>
          <p:cNvPr id="4" name="Content Placeholder 3" descr="companys-microenvironment-in-marketing.jpg"/>
          <p:cNvPicPr>
            <a:picLocks noGrp="1" noChangeAspect="1"/>
          </p:cNvPicPr>
          <p:nvPr>
            <p:ph idx="1"/>
          </p:nvPr>
        </p:nvPicPr>
        <p:blipFill>
          <a:blip r:embed="rId2"/>
          <a:stretch>
            <a:fillRect/>
          </a:stretch>
        </p:blipFill>
        <p:spPr>
          <a:xfrm>
            <a:off x="0" y="1143000"/>
            <a:ext cx="9144000" cy="57150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Macro Environment</a:t>
            </a:r>
            <a:endParaRPr lang="en-US" dirty="0">
              <a:latin typeface="Ink Free" pitchFamily="66" charset="0"/>
            </a:endParaRPr>
          </a:p>
        </p:txBody>
      </p:sp>
      <p:pic>
        <p:nvPicPr>
          <p:cNvPr id="4" name="Content Placeholder 3" descr="images (1).png"/>
          <p:cNvPicPr>
            <a:picLocks noGrp="1" noChangeAspect="1"/>
          </p:cNvPicPr>
          <p:nvPr>
            <p:ph idx="1"/>
          </p:nvPr>
        </p:nvPicPr>
        <p:blipFill>
          <a:blip r:embed="rId2"/>
          <a:stretch>
            <a:fillRect/>
          </a:stretch>
        </p:blipFill>
        <p:spPr>
          <a:xfrm>
            <a:off x="228600" y="1295400"/>
            <a:ext cx="8915400" cy="53340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End of Session</a:t>
            </a:r>
            <a:endParaRPr lang="en-US" dirty="0">
              <a:latin typeface="Ink Free" pitchFamily="66" charset="0"/>
            </a:endParaRPr>
          </a:p>
        </p:txBody>
      </p:sp>
      <p:pic>
        <p:nvPicPr>
          <p:cNvPr id="6" name="Content Placeholder 5" descr="S5e34_End_of_session.png"/>
          <p:cNvPicPr>
            <a:picLocks noGrp="1" noChangeAspect="1"/>
          </p:cNvPicPr>
          <p:nvPr>
            <p:ph idx="1"/>
          </p:nvPr>
        </p:nvPicPr>
        <p:blipFill>
          <a:blip r:embed="rId2"/>
          <a:stretch>
            <a:fillRect/>
          </a:stretch>
        </p:blipFill>
        <p:spPr>
          <a:xfrm>
            <a:off x="0" y="0"/>
            <a:ext cx="9144000" cy="68580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Today’s Content</a:t>
            </a:r>
            <a:endParaRPr lang="en-US" dirty="0">
              <a:latin typeface="Ink Free" pitchFamily="66" charset="0"/>
            </a:endParaRPr>
          </a:p>
        </p:txBody>
      </p:sp>
      <p:sp>
        <p:nvSpPr>
          <p:cNvPr id="3" name="Content Placeholder 2"/>
          <p:cNvSpPr>
            <a:spLocks noGrp="1"/>
          </p:cNvSpPr>
          <p:nvPr>
            <p:ph idx="1"/>
          </p:nvPr>
        </p:nvSpPr>
        <p:spPr/>
        <p:txBody>
          <a:bodyPr/>
          <a:lstStyle/>
          <a:p>
            <a:r>
              <a:rPr lang="en-US" dirty="0" smtClean="0"/>
              <a:t>1. </a:t>
            </a:r>
            <a:r>
              <a:rPr lang="en-US" sz="4400" dirty="0" smtClean="0">
                <a:latin typeface="Ink Free" pitchFamily="66" charset="0"/>
              </a:rPr>
              <a:t>Marketing mix (7 P’s)</a:t>
            </a:r>
          </a:p>
          <a:p>
            <a:r>
              <a:rPr lang="en-US" sz="4400" dirty="0" smtClean="0">
                <a:latin typeface="Ink Free" pitchFamily="66" charset="0"/>
              </a:rPr>
              <a:t>2. Micro Environment</a:t>
            </a:r>
          </a:p>
          <a:p>
            <a:r>
              <a:rPr lang="en-US" sz="4400" dirty="0" smtClean="0">
                <a:latin typeface="Ink Free" pitchFamily="66" charset="0"/>
              </a:rPr>
              <a:t>3. Macro Environment</a:t>
            </a:r>
            <a:endParaRPr lang="en-U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Marketing Mix</a:t>
            </a:r>
            <a:endParaRPr lang="en-US" dirty="0">
              <a:latin typeface="Ink Free" pitchFamily="66" charset="0"/>
            </a:endParaRPr>
          </a:p>
        </p:txBody>
      </p:sp>
      <p:pic>
        <p:nvPicPr>
          <p:cNvPr id="4" name="Content Placeholder 3" descr="The-7Ps-Marketing-Mix.png"/>
          <p:cNvPicPr>
            <a:picLocks noGrp="1" noChangeAspect="1"/>
          </p:cNvPicPr>
          <p:nvPr>
            <p:ph idx="1"/>
          </p:nvPr>
        </p:nvPicPr>
        <p:blipFill>
          <a:blip r:embed="rId2"/>
          <a:stretch>
            <a:fillRect/>
          </a:stretch>
        </p:blipFill>
        <p:spPr>
          <a:xfrm>
            <a:off x="529031" y="1066800"/>
            <a:ext cx="8085937" cy="5059363"/>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People</a:t>
            </a:r>
            <a:endParaRPr lang="en-US" dirty="0">
              <a:latin typeface="Ink Free" pitchFamily="66" charset="0"/>
            </a:endParaRPr>
          </a:p>
        </p:txBody>
      </p:sp>
      <p:sp>
        <p:nvSpPr>
          <p:cNvPr id="3" name="Content Placeholder 2"/>
          <p:cNvSpPr>
            <a:spLocks noGrp="1"/>
          </p:cNvSpPr>
          <p:nvPr>
            <p:ph idx="1"/>
          </p:nvPr>
        </p:nvSpPr>
        <p:spPr/>
        <p:txBody>
          <a:bodyPr>
            <a:normAutofit/>
          </a:bodyPr>
          <a:lstStyle/>
          <a:p>
            <a:r>
              <a:rPr lang="en-US" dirty="0" smtClean="0">
                <a:latin typeface="Ink Free" pitchFamily="66" charset="0"/>
              </a:rPr>
              <a:t>All people, who are directly or indirectly influence the perceived value of the product or service, including knowledge workers, employees, management and consumers. </a:t>
            </a:r>
            <a:endParaRPr lang="en-US" dirty="0">
              <a:latin typeface="Ink Free"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latin typeface="Ink Free" pitchFamily="66" charset="0"/>
            </a:endParaRPr>
          </a:p>
        </p:txBody>
      </p:sp>
      <p:pic>
        <p:nvPicPr>
          <p:cNvPr id="4" name="Content Placeholder 3" descr="864536-banks-090219.jpg"/>
          <p:cNvPicPr>
            <a:picLocks noGrp="1" noChangeAspect="1"/>
          </p:cNvPicPr>
          <p:nvPr>
            <p:ph idx="1"/>
          </p:nvPr>
        </p:nvPicPr>
        <p:blipFill>
          <a:blip r:embed="rId2"/>
          <a:stretch>
            <a:fillRect/>
          </a:stretch>
        </p:blipFill>
        <p:spPr>
          <a:xfrm>
            <a:off x="548922" y="228600"/>
            <a:ext cx="8046156" cy="589756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Process</a:t>
            </a:r>
            <a:endParaRPr lang="en-US" dirty="0">
              <a:latin typeface="Ink Free" pitchFamily="66" charset="0"/>
            </a:endParaRPr>
          </a:p>
        </p:txBody>
      </p:sp>
      <p:sp>
        <p:nvSpPr>
          <p:cNvPr id="5" name="Content Placeholder 4"/>
          <p:cNvSpPr>
            <a:spLocks noGrp="1"/>
          </p:cNvSpPr>
          <p:nvPr>
            <p:ph idx="1"/>
          </p:nvPr>
        </p:nvSpPr>
        <p:spPr>
          <a:xfrm>
            <a:off x="457200" y="1600200"/>
            <a:ext cx="8229600" cy="5257800"/>
          </a:xfrm>
        </p:spPr>
        <p:txBody>
          <a:bodyPr/>
          <a:lstStyle/>
          <a:p>
            <a:r>
              <a:rPr lang="en-US" dirty="0" smtClean="0">
                <a:latin typeface="Ink Free" pitchFamily="66" charset="0"/>
              </a:rPr>
              <a:t>Procedures, mechanisms and flow of activities helps the marketer to satisfy the consumer in a better way.</a:t>
            </a:r>
            <a:endParaRPr lang="en-US" dirty="0">
              <a:latin typeface="Ink Free" pitchFamily="66" charset="0"/>
            </a:endParaRPr>
          </a:p>
        </p:txBody>
      </p:sp>
      <p:pic>
        <p:nvPicPr>
          <p:cNvPr id="7" name="Picture 6" descr="nintchdbpict000004407353.jpg"/>
          <p:cNvPicPr>
            <a:picLocks noChangeAspect="1"/>
          </p:cNvPicPr>
          <p:nvPr/>
        </p:nvPicPr>
        <p:blipFill>
          <a:blip r:embed="rId2"/>
          <a:stretch>
            <a:fillRect/>
          </a:stretch>
        </p:blipFill>
        <p:spPr>
          <a:xfrm>
            <a:off x="484632" y="3276600"/>
            <a:ext cx="8174736" cy="3429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Physical Evidence</a:t>
            </a:r>
            <a:endParaRPr lang="en-US" dirty="0">
              <a:latin typeface="Ink Free" pitchFamily="66" charset="0"/>
            </a:endParaRPr>
          </a:p>
        </p:txBody>
      </p:sp>
      <p:sp>
        <p:nvSpPr>
          <p:cNvPr id="3" name="Content Placeholder 2"/>
          <p:cNvSpPr>
            <a:spLocks noGrp="1"/>
          </p:cNvSpPr>
          <p:nvPr>
            <p:ph idx="1"/>
          </p:nvPr>
        </p:nvSpPr>
        <p:spPr/>
        <p:txBody>
          <a:bodyPr>
            <a:normAutofit/>
          </a:bodyPr>
          <a:lstStyle/>
          <a:p>
            <a:pPr>
              <a:buNone/>
            </a:pPr>
            <a:r>
              <a:rPr lang="en-US" dirty="0" smtClean="0">
                <a:latin typeface="Ink Free" pitchFamily="66" charset="0"/>
              </a:rPr>
              <a:t>It deals with the direct sensory experience of a product or service that allows a customer to measure whether he or she has received value.</a:t>
            </a:r>
            <a:r>
              <a:rPr lang="en-US" dirty="0" smtClean="0"/>
              <a:t/>
            </a:r>
            <a:br>
              <a:rPr lang="en-US" dirty="0" smtClean="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Marketing Environment</a:t>
            </a:r>
            <a:endParaRPr lang="en-US" dirty="0">
              <a:latin typeface="Ink Free" pitchFamily="66" charset="0"/>
            </a:endParaRPr>
          </a:p>
        </p:txBody>
      </p:sp>
      <p:sp>
        <p:nvSpPr>
          <p:cNvPr id="3" name="Content Placeholder 2"/>
          <p:cNvSpPr>
            <a:spLocks noGrp="1"/>
          </p:cNvSpPr>
          <p:nvPr>
            <p:ph idx="1"/>
          </p:nvPr>
        </p:nvSpPr>
        <p:spPr/>
        <p:txBody>
          <a:bodyPr>
            <a:normAutofit fontScale="92500" lnSpcReduction="20000"/>
          </a:bodyPr>
          <a:lstStyle/>
          <a:p>
            <a:pPr fontAlgn="base"/>
            <a:r>
              <a:rPr lang="en-US" b="1" dirty="0">
                <a:latin typeface="Ink Free" pitchFamily="66" charset="0"/>
              </a:rPr>
              <a:t>Marketing Environment is the combination of external and internal factors and forces which affect the company’s ability to establish a relationship and serve its customers.</a:t>
            </a:r>
          </a:p>
          <a:p>
            <a:pPr fontAlgn="base"/>
            <a:r>
              <a:rPr lang="en-US" b="1" dirty="0">
                <a:latin typeface="Ink Free" pitchFamily="66" charset="0"/>
              </a:rPr>
              <a:t>The marketing environment of a business consists of an internal and an external environment. The internal environment is company-specific and includes owners, workers, machines, materials etc. The external environment is further divided into two components: micro &amp; macro. </a:t>
            </a:r>
          </a:p>
          <a:p>
            <a:pPr fontAlgn="base">
              <a:buNone/>
            </a:pPr>
            <a:endParaRPr lang="en-US"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Marketing Environment</a:t>
            </a:r>
            <a:endParaRPr lang="en-US" dirty="0"/>
          </a:p>
        </p:txBody>
      </p:sp>
      <p:sp>
        <p:nvSpPr>
          <p:cNvPr id="3" name="Content Placeholder 2"/>
          <p:cNvSpPr>
            <a:spLocks noGrp="1"/>
          </p:cNvSpPr>
          <p:nvPr>
            <p:ph idx="1"/>
          </p:nvPr>
        </p:nvSpPr>
        <p:spPr/>
        <p:txBody>
          <a:bodyPr>
            <a:normAutofit lnSpcReduction="10000"/>
          </a:bodyPr>
          <a:lstStyle/>
          <a:p>
            <a:r>
              <a:rPr lang="en-US" b="1" dirty="0" smtClean="0">
                <a:latin typeface="Ink Free" pitchFamily="66" charset="0"/>
              </a:rPr>
              <a:t>The micro or the task environment is also specific to the business but external. It consists of factors engaged in producing, distributing, and promoting the offering. The macro or the broad environment includes larger societal forces which affect society as a whole. The broad environment is made up of six components: demographic, economic, physical, technological, political-legal, and social-cultural environment.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255</Words>
  <Application>Microsoft Office PowerPoint</Application>
  <PresentationFormat>On-screen Show (4:3)</PresentationFormat>
  <Paragraphs>21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Principles of Marketing</vt:lpstr>
      <vt:lpstr>Today’s Content</vt:lpstr>
      <vt:lpstr>Marketing Mix</vt:lpstr>
      <vt:lpstr>People</vt:lpstr>
      <vt:lpstr>Slide 5</vt:lpstr>
      <vt:lpstr>Process</vt:lpstr>
      <vt:lpstr>Physical Evidence</vt:lpstr>
      <vt:lpstr>Marketing Environment</vt:lpstr>
      <vt:lpstr>Marketing Environment</vt:lpstr>
      <vt:lpstr>Micro Environment</vt:lpstr>
      <vt:lpstr>Macro Environment</vt:lpstr>
      <vt:lpstr>End of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SHAHED</dc:creator>
  <cp:lastModifiedBy>SHAHED</cp:lastModifiedBy>
  <cp:revision>14</cp:revision>
  <dcterms:created xsi:type="dcterms:W3CDTF">2020-02-12T12:11:49Z</dcterms:created>
  <dcterms:modified xsi:type="dcterms:W3CDTF">2020-02-12T13:49:27Z</dcterms:modified>
</cp:coreProperties>
</file>