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89" r:id="rId3"/>
    <p:sldId id="258" r:id="rId4"/>
    <p:sldId id="287" r:id="rId5"/>
    <p:sldId id="259" r:id="rId6"/>
    <p:sldId id="270" r:id="rId7"/>
    <p:sldId id="260" r:id="rId8"/>
    <p:sldId id="261" r:id="rId9"/>
    <p:sldId id="262" r:id="rId10"/>
    <p:sldId id="263" r:id="rId11"/>
    <p:sldId id="264"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90" r:id="rId25"/>
    <p:sldId id="291" r:id="rId26"/>
    <p:sldId id="292" r:id="rId27"/>
    <p:sldId id="265" r:id="rId28"/>
    <p:sldId id="283" r:id="rId29"/>
    <p:sldId id="284" r:id="rId30"/>
    <p:sldId id="285" r:id="rId31"/>
    <p:sldId id="286"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930"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0E566-FD6F-4AE2-89BE-08A1A94D71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66C6AC-302C-4248-8497-27B942A34DF7}" type="datetimeFigureOut">
              <a:rPr lang="en-US" smtClean="0"/>
              <a:pPr/>
              <a:t>3/2/2020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0E566-FD6F-4AE2-89BE-08A1A94D715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66C6AC-302C-4248-8497-27B942A34DF7}" type="datetimeFigureOut">
              <a:rPr lang="en-US" smtClean="0"/>
              <a:pPr/>
              <a:t>3/2/2020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B60E566-FD6F-4AE2-89BE-08A1A94D71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p:cNvPicPr>
          <p:nvPr>
            <p:ph idx="1"/>
          </p:nvPr>
        </p:nvPicPr>
        <p:blipFill>
          <a:blip r:embed="rId2"/>
          <a:stretch>
            <a:fillRect/>
          </a:stretch>
        </p:blipFill>
        <p:spPr>
          <a:xfrm>
            <a:off x="304800" y="304801"/>
            <a:ext cx="8534400" cy="601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idx="1"/>
          </p:nvPr>
        </p:nvPicPr>
        <p:blipFill>
          <a:blip r:embed="rId2"/>
          <a:stretch>
            <a:fillRect/>
          </a:stretch>
        </p:blipFill>
        <p:spPr>
          <a:xfrm>
            <a:off x="304800" y="304800"/>
            <a:ext cx="8521711" cy="624839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idx="1"/>
          </p:nvPr>
        </p:nvPicPr>
        <p:blipFill>
          <a:blip r:embed="rId2"/>
          <a:stretch>
            <a:fillRect/>
          </a:stretch>
        </p:blipFill>
        <p:spPr>
          <a:xfrm>
            <a:off x="304800" y="304800"/>
            <a:ext cx="8487817" cy="6324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smtClean="0">
                <a:solidFill>
                  <a:schemeClr val="tx1"/>
                </a:solidFill>
                <a:latin typeface="Calibri" pitchFamily="34" charset="0"/>
              </a:rPr>
              <a:t>Hotels</a:t>
            </a:r>
            <a:endParaRPr lang="en-US" sz="4800" i="1" dirty="0">
              <a:solidFill>
                <a:schemeClr val="tx1"/>
              </a:solidFill>
              <a:latin typeface="Calibri" pitchFamily="34" charset="0"/>
            </a:endParaRPr>
          </a:p>
        </p:txBody>
      </p:sp>
      <p:sp>
        <p:nvSpPr>
          <p:cNvPr id="3" name="Content Placeholder 2"/>
          <p:cNvSpPr>
            <a:spLocks noGrp="1"/>
          </p:cNvSpPr>
          <p:nvPr>
            <p:ph idx="1"/>
          </p:nvPr>
        </p:nvSpPr>
        <p:spPr/>
        <p:txBody>
          <a:bodyPr/>
          <a:lstStyle/>
          <a:p>
            <a:r>
              <a:rPr lang="en-US" sz="4000" dirty="0" smtClean="0">
                <a:latin typeface="Calibri" pitchFamily="34" charset="0"/>
              </a:rPr>
              <a:t>A hotel is an establishment that  provides paid lodging on a short term basis. Some hotels offer meals as part of a room and on board arrangement</a:t>
            </a:r>
            <a:r>
              <a:rPr lang="en-US" dirty="0" smtClean="0">
                <a:latin typeface="Calibri" pitchFamily="34" charset="0"/>
              </a:rPr>
              <a:t>.</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latin typeface="Calibri" pitchFamily="34" charset="0"/>
              </a:rPr>
              <a:t>Classification of hotels</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normAutofit/>
          </a:bodyPr>
          <a:lstStyle/>
          <a:p>
            <a:r>
              <a:rPr lang="en-US" dirty="0" smtClean="0"/>
              <a:t>1. Based on location</a:t>
            </a:r>
          </a:p>
          <a:p>
            <a:r>
              <a:rPr lang="en-US" dirty="0" smtClean="0"/>
              <a:t>2. Based on ownership and affiliation</a:t>
            </a:r>
          </a:p>
          <a:p>
            <a:r>
              <a:rPr lang="en-US" dirty="0" smtClean="0"/>
              <a:t>3.Based on target market</a:t>
            </a:r>
          </a:p>
          <a:p>
            <a:r>
              <a:rPr lang="en-US" dirty="0" smtClean="0"/>
              <a:t>4. Based on star rating</a:t>
            </a:r>
          </a:p>
          <a:p>
            <a:r>
              <a:rPr lang="en-US" dirty="0" smtClean="0"/>
              <a:t>5. Based on theme</a:t>
            </a:r>
          </a:p>
          <a:p>
            <a:r>
              <a:rPr lang="en-US" dirty="0" smtClean="0"/>
              <a:t>6.Based on level of services</a:t>
            </a:r>
          </a:p>
          <a:p>
            <a:r>
              <a:rPr lang="en-US" dirty="0" smtClean="0"/>
              <a:t>7. Based on length of stay</a:t>
            </a:r>
          </a:p>
          <a:p>
            <a:r>
              <a:rPr lang="en-US" dirty="0" smtClean="0"/>
              <a:t>8. Based on size.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1"/>
                </a:solidFill>
                <a:latin typeface="Calibri" pitchFamily="34" charset="0"/>
              </a:rPr>
              <a:t>Depending on number of rooms</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normAutofit/>
          </a:bodyPr>
          <a:lstStyle/>
          <a:p>
            <a:r>
              <a:rPr lang="en-US" sz="4400" dirty="0" smtClean="0">
                <a:latin typeface="Calibri" pitchFamily="34" charset="0"/>
              </a:rPr>
              <a:t>1. Small range hotels</a:t>
            </a:r>
          </a:p>
          <a:p>
            <a:r>
              <a:rPr lang="en-US" sz="4400" dirty="0" smtClean="0">
                <a:latin typeface="Calibri" pitchFamily="34" charset="0"/>
              </a:rPr>
              <a:t>2. Medium range hotels</a:t>
            </a:r>
          </a:p>
          <a:p>
            <a:r>
              <a:rPr lang="en-US" sz="4400" dirty="0" smtClean="0">
                <a:latin typeface="Calibri" pitchFamily="34" charset="0"/>
              </a:rPr>
              <a:t>3. Big/large hotels</a:t>
            </a:r>
          </a:p>
          <a:p>
            <a:r>
              <a:rPr lang="en-US" sz="4400" dirty="0" smtClean="0">
                <a:latin typeface="Calibri" pitchFamily="34" charset="0"/>
              </a:rPr>
              <a:t>4.Very big/ large hotels</a:t>
            </a:r>
            <a:endParaRPr lang="en-US" sz="44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latin typeface="Calibri" pitchFamily="34" charset="0"/>
              </a:rPr>
              <a:t>According to Plan</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lstStyle/>
          <a:p>
            <a:r>
              <a:rPr lang="en-US" dirty="0" smtClean="0"/>
              <a:t>1. American Plan: consists of room charge+ 3 Meals (Breakfast, Lunch and Dinner)</a:t>
            </a:r>
          </a:p>
          <a:p>
            <a:r>
              <a:rPr lang="en-US" dirty="0" smtClean="0"/>
              <a:t>2.Modified American Plan(MAP): Consists of room charge+ 2 Meals( Breakfast+ Lunch/Dinner).</a:t>
            </a:r>
          </a:p>
          <a:p>
            <a:r>
              <a:rPr lang="en-US" dirty="0" smtClean="0"/>
              <a:t>3. Bread &amp; Breakfast plan B&amp;B Continental plan(CP): Consists of room charge+ Breakfast.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latin typeface="Calibri" pitchFamily="34" charset="0"/>
              </a:rPr>
              <a:t>Eligibility for star classification</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normAutofit fontScale="25000" lnSpcReduction="20000"/>
          </a:bodyPr>
          <a:lstStyle/>
          <a:p>
            <a:pPr>
              <a:buNone/>
            </a:pPr>
            <a:r>
              <a:rPr lang="en-US" sz="9600" dirty="0" smtClean="0">
                <a:latin typeface="Calibri" pitchFamily="34" charset="0"/>
              </a:rPr>
              <a:t>1. 5star/ 5star </a:t>
            </a:r>
            <a:r>
              <a:rPr lang="en-US" sz="9600" dirty="0" err="1" smtClean="0">
                <a:latin typeface="Calibri" pitchFamily="34" charset="0"/>
              </a:rPr>
              <a:t>Delux</a:t>
            </a:r>
            <a:r>
              <a:rPr lang="en-US" sz="9600" dirty="0" smtClean="0">
                <a:latin typeface="Calibri" pitchFamily="34" charset="0"/>
              </a:rPr>
              <a:t> Hotels</a:t>
            </a:r>
          </a:p>
          <a:p>
            <a:pPr>
              <a:buNone/>
            </a:pPr>
            <a:r>
              <a:rPr lang="en-US" sz="9600" dirty="0" err="1" smtClean="0">
                <a:latin typeface="Calibri" pitchFamily="34" charset="0"/>
              </a:rPr>
              <a:t>a.Single</a:t>
            </a:r>
            <a:r>
              <a:rPr lang="en-US" sz="9600" dirty="0" smtClean="0">
                <a:latin typeface="Calibri" pitchFamily="34" charset="0"/>
              </a:rPr>
              <a:t> 180sq ft.</a:t>
            </a:r>
          </a:p>
          <a:p>
            <a:pPr>
              <a:buNone/>
            </a:pPr>
            <a:r>
              <a:rPr lang="en-US" sz="9600" dirty="0" err="1" smtClean="0">
                <a:latin typeface="Calibri" pitchFamily="34" charset="0"/>
              </a:rPr>
              <a:t>b.Double</a:t>
            </a:r>
            <a:r>
              <a:rPr lang="en-US" sz="9600" dirty="0" smtClean="0">
                <a:latin typeface="Calibri" pitchFamily="34" charset="0"/>
              </a:rPr>
              <a:t> 200sq ft.</a:t>
            </a:r>
          </a:p>
          <a:p>
            <a:pPr>
              <a:buNone/>
            </a:pPr>
            <a:r>
              <a:rPr lang="en-US" sz="9600" dirty="0" err="1" smtClean="0">
                <a:latin typeface="Calibri" pitchFamily="34" charset="0"/>
              </a:rPr>
              <a:t>c.Bathroom</a:t>
            </a:r>
            <a:r>
              <a:rPr lang="en-US" sz="9600" dirty="0" smtClean="0">
                <a:latin typeface="Calibri" pitchFamily="34" charset="0"/>
              </a:rPr>
              <a:t> 45sq ft.</a:t>
            </a:r>
          </a:p>
          <a:p>
            <a:pPr>
              <a:buNone/>
            </a:pPr>
            <a:endParaRPr lang="en-US" sz="9600" dirty="0" smtClean="0">
              <a:latin typeface="Calibri" pitchFamily="34" charset="0"/>
            </a:endParaRPr>
          </a:p>
          <a:p>
            <a:pPr>
              <a:buNone/>
            </a:pPr>
            <a:r>
              <a:rPr lang="en-US" sz="9600" dirty="0" smtClean="0">
                <a:latin typeface="Calibri" pitchFamily="34" charset="0"/>
              </a:rPr>
              <a:t>2. 4star and 3star Hotels</a:t>
            </a:r>
          </a:p>
          <a:p>
            <a:pPr marL="514350" indent="-514350">
              <a:buAutoNum type="alphaLcPeriod"/>
            </a:pPr>
            <a:r>
              <a:rPr lang="en-US" sz="9600" dirty="0" smtClean="0">
                <a:latin typeface="Calibri" pitchFamily="34" charset="0"/>
              </a:rPr>
              <a:t>Single 120sq ft.</a:t>
            </a:r>
          </a:p>
          <a:p>
            <a:pPr marL="514350" indent="-514350">
              <a:buAutoNum type="alphaLcPeriod"/>
            </a:pPr>
            <a:r>
              <a:rPr lang="en-US" sz="9600" dirty="0" smtClean="0">
                <a:latin typeface="Calibri" pitchFamily="34" charset="0"/>
              </a:rPr>
              <a:t>Double 140sq ft.</a:t>
            </a:r>
          </a:p>
          <a:p>
            <a:pPr marL="514350" indent="-514350">
              <a:buAutoNum type="alphaLcPeriod"/>
            </a:pPr>
            <a:r>
              <a:rPr lang="en-US" sz="9600" dirty="0" smtClean="0">
                <a:latin typeface="Calibri" pitchFamily="34" charset="0"/>
              </a:rPr>
              <a:t>Bathroom 36sq ft.</a:t>
            </a:r>
          </a:p>
          <a:p>
            <a:pPr marL="514350" indent="-514350">
              <a:buNone/>
            </a:pPr>
            <a:endParaRPr lang="en-US" sz="9600" dirty="0" smtClean="0">
              <a:latin typeface="Calibri" pitchFamily="34" charset="0"/>
            </a:endParaRPr>
          </a:p>
          <a:p>
            <a:pPr marL="514350" indent="-514350">
              <a:buNone/>
            </a:pPr>
            <a:r>
              <a:rPr lang="en-US" sz="9600" dirty="0" smtClean="0">
                <a:latin typeface="Calibri" pitchFamily="34" charset="0"/>
              </a:rPr>
              <a:t>3. 2star and 1star Hotels</a:t>
            </a:r>
          </a:p>
          <a:p>
            <a:pPr marL="514350" indent="-514350">
              <a:buNone/>
            </a:pPr>
            <a:r>
              <a:rPr lang="en-US" sz="9600" dirty="0" err="1" smtClean="0">
                <a:latin typeface="Calibri" pitchFamily="34" charset="0"/>
              </a:rPr>
              <a:t>a.Single</a:t>
            </a:r>
            <a:r>
              <a:rPr lang="en-US" sz="9600" dirty="0" smtClean="0">
                <a:latin typeface="Calibri" pitchFamily="34" charset="0"/>
              </a:rPr>
              <a:t> 1oosq ft.</a:t>
            </a:r>
          </a:p>
          <a:p>
            <a:pPr marL="514350" indent="-514350">
              <a:buNone/>
            </a:pPr>
            <a:r>
              <a:rPr lang="en-US" sz="9600" dirty="0" smtClean="0">
                <a:latin typeface="Calibri" pitchFamily="34" charset="0"/>
              </a:rPr>
              <a:t>b. Double 120 sq ft.</a:t>
            </a:r>
          </a:p>
          <a:p>
            <a:pPr marL="514350" indent="-514350">
              <a:buNone/>
            </a:pPr>
            <a:r>
              <a:rPr lang="en-US" sz="9600" dirty="0" smtClean="0">
                <a:latin typeface="Calibri" pitchFamily="34" charset="0"/>
              </a:rPr>
              <a:t>c. Bathroom 30sq ft.</a:t>
            </a:r>
          </a:p>
          <a:p>
            <a:pPr marL="514350" indent="-514350">
              <a:buNone/>
            </a:pPr>
            <a:r>
              <a:rPr lang="en-US" sz="9600" dirty="0" smtClean="0"/>
              <a:t>                                        </a:t>
            </a:r>
          </a:p>
          <a:p>
            <a:pPr marL="514350" indent="-514350">
              <a:buNone/>
            </a:pPr>
            <a:endParaRPr lang="en-US" sz="9600" dirty="0" smtClean="0"/>
          </a:p>
          <a:p>
            <a:pPr marL="514350" indent="-514350">
              <a:buNone/>
            </a:pPr>
            <a:r>
              <a:rPr lang="en-US" sz="9600" dirty="0" smtClean="0"/>
              <a:t>             </a:t>
            </a:r>
          </a:p>
          <a:p>
            <a:pPr>
              <a:buNone/>
            </a:pPr>
            <a:r>
              <a:rPr lang="en-US" sz="9600" dirty="0" smtClean="0"/>
              <a:t>                                                     </a:t>
            </a:r>
            <a:endParaRPr lang="en-US" sz="9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1"/>
                </a:solidFill>
                <a:latin typeface="Calibri" pitchFamily="34" charset="0"/>
              </a:rPr>
              <a:t>Classification on the basis of Location</a:t>
            </a:r>
            <a:endParaRPr lang="en-US" i="1" dirty="0">
              <a:solidFill>
                <a:schemeClr val="tx1"/>
              </a:solidFill>
              <a:latin typeface="Calibri" pitchFamily="34" charset="0"/>
            </a:endParaRPr>
          </a:p>
        </p:txBody>
      </p:sp>
      <p:sp>
        <p:nvSpPr>
          <p:cNvPr id="7" name="Content Placeholder 6"/>
          <p:cNvSpPr>
            <a:spLocks noGrp="1"/>
          </p:cNvSpPr>
          <p:nvPr>
            <p:ph idx="1"/>
          </p:nvPr>
        </p:nvSpPr>
        <p:spPr>
          <a:xfrm>
            <a:off x="990600" y="609600"/>
            <a:ext cx="7696200" cy="4108704"/>
          </a:xfrm>
        </p:spPr>
        <p:txBody>
          <a:bodyPr/>
          <a:lstStyle/>
          <a:p>
            <a:pPr>
              <a:buNone/>
            </a:pPr>
            <a:endParaRPr lang="en-US" dirty="0"/>
          </a:p>
        </p:txBody>
      </p:sp>
      <p:sp>
        <p:nvSpPr>
          <p:cNvPr id="8" name="Flowchart: Or 7"/>
          <p:cNvSpPr/>
          <p:nvPr/>
        </p:nvSpPr>
        <p:spPr>
          <a:xfrm>
            <a:off x="457200" y="-381000"/>
            <a:ext cx="8458200" cy="57150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hh</a:t>
            </a:r>
            <a:endParaRPr lang="en-US" dirty="0"/>
          </a:p>
        </p:txBody>
      </p:sp>
      <p:sp>
        <p:nvSpPr>
          <p:cNvPr id="9" name="Rounded Rectangle 8"/>
          <p:cNvSpPr/>
          <p:nvPr/>
        </p:nvSpPr>
        <p:spPr>
          <a:xfrm>
            <a:off x="3810000" y="22098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Hotels</a:t>
            </a:r>
            <a:endParaRPr lang="en-US" sz="3200" b="1" dirty="0">
              <a:solidFill>
                <a:schemeClr val="tx1"/>
              </a:solidFill>
            </a:endParaRPr>
          </a:p>
        </p:txBody>
      </p:sp>
      <p:sp>
        <p:nvSpPr>
          <p:cNvPr id="10" name="TextBox 9"/>
          <p:cNvSpPr txBox="1"/>
          <p:nvPr/>
        </p:nvSpPr>
        <p:spPr>
          <a:xfrm>
            <a:off x="1905000" y="1295400"/>
            <a:ext cx="2428870" cy="400110"/>
          </a:xfrm>
          <a:prstGeom prst="rect">
            <a:avLst/>
          </a:prstGeom>
          <a:noFill/>
        </p:spPr>
        <p:txBody>
          <a:bodyPr wrap="none" rtlCol="0">
            <a:spAutoFit/>
          </a:bodyPr>
          <a:lstStyle/>
          <a:p>
            <a:r>
              <a:rPr lang="en-US" sz="2000" b="1" dirty="0" smtClean="0"/>
              <a:t>Suburban Hotel</a:t>
            </a:r>
            <a:endParaRPr lang="en-US" sz="2000" b="1" dirty="0"/>
          </a:p>
        </p:txBody>
      </p:sp>
      <p:sp>
        <p:nvSpPr>
          <p:cNvPr id="11" name="TextBox 10"/>
          <p:cNvSpPr txBox="1"/>
          <p:nvPr/>
        </p:nvSpPr>
        <p:spPr>
          <a:xfrm>
            <a:off x="5867400" y="1219200"/>
            <a:ext cx="2345514" cy="461665"/>
          </a:xfrm>
          <a:prstGeom prst="rect">
            <a:avLst/>
          </a:prstGeom>
          <a:noFill/>
        </p:spPr>
        <p:txBody>
          <a:bodyPr wrap="none" rtlCol="0">
            <a:spAutoFit/>
          </a:bodyPr>
          <a:lstStyle/>
          <a:p>
            <a:r>
              <a:rPr lang="en-US" sz="2400" b="1" dirty="0" smtClean="0"/>
              <a:t>Resort</a:t>
            </a:r>
            <a:r>
              <a:rPr lang="en-US" sz="2400" dirty="0" smtClean="0"/>
              <a:t> </a:t>
            </a:r>
            <a:r>
              <a:rPr lang="en-US" sz="2400" b="1" dirty="0" smtClean="0"/>
              <a:t>Hotel</a:t>
            </a:r>
            <a:endParaRPr lang="en-US" sz="2400" b="1" dirty="0"/>
          </a:p>
        </p:txBody>
      </p:sp>
      <p:sp>
        <p:nvSpPr>
          <p:cNvPr id="12" name="TextBox 11"/>
          <p:cNvSpPr txBox="1"/>
          <p:nvPr/>
        </p:nvSpPr>
        <p:spPr>
          <a:xfrm>
            <a:off x="2209800" y="3657600"/>
            <a:ext cx="2207656" cy="400110"/>
          </a:xfrm>
          <a:prstGeom prst="rect">
            <a:avLst/>
          </a:prstGeom>
          <a:noFill/>
        </p:spPr>
        <p:txBody>
          <a:bodyPr wrap="none" rtlCol="0">
            <a:spAutoFit/>
          </a:bodyPr>
          <a:lstStyle/>
          <a:p>
            <a:r>
              <a:rPr lang="en-US" sz="2000" b="1" dirty="0" smtClean="0"/>
              <a:t>Airport Hotels</a:t>
            </a:r>
            <a:endParaRPr lang="en-US" sz="2000" b="1" dirty="0"/>
          </a:p>
        </p:txBody>
      </p:sp>
      <p:sp>
        <p:nvSpPr>
          <p:cNvPr id="13" name="TextBox 12"/>
          <p:cNvSpPr txBox="1"/>
          <p:nvPr/>
        </p:nvSpPr>
        <p:spPr>
          <a:xfrm>
            <a:off x="5867400" y="3657600"/>
            <a:ext cx="2190253" cy="707886"/>
          </a:xfrm>
          <a:prstGeom prst="rect">
            <a:avLst/>
          </a:prstGeom>
          <a:noFill/>
        </p:spPr>
        <p:txBody>
          <a:bodyPr wrap="square" rtlCol="0">
            <a:spAutoFit/>
          </a:bodyPr>
          <a:lstStyle/>
          <a:p>
            <a:r>
              <a:rPr lang="en-US" sz="2000" b="1" dirty="0" smtClean="0"/>
              <a:t>Business Hotel</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1"/>
                </a:solidFill>
                <a:latin typeface="Calibri" pitchFamily="34" charset="0"/>
              </a:rPr>
              <a:t>Classification on the basis of ownership</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normAutofit/>
          </a:bodyPr>
          <a:lstStyle/>
          <a:p>
            <a:r>
              <a:rPr lang="en-US" sz="3600" dirty="0" smtClean="0">
                <a:latin typeface="Calibri" pitchFamily="34" charset="0"/>
              </a:rPr>
              <a:t>1. Independent Hotels</a:t>
            </a:r>
          </a:p>
          <a:p>
            <a:r>
              <a:rPr lang="en-US" sz="3600" dirty="0" smtClean="0">
                <a:latin typeface="Calibri" pitchFamily="34" charset="0"/>
              </a:rPr>
              <a:t>2. Chains</a:t>
            </a:r>
          </a:p>
          <a:p>
            <a:r>
              <a:rPr lang="en-US" sz="3600" dirty="0" smtClean="0">
                <a:latin typeface="Calibri" pitchFamily="34" charset="0"/>
              </a:rPr>
              <a:t>3. management contract</a:t>
            </a:r>
          </a:p>
          <a:p>
            <a:r>
              <a:rPr lang="en-US" sz="3600" dirty="0" smtClean="0">
                <a:latin typeface="Calibri" pitchFamily="34" charset="0"/>
              </a:rPr>
              <a:t>4. Franchise</a:t>
            </a:r>
            <a:endParaRPr lang="en-US" sz="36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1"/>
                </a:solidFill>
                <a:latin typeface="Calibri" pitchFamily="34" charset="0"/>
              </a:rPr>
              <a:t>On the basis of level of services</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lstStyle/>
          <a:p>
            <a:pPr>
              <a:buNone/>
            </a:pPr>
            <a:r>
              <a:rPr lang="en-US" i="1" dirty="0" smtClean="0">
                <a:solidFill>
                  <a:srgbClr val="C00000"/>
                </a:solidFill>
              </a:rPr>
              <a:t>Levels of service</a:t>
            </a:r>
            <a:endParaRPr lang="en-US" i="1" dirty="0">
              <a:solidFill>
                <a:srgbClr val="C00000"/>
              </a:solidFill>
            </a:endParaRPr>
          </a:p>
        </p:txBody>
      </p:sp>
      <p:sp>
        <p:nvSpPr>
          <p:cNvPr id="4" name="Flowchart: Extract 3"/>
          <p:cNvSpPr/>
          <p:nvPr/>
        </p:nvSpPr>
        <p:spPr>
          <a:xfrm>
            <a:off x="457200" y="609600"/>
            <a:ext cx="7620000" cy="40386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95800" y="1371600"/>
            <a:ext cx="365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Up-market/Luxury/</a:t>
            </a:r>
            <a:r>
              <a:rPr lang="en-US" b="1" dirty="0" err="1" smtClean="0">
                <a:solidFill>
                  <a:schemeClr val="tx1"/>
                </a:solidFill>
              </a:rPr>
              <a:t>worldclass</a:t>
            </a:r>
            <a:r>
              <a:rPr lang="en-US" b="1" dirty="0" smtClean="0">
                <a:solidFill>
                  <a:schemeClr val="tx1"/>
                </a:solidFill>
              </a:rPr>
              <a:t> service hotels</a:t>
            </a:r>
            <a:endParaRPr lang="en-US" b="1" dirty="0">
              <a:solidFill>
                <a:schemeClr val="tx1"/>
              </a:solidFill>
            </a:endParaRPr>
          </a:p>
        </p:txBody>
      </p:sp>
      <p:sp>
        <p:nvSpPr>
          <p:cNvPr id="6" name="Rounded Rectangle 5"/>
          <p:cNvSpPr/>
          <p:nvPr/>
        </p:nvSpPr>
        <p:spPr>
          <a:xfrm>
            <a:off x="4495800" y="2286000"/>
            <a:ext cx="3657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Mid market/Mid range service hotels</a:t>
            </a:r>
            <a:endParaRPr lang="en-US" b="1" dirty="0">
              <a:solidFill>
                <a:schemeClr val="tx1"/>
              </a:solidFill>
            </a:endParaRPr>
          </a:p>
        </p:txBody>
      </p:sp>
      <p:sp>
        <p:nvSpPr>
          <p:cNvPr id="7" name="Rounded Rectangle 6"/>
          <p:cNvSpPr/>
          <p:nvPr/>
        </p:nvSpPr>
        <p:spPr>
          <a:xfrm>
            <a:off x="4724400" y="3352800"/>
            <a:ext cx="3581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Budget / Economy hotels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1"/>
                </a:solidFill>
              </a:rPr>
              <a:t>What is Hospitality Management</a:t>
            </a:r>
            <a:endParaRPr lang="en-US" i="1" dirty="0">
              <a:solidFill>
                <a:schemeClr val="tx1"/>
              </a:solidFill>
            </a:endParaRPr>
          </a:p>
        </p:txBody>
      </p:sp>
      <p:sp>
        <p:nvSpPr>
          <p:cNvPr id="5" name="Content Placeholder 4"/>
          <p:cNvSpPr>
            <a:spLocks noGrp="1"/>
          </p:cNvSpPr>
          <p:nvPr>
            <p:ph idx="1"/>
          </p:nvPr>
        </p:nvSpPr>
        <p:spPr/>
        <p:txBody>
          <a:bodyPr>
            <a:normAutofit lnSpcReduction="10000"/>
          </a:bodyPr>
          <a:lstStyle/>
          <a:p>
            <a:r>
              <a:rPr lang="en-US" sz="2400" dirty="0" smtClean="0"/>
              <a:t>Basically hospitality refers to the relation between a host and a guest wherein the </a:t>
            </a:r>
            <a:r>
              <a:rPr lang="en-US" sz="2400" smtClean="0"/>
              <a:t>host receives  </a:t>
            </a:r>
            <a:r>
              <a:rPr lang="en-US" sz="2400" dirty="0" smtClean="0"/>
              <a:t>the guest with a good will including the reception and entertainment of guests , visitors and strangers.</a:t>
            </a:r>
          </a:p>
          <a:p>
            <a:r>
              <a:rPr lang="en-US" sz="2400" dirty="0" smtClean="0"/>
              <a:t>And hospitality management involves the planning, organizing, directing and controlling of human and material resources within lodging , restaurants , travel and tourism. Hospitality industry comprises of business that provide accommodation, travel, food and beverage and entertainment to the travelling public.</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latin typeface="Calibri" pitchFamily="34" charset="0"/>
              </a:rPr>
              <a:t>Alternative </a:t>
            </a:r>
            <a:r>
              <a:rPr lang="en-US" i="1" dirty="0" err="1" smtClean="0">
                <a:solidFill>
                  <a:schemeClr val="tx1"/>
                </a:solidFill>
                <a:latin typeface="Calibri" pitchFamily="34" charset="0"/>
              </a:rPr>
              <a:t>Accomodation</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lstStyle/>
          <a:p>
            <a:pPr marL="514350" indent="-514350">
              <a:buAutoNum type="arabicPeriod"/>
            </a:pPr>
            <a:r>
              <a:rPr lang="en-US" sz="4000" dirty="0" err="1" smtClean="0"/>
              <a:t>Dharmashala</a:t>
            </a:r>
            <a:endParaRPr lang="en-US" sz="4000" dirty="0" smtClean="0"/>
          </a:p>
          <a:p>
            <a:pPr marL="514350" indent="-514350">
              <a:buAutoNum type="arabicPeriod"/>
            </a:pPr>
            <a:r>
              <a:rPr lang="en-US" sz="4000" dirty="0" err="1" smtClean="0"/>
              <a:t>Bunglow</a:t>
            </a:r>
            <a:endParaRPr lang="en-US" sz="4000" dirty="0" smtClean="0"/>
          </a:p>
          <a:p>
            <a:pPr marL="514350" indent="-514350">
              <a:buAutoNum type="arabicPeriod"/>
            </a:pPr>
            <a:r>
              <a:rPr lang="en-US" sz="4000" dirty="0" smtClean="0"/>
              <a:t>Lodges</a:t>
            </a:r>
          </a:p>
          <a:p>
            <a:pPr marL="514350" indent="-514350">
              <a:buAutoNum type="arabicPeriod"/>
            </a:pPr>
            <a:r>
              <a:rPr lang="en-US" sz="4000" dirty="0" smtClean="0"/>
              <a:t>4. Youth Hostels</a:t>
            </a:r>
          </a:p>
          <a:p>
            <a:pPr marL="514350" indent="-514350">
              <a:buAutoNum type="arabicPeriod"/>
            </a:pPr>
            <a:r>
              <a:rPr lang="en-US" sz="4000" dirty="0" smtClean="0"/>
              <a:t>Camping Ground</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1"/>
                </a:solidFill>
                <a:latin typeface="Calibri" pitchFamily="34" charset="0"/>
              </a:rPr>
              <a:t>Difference Between </a:t>
            </a:r>
            <a:r>
              <a:rPr lang="en-US" i="1" dirty="0" err="1" smtClean="0">
                <a:solidFill>
                  <a:schemeClr val="tx1"/>
                </a:solidFill>
                <a:latin typeface="Calibri" pitchFamily="34" charset="0"/>
              </a:rPr>
              <a:t>Hotels,Motels</a:t>
            </a:r>
            <a:r>
              <a:rPr lang="en-US" i="1" dirty="0" smtClean="0">
                <a:solidFill>
                  <a:schemeClr val="tx1"/>
                </a:solidFill>
                <a:latin typeface="Calibri" pitchFamily="34" charset="0"/>
              </a:rPr>
              <a:t> &amp; Resorts</a:t>
            </a:r>
            <a:endParaRPr lang="en-US" i="1" dirty="0">
              <a:solidFill>
                <a:schemeClr val="tx1"/>
              </a:solidFill>
              <a:latin typeface="Calibri" pitchFamily="34" charset="0"/>
            </a:endParaRPr>
          </a:p>
        </p:txBody>
      </p:sp>
      <p:pic>
        <p:nvPicPr>
          <p:cNvPr id="4" name="Content Placeholder 3" descr="HI534778933.jpg"/>
          <p:cNvPicPr>
            <a:picLocks noGrp="1" noChangeAspect="1"/>
          </p:cNvPicPr>
          <p:nvPr>
            <p:ph idx="1"/>
          </p:nvPr>
        </p:nvPicPr>
        <p:blipFill>
          <a:blip r:embed="rId2"/>
          <a:stretch>
            <a:fillRect/>
          </a:stretch>
        </p:blipFill>
        <p:spPr>
          <a:xfrm>
            <a:off x="381000" y="530225"/>
            <a:ext cx="7932989" cy="44227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ue-swallow-motel-historic-route-tucumcari-new-mexico-43869714.jpg"/>
          <p:cNvPicPr>
            <a:picLocks noGrp="1" noChangeAspect="1"/>
          </p:cNvPicPr>
          <p:nvPr>
            <p:ph idx="1"/>
          </p:nvPr>
        </p:nvPicPr>
        <p:blipFill>
          <a:blip r:embed="rId2"/>
          <a:stretch>
            <a:fillRect/>
          </a:stretch>
        </p:blipFill>
        <p:spPr>
          <a:xfrm>
            <a:off x="304801" y="228601"/>
            <a:ext cx="8534400" cy="6248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2"/>
          <a:stretch>
            <a:fillRect/>
          </a:stretch>
        </p:blipFill>
        <p:spPr>
          <a:xfrm>
            <a:off x="304800" y="381000"/>
            <a:ext cx="8458200" cy="609599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a:t>
            </a:r>
            <a:r>
              <a:rPr lang="en-US" dirty="0" err="1" smtClean="0"/>
              <a:t>hotel,and</a:t>
            </a:r>
            <a:r>
              <a:rPr lang="en-US" dirty="0" smtClean="0"/>
              <a:t>  motel</a:t>
            </a:r>
            <a:endParaRPr lang="en-US" dirty="0"/>
          </a:p>
        </p:txBody>
      </p:sp>
      <p:sp>
        <p:nvSpPr>
          <p:cNvPr id="3" name="Content Placeholder 2"/>
          <p:cNvSpPr>
            <a:spLocks noGrp="1"/>
          </p:cNvSpPr>
          <p:nvPr>
            <p:ph idx="1"/>
          </p:nvPr>
        </p:nvSpPr>
        <p:spPr/>
        <p:txBody>
          <a:bodyPr>
            <a:noAutofit/>
          </a:bodyPr>
          <a:lstStyle/>
          <a:p>
            <a:r>
              <a:rPr lang="en-US" sz="2400" b="1" dirty="0" smtClean="0">
                <a:solidFill>
                  <a:srgbClr val="FF0000"/>
                </a:solidFill>
                <a:latin typeface="Times New Roman" pitchFamily="18" charset="0"/>
                <a:cs typeface="Times New Roman" pitchFamily="18" charset="0"/>
              </a:rPr>
              <a:t>Definitions</a:t>
            </a:r>
          </a:p>
          <a:p>
            <a:r>
              <a:rPr lang="en-US" sz="2400" dirty="0" smtClean="0">
                <a:latin typeface="Times New Roman" pitchFamily="18" charset="0"/>
                <a:cs typeface="Times New Roman" pitchFamily="18" charset="0"/>
              </a:rPr>
              <a:t>"Hotel," according to Merriam-Webster, originated in the year 1765 and comes from a French word for an establishment that provides lodging, meals and other services. "Motel" came along much later, in 1925, according to Merriam-Webster. It blends the words "motor" and "hotel" and is meant to describe an establishment that provides some, but not necessarily all of the services associated with a </a:t>
            </a:r>
            <a:r>
              <a:rPr lang="en-US" sz="2400" dirty="0" smtClean="0">
                <a:latin typeface="Times New Roman" pitchFamily="18" charset="0"/>
                <a:cs typeface="Times New Roman" pitchFamily="18" charset="0"/>
              </a:rPr>
              <a:t>hotel. </a:t>
            </a:r>
            <a:r>
              <a:rPr lang="en-US" sz="2400" dirty="0" smtClean="0">
                <a:latin typeface="Times New Roman" pitchFamily="18" charset="0"/>
                <a:cs typeface="Times New Roman" pitchFamily="18" charset="0"/>
              </a:rPr>
              <a:t>Motels, according to San Jose State University communications professor Andrew Wood, are an entirely American phenomenon: They originated as inns along the country's first major motorways, offering rest to weary explorers and families on </a:t>
            </a:r>
            <a:r>
              <a:rPr lang="en-US" sz="2400" dirty="0" smtClean="0">
                <a:latin typeface="Times New Roman" pitchFamily="18" charset="0"/>
                <a:cs typeface="Times New Roman" pitchFamily="18" charset="0"/>
              </a:rPr>
              <a:t>vacation.</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1167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a:t>
            </a:r>
            <a:r>
              <a:rPr lang="en-US" dirty="0" err="1" smtClean="0"/>
              <a:t>hotel,and</a:t>
            </a:r>
            <a:r>
              <a:rPr lang="en-US" dirty="0" smtClean="0"/>
              <a:t>  motel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latin typeface="Times New Roman" pitchFamily="18" charset="0"/>
                <a:cs typeface="Times New Roman" pitchFamily="18" charset="0"/>
              </a:rPr>
              <a:t>Architecture</a:t>
            </a:r>
          </a:p>
          <a:p>
            <a:r>
              <a:rPr lang="en-US" dirty="0" smtClean="0">
                <a:latin typeface="Times New Roman" pitchFamily="18" charset="0"/>
                <a:cs typeface="Times New Roman" pitchFamily="18" charset="0"/>
              </a:rPr>
              <a:t>Hotels and motels differ in layout and construction. Hotels can contain hundreds of rooms and several floors; they generally have staircases, elevators and internal corridors that lead to the rooms. Motels commonly have a one- or two-floor layout and guests access their rooms directly from the parking lot. Some hotels, especially those in the luxury-accommodations realm, exhibit specific styles of architecture and design, such as the Waldorf Astoria of New York. Motels typically have a more utilitarian construction.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a:t>
            </a:r>
            <a:r>
              <a:rPr lang="en-US" dirty="0" err="1" smtClean="0"/>
              <a:t>hotel,and</a:t>
            </a:r>
            <a:r>
              <a:rPr lang="en-US" dirty="0" smtClean="0"/>
              <a:t>  motel</a:t>
            </a:r>
            <a:endParaRPr lang="en-US" dirty="0"/>
          </a:p>
        </p:txBody>
      </p:sp>
      <p:sp>
        <p:nvSpPr>
          <p:cNvPr id="3" name="Content Placeholder 2"/>
          <p:cNvSpPr>
            <a:spLocks noGrp="1"/>
          </p:cNvSpPr>
          <p:nvPr>
            <p:ph idx="1"/>
          </p:nvPr>
        </p:nvSpPr>
        <p:spPr/>
        <p:txBody>
          <a:bodyPr>
            <a:normAutofit/>
          </a:bodyPr>
          <a:lstStyle/>
          <a:p>
            <a:r>
              <a:rPr lang="en-US" sz="2400" b="1" dirty="0" smtClean="0">
                <a:solidFill>
                  <a:srgbClr val="FF0000"/>
                </a:solidFill>
                <a:latin typeface="Times New Roman" pitchFamily="18" charset="0"/>
                <a:cs typeface="Times New Roman" pitchFamily="18" charset="0"/>
              </a:rPr>
              <a:t>Services</a:t>
            </a:r>
          </a:p>
          <a:p>
            <a:r>
              <a:rPr lang="en-US" sz="2400" dirty="0" smtClean="0">
                <a:latin typeface="Times New Roman" pitchFamily="18" charset="0"/>
                <a:cs typeface="Times New Roman" pitchFamily="18" charset="0"/>
              </a:rPr>
              <a:t>In general, hotels offer a wider breadth of services. These might include room service, an on-site restaurant and cocktail lounge, laundry and on-site recreation and relaxation such as indoor swimming pools, exercise equipment and spa services, such as hot tubs and masseuse service. Some hotels double as resorts, offering their guests extensive entertainment options such as casinos and theaters. Motels traditionally offer fewer services, but some have swimming pools and a complimentary light breakfast.</a:t>
            </a:r>
          </a:p>
          <a:p>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jpg"/>
          <p:cNvPicPr>
            <a:picLocks noGrp="1" noChangeAspect="1"/>
          </p:cNvPicPr>
          <p:nvPr>
            <p:ph idx="1"/>
          </p:nvPr>
        </p:nvPicPr>
        <p:blipFill>
          <a:blip r:embed="rId2"/>
          <a:stretch>
            <a:fillRect/>
          </a:stretch>
        </p:blipFill>
        <p:spPr>
          <a:xfrm>
            <a:off x="304800" y="381001"/>
            <a:ext cx="8534400" cy="6400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tx1"/>
                </a:solidFill>
                <a:latin typeface="Calibri" pitchFamily="34" charset="0"/>
              </a:rPr>
              <a:t>Benefits of Technology in Hospitality Industry</a:t>
            </a:r>
            <a:endParaRPr lang="en-US" i="1" dirty="0">
              <a:solidFill>
                <a:schemeClr val="tx1"/>
              </a:solidFill>
              <a:latin typeface="Calibri" pitchFamily="34" charset="0"/>
            </a:endParaRPr>
          </a:p>
        </p:txBody>
      </p:sp>
      <p:sp>
        <p:nvSpPr>
          <p:cNvPr id="3" name="Content Placeholder 2"/>
          <p:cNvSpPr>
            <a:spLocks noGrp="1"/>
          </p:cNvSpPr>
          <p:nvPr>
            <p:ph idx="1"/>
          </p:nvPr>
        </p:nvSpPr>
        <p:spPr/>
        <p:txBody>
          <a:bodyPr>
            <a:normAutofit fontScale="92500" lnSpcReduction="10000"/>
          </a:bodyPr>
          <a:lstStyle/>
          <a:p>
            <a:r>
              <a:rPr lang="en-US" sz="4400" dirty="0" smtClean="0">
                <a:latin typeface="Calibri" pitchFamily="34" charset="0"/>
              </a:rPr>
              <a:t>Customer expectations are changing. Technology can help businesses in the hospitality industry stay relevant and competitive, save time and money, and increase client satisfaction </a:t>
            </a:r>
            <a:r>
              <a:rPr lang="en-US" sz="4400" smtClean="0">
                <a:latin typeface="Calibri" pitchFamily="34" charset="0"/>
              </a:rPr>
              <a:t>in five </a:t>
            </a:r>
            <a:r>
              <a:rPr lang="en-US" sz="4400" dirty="0" smtClean="0">
                <a:latin typeface="Calibri" pitchFamily="34" charset="0"/>
              </a:rPr>
              <a:t>important ways</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solidFill>
                  <a:schemeClr val="tx1"/>
                </a:solidFill>
                <a:latin typeface="Calibri" pitchFamily="34" charset="0"/>
              </a:rPr>
              <a:t>Five Important ways</a:t>
            </a:r>
            <a:endParaRPr lang="en-US" sz="4400" i="1" dirty="0">
              <a:solidFill>
                <a:schemeClr val="tx1"/>
              </a:solidFill>
              <a:latin typeface="Calibri" pitchFamily="34" charset="0"/>
            </a:endParaRPr>
          </a:p>
        </p:txBody>
      </p:sp>
      <p:sp>
        <p:nvSpPr>
          <p:cNvPr id="3" name="Content Placeholder 2"/>
          <p:cNvSpPr>
            <a:spLocks noGrp="1"/>
          </p:cNvSpPr>
          <p:nvPr>
            <p:ph idx="1"/>
          </p:nvPr>
        </p:nvSpPr>
        <p:spPr>
          <a:xfrm>
            <a:off x="502920" y="530352"/>
            <a:ext cx="8183880" cy="4879848"/>
          </a:xfrm>
        </p:spPr>
        <p:txBody>
          <a:bodyPr>
            <a:normAutofit fontScale="92500" lnSpcReduction="20000"/>
          </a:bodyPr>
          <a:lstStyle/>
          <a:p>
            <a:pPr>
              <a:buNone/>
            </a:pPr>
            <a:r>
              <a:rPr lang="en-US" dirty="0" smtClean="0">
                <a:latin typeface="Calibri" pitchFamily="34" charset="0"/>
              </a:rPr>
              <a:t>1.</a:t>
            </a:r>
            <a:r>
              <a:rPr lang="en-US" b="1" dirty="0" smtClean="0">
                <a:latin typeface="Calibri" pitchFamily="34" charset="0"/>
              </a:rPr>
              <a:t> Relevance</a:t>
            </a:r>
          </a:p>
          <a:p>
            <a:pPr>
              <a:buNone/>
            </a:pPr>
            <a:r>
              <a:rPr lang="en-US" dirty="0" smtClean="0">
                <a:latin typeface="Calibri" pitchFamily="34" charset="0"/>
              </a:rPr>
              <a:t>  Guests are more likely to recommend locations that are up-to-date. Stay ahead of the technology curve by integrating modern devices into your establishment: mobile keys, smart TVs, room controls, interactive digital signage and things of that nature.</a:t>
            </a:r>
          </a:p>
          <a:p>
            <a:pPr>
              <a:buNone/>
            </a:pPr>
            <a:r>
              <a:rPr lang="en-US" dirty="0" smtClean="0">
                <a:latin typeface="Calibri" pitchFamily="34" charset="0"/>
              </a:rPr>
              <a:t>2</a:t>
            </a:r>
            <a:r>
              <a:rPr lang="en-US" b="1" dirty="0" smtClean="0">
                <a:latin typeface="Calibri" pitchFamily="34" charset="0"/>
              </a:rPr>
              <a:t>.</a:t>
            </a:r>
            <a:r>
              <a:rPr lang="en-US" b="1" dirty="0" smtClean="0"/>
              <a:t> Security</a:t>
            </a:r>
          </a:p>
          <a:p>
            <a:pPr>
              <a:buNone/>
            </a:pPr>
            <a:r>
              <a:rPr lang="en-US" dirty="0" smtClean="0"/>
              <a:t>  </a:t>
            </a:r>
            <a:r>
              <a:rPr lang="en-US" dirty="0" smtClean="0">
                <a:latin typeface="Calibri" pitchFamily="34" charset="0"/>
              </a:rPr>
              <a:t>Your customers trust you to protect their personal data — credit card numbers, billing addresses, contact information and more. Instead of storing those details exclusively in computers on-site, where they can get lost or stolen, use the cloud. Most modern software applications include cloud storage and backup capabilities</a:t>
            </a:r>
          </a:p>
          <a:p>
            <a:pPr>
              <a:buNone/>
            </a:pPr>
            <a:endParaRPr lang="en-US" dirty="0" smtClean="0">
              <a:latin typeface="Calibri"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s.jpg"/>
          <p:cNvPicPr>
            <a:picLocks noGrp="1" noChangeAspect="1"/>
          </p:cNvPicPr>
          <p:nvPr>
            <p:ph idx="1"/>
          </p:nvPr>
        </p:nvPicPr>
        <p:blipFill>
          <a:blip r:embed="rId2"/>
          <a:stretch>
            <a:fillRect/>
          </a:stretch>
        </p:blipFill>
        <p:spPr>
          <a:xfrm>
            <a:off x="304800" y="304800"/>
            <a:ext cx="8534399" cy="5791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0352"/>
            <a:ext cx="8229600" cy="5794248"/>
          </a:xfrm>
        </p:spPr>
        <p:txBody>
          <a:bodyPr>
            <a:normAutofit lnSpcReduction="10000"/>
          </a:bodyPr>
          <a:lstStyle/>
          <a:p>
            <a:pPr>
              <a:buNone/>
            </a:pPr>
            <a:r>
              <a:rPr lang="en-US" dirty="0" smtClean="0">
                <a:latin typeface="Calibri" pitchFamily="34" charset="0"/>
              </a:rPr>
              <a:t>3.</a:t>
            </a:r>
            <a:r>
              <a:rPr lang="en-US" b="1" dirty="0" smtClean="0">
                <a:latin typeface="Calibri" pitchFamily="34" charset="0"/>
              </a:rPr>
              <a:t>Sustainability</a:t>
            </a:r>
          </a:p>
          <a:p>
            <a:pPr>
              <a:buNone/>
            </a:pPr>
            <a:r>
              <a:rPr lang="en-US" dirty="0" smtClean="0">
                <a:latin typeface="Calibri" pitchFamily="34" charset="0"/>
              </a:rPr>
              <a:t>  Saving energy and money has never been easier. Go green by installing programs that adjust room lighting based on the amount of natural light provided. And use motion sensors to automatically shut off electricity in unoccupied spaces.</a:t>
            </a:r>
          </a:p>
          <a:p>
            <a:pPr>
              <a:buNone/>
            </a:pPr>
            <a:r>
              <a:rPr lang="en-US" dirty="0" smtClean="0">
                <a:latin typeface="Calibri" pitchFamily="34" charset="0"/>
              </a:rPr>
              <a:t>4.</a:t>
            </a:r>
            <a:r>
              <a:rPr lang="en-US" dirty="0" smtClean="0"/>
              <a:t> </a:t>
            </a:r>
            <a:r>
              <a:rPr lang="en-US" b="1" dirty="0" smtClean="0">
                <a:latin typeface="Calibri" pitchFamily="34" charset="0"/>
              </a:rPr>
              <a:t>Efficiency</a:t>
            </a:r>
          </a:p>
          <a:p>
            <a:pPr>
              <a:buNone/>
            </a:pPr>
            <a:r>
              <a:rPr lang="en-US" dirty="0" smtClean="0">
                <a:latin typeface="Calibri" pitchFamily="34" charset="0"/>
              </a:rPr>
              <a:t>   Guests don’t like waiting in line. In the hospitality industry, using tablets at the front desk will streamline the check-in and check-out process. Not only will this improve satisfaction, but it will save time so you can focus on improving the guest experience.</a:t>
            </a:r>
          </a:p>
          <a:p>
            <a:pPr>
              <a:buNone/>
            </a:pPr>
            <a:endParaRPr lang="en-US" dirty="0" smtClean="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solidFill>
                  <a:schemeClr val="tx1"/>
                </a:solidFill>
                <a:latin typeface="Calibri" pitchFamily="34" charset="0"/>
              </a:rPr>
              <a:t>Five Ways……..</a:t>
            </a:r>
            <a:endParaRPr lang="en-US" sz="4400" i="1" dirty="0">
              <a:solidFill>
                <a:schemeClr val="tx1"/>
              </a:solidFill>
              <a:latin typeface="Calibri" pitchFamily="34" charset="0"/>
            </a:endParaRPr>
          </a:p>
        </p:txBody>
      </p:sp>
      <p:sp>
        <p:nvSpPr>
          <p:cNvPr id="3" name="Content Placeholder 2"/>
          <p:cNvSpPr>
            <a:spLocks noGrp="1"/>
          </p:cNvSpPr>
          <p:nvPr>
            <p:ph idx="1"/>
          </p:nvPr>
        </p:nvSpPr>
        <p:spPr/>
        <p:txBody>
          <a:bodyPr/>
          <a:lstStyle/>
          <a:p>
            <a:pPr>
              <a:buNone/>
            </a:pPr>
            <a:r>
              <a:rPr lang="en-US" dirty="0" smtClean="0"/>
              <a:t>5</a:t>
            </a:r>
            <a:r>
              <a:rPr lang="en-US" b="1" dirty="0" smtClean="0"/>
              <a:t>. Simplicity</a:t>
            </a:r>
          </a:p>
          <a:p>
            <a:pPr>
              <a:buNone/>
            </a:pPr>
            <a:r>
              <a:rPr lang="en-US" dirty="0" smtClean="0"/>
              <a:t>  Integrated smart phone tools conveniently provide all of the resources customers need in one place. With a custom hotel app, users can easily locate amenities such as the pool, gym, spa, bar or laundry rooms; check their charges; and leave reviews.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smtClean="0">
                <a:solidFill>
                  <a:srgbClr val="FF0000"/>
                </a:solidFill>
                <a:latin typeface="Corbel" pitchFamily="34" charset="0"/>
              </a:rPr>
              <a:t>End of the Class</a:t>
            </a:r>
            <a:endParaRPr lang="en-US" sz="5400" i="1" dirty="0">
              <a:solidFill>
                <a:srgbClr val="FF0000"/>
              </a:solidFill>
              <a:latin typeface="Corbel" pitchFamily="34" charset="0"/>
            </a:endParaRPr>
          </a:p>
        </p:txBody>
      </p:sp>
      <p:pic>
        <p:nvPicPr>
          <p:cNvPr id="4" name="Content Placeholder 3" descr="goodbye-paper-airplane-background_23-2147973319.jpg"/>
          <p:cNvPicPr>
            <a:picLocks noGrp="1" noChangeAspect="1"/>
          </p:cNvPicPr>
          <p:nvPr>
            <p:ph idx="1"/>
          </p:nvPr>
        </p:nvPicPr>
        <p:blipFill>
          <a:blip r:embed="rId2"/>
          <a:stretch>
            <a:fillRect/>
          </a:stretch>
        </p:blipFill>
        <p:spPr>
          <a:xfrm>
            <a:off x="5257800" y="1014412"/>
            <a:ext cx="3124199" cy="4416787"/>
          </a:xfrm>
        </p:spPr>
      </p:pic>
      <p:pic>
        <p:nvPicPr>
          <p:cNvPr id="5" name="Picture 4" descr="pineapple-636562__340.jpg"/>
          <p:cNvPicPr>
            <a:picLocks noChangeAspect="1"/>
          </p:cNvPicPr>
          <p:nvPr/>
        </p:nvPicPr>
        <p:blipFill>
          <a:blip r:embed="rId3"/>
          <a:stretch>
            <a:fillRect/>
          </a:stretch>
        </p:blipFill>
        <p:spPr>
          <a:xfrm>
            <a:off x="533400" y="457200"/>
            <a:ext cx="3929063" cy="36766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19934-L147781412.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idx="1"/>
          </p:nvPr>
        </p:nvPicPr>
        <p:blipFill>
          <a:blip r:embed="rId2"/>
          <a:stretch>
            <a:fillRect/>
          </a:stretch>
        </p:blipFill>
        <p:spPr>
          <a:xfrm>
            <a:off x="304801" y="301387"/>
            <a:ext cx="8534400" cy="63535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jpg"/>
          <p:cNvPicPr>
            <a:picLocks noGrp="1" noChangeAspect="1"/>
          </p:cNvPicPr>
          <p:nvPr>
            <p:ph idx="1"/>
          </p:nvPr>
        </p:nvPicPr>
        <p:blipFill>
          <a:blip r:embed="rId2"/>
          <a:stretch>
            <a:fillRect/>
          </a:stretch>
        </p:blipFill>
        <p:spPr>
          <a:xfrm>
            <a:off x="304800" y="304801"/>
            <a:ext cx="8686800" cy="6248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4.jpg"/>
          <p:cNvPicPr>
            <a:picLocks noGrp="1" noChangeAspect="1"/>
          </p:cNvPicPr>
          <p:nvPr>
            <p:ph idx="1"/>
          </p:nvPr>
        </p:nvPicPr>
        <p:blipFill>
          <a:blip r:embed="rId2"/>
          <a:stretch>
            <a:fillRect/>
          </a:stretch>
        </p:blipFill>
        <p:spPr>
          <a:xfrm>
            <a:off x="275183" y="304800"/>
            <a:ext cx="8564017" cy="61721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jpg"/>
          <p:cNvPicPr>
            <a:picLocks noGrp="1" noChangeAspect="1"/>
          </p:cNvPicPr>
          <p:nvPr>
            <p:ph idx="1"/>
          </p:nvPr>
        </p:nvPicPr>
        <p:blipFill>
          <a:blip r:embed="rId2"/>
          <a:stretch>
            <a:fillRect/>
          </a:stretch>
        </p:blipFill>
        <p:spPr>
          <a:xfrm>
            <a:off x="304800" y="304800"/>
            <a:ext cx="8534400" cy="6172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jpg"/>
          <p:cNvPicPr>
            <a:picLocks noGrp="1" noChangeAspect="1"/>
          </p:cNvPicPr>
          <p:nvPr>
            <p:ph idx="1"/>
          </p:nvPr>
        </p:nvPicPr>
        <p:blipFill>
          <a:blip r:embed="rId2"/>
          <a:stretch>
            <a:fillRect/>
          </a:stretch>
        </p:blipFill>
        <p:spPr>
          <a:xfrm>
            <a:off x="173689" y="304801"/>
            <a:ext cx="8665511" cy="6248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404</TotalTime>
  <Words>742</Words>
  <Application>Microsoft Office PowerPoint</Application>
  <PresentationFormat>On-screen Show (4:3)</PresentationFormat>
  <Paragraphs>90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Aspect</vt:lpstr>
      <vt:lpstr>Slide 1</vt:lpstr>
      <vt:lpstr>What is Hospitality Management</vt:lpstr>
      <vt:lpstr>Slide 3</vt:lpstr>
      <vt:lpstr>Slide 4</vt:lpstr>
      <vt:lpstr>Slide 5</vt:lpstr>
      <vt:lpstr>Slide 6</vt:lpstr>
      <vt:lpstr>Slide 7</vt:lpstr>
      <vt:lpstr>Slide 8</vt:lpstr>
      <vt:lpstr>Slide 9</vt:lpstr>
      <vt:lpstr>Slide 10</vt:lpstr>
      <vt:lpstr>Slide 11</vt:lpstr>
      <vt:lpstr>Hotels</vt:lpstr>
      <vt:lpstr>Classification of hotels</vt:lpstr>
      <vt:lpstr>Depending on number of rooms</vt:lpstr>
      <vt:lpstr>According to Plan</vt:lpstr>
      <vt:lpstr>Eligibility for star classification</vt:lpstr>
      <vt:lpstr>Classification on the basis of Location</vt:lpstr>
      <vt:lpstr>Classification on the basis of ownership</vt:lpstr>
      <vt:lpstr>On the basis of level of services</vt:lpstr>
      <vt:lpstr>Alternative Accomodation</vt:lpstr>
      <vt:lpstr>Difference Between Hotels,Motels &amp; Resorts</vt:lpstr>
      <vt:lpstr>Slide 22</vt:lpstr>
      <vt:lpstr>Slide 23</vt:lpstr>
      <vt:lpstr>Difference between hotel,and  motel</vt:lpstr>
      <vt:lpstr>Difference between hotel,and  motel</vt:lpstr>
      <vt:lpstr>Difference between hotel,and  motel</vt:lpstr>
      <vt:lpstr>Slide 27</vt:lpstr>
      <vt:lpstr>Benefits of Technology in Hospitality Industry</vt:lpstr>
      <vt:lpstr>Five Important ways</vt:lpstr>
      <vt:lpstr>Slide 30</vt:lpstr>
      <vt:lpstr>Five Ways……..</vt:lpstr>
      <vt:lpstr>End of the Class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Today is our 5th class</dc:title>
  <dc:creator>User</dc:creator>
  <cp:lastModifiedBy>SHAHED</cp:lastModifiedBy>
  <cp:revision>55</cp:revision>
  <dcterms:created xsi:type="dcterms:W3CDTF">2019-02-05T03:28:52Z</dcterms:created>
  <dcterms:modified xsi:type="dcterms:W3CDTF">2020-03-02T14:39:02Z</dcterms:modified>
</cp:coreProperties>
</file>