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477D75-8924-4134-A465-15105E251FE5}"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77D75-8924-4134-A465-15105E251FE5}"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77D75-8924-4134-A465-15105E251FE5}"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77D75-8924-4134-A465-15105E251FE5}"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77D75-8924-4134-A465-15105E251FE5}"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77D75-8924-4134-A465-15105E251FE5}"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77D75-8924-4134-A465-15105E251FE5}"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77D75-8924-4134-A465-15105E251FE5}"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77D75-8924-4134-A465-15105E251FE5}"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7D75-8924-4134-A465-15105E251FE5}"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7D75-8924-4134-A465-15105E251FE5}"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02656-B303-41E5-A81F-4A190108CE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77D75-8924-4134-A465-15105E251FE5}" type="datetimeFigureOut">
              <a:rPr lang="en-US" smtClean="0"/>
              <a:t>2/28/2020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02656-B303-41E5-A81F-4A190108CE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ster-good-morning-chalk-vector-13939075.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Types of buying decision behavior</a:t>
            </a:r>
            <a:endParaRPr lang="en-US" dirty="0"/>
          </a:p>
        </p:txBody>
      </p:sp>
      <p:sp>
        <p:nvSpPr>
          <p:cNvPr id="3" name="Content Placeholder 2"/>
          <p:cNvSpPr>
            <a:spLocks noGrp="1"/>
          </p:cNvSpPr>
          <p:nvPr>
            <p:ph idx="1"/>
          </p:nvPr>
        </p:nvSpPr>
        <p:spPr/>
        <p:txBody>
          <a:bodyPr/>
          <a:lstStyle/>
          <a:p>
            <a:pPr>
              <a:buNone/>
            </a:pPr>
            <a:r>
              <a:rPr lang="en-US" dirty="0" smtClean="0">
                <a:latin typeface="Ink Free" pitchFamily="66" charset="0"/>
              </a:rPr>
              <a:t>2. Dissonance Reducing Buying Behavior</a:t>
            </a:r>
            <a:endParaRPr lang="en-US" dirty="0">
              <a:latin typeface="Ink Free" pitchFamily="66" charset="0"/>
            </a:endParaRPr>
          </a:p>
        </p:txBody>
      </p:sp>
      <p:pic>
        <p:nvPicPr>
          <p:cNvPr id="4" name="Picture 3" descr="96d40ed5a30a781e7aef14d9618a6b9aw-c0xd-w685_h860_q80.jpg"/>
          <p:cNvPicPr>
            <a:picLocks noChangeAspect="1"/>
          </p:cNvPicPr>
          <p:nvPr/>
        </p:nvPicPr>
        <p:blipFill>
          <a:blip r:embed="rId2"/>
          <a:stretch>
            <a:fillRect/>
          </a:stretch>
        </p:blipFill>
        <p:spPr>
          <a:xfrm>
            <a:off x="1676400" y="2438400"/>
            <a:ext cx="5219700" cy="3543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Types of buying decision behavior</a:t>
            </a:r>
            <a:endParaRPr lang="en-US" dirty="0"/>
          </a:p>
        </p:txBody>
      </p:sp>
      <p:sp>
        <p:nvSpPr>
          <p:cNvPr id="3" name="Content Placeholder 2"/>
          <p:cNvSpPr>
            <a:spLocks noGrp="1"/>
          </p:cNvSpPr>
          <p:nvPr>
            <p:ph idx="1"/>
          </p:nvPr>
        </p:nvSpPr>
        <p:spPr/>
        <p:txBody>
          <a:bodyPr/>
          <a:lstStyle/>
          <a:p>
            <a:r>
              <a:rPr lang="en-US" dirty="0" smtClean="0">
                <a:latin typeface="Ink Free" pitchFamily="66" charset="0"/>
              </a:rPr>
              <a:t>3. Habitual Buying Behavior</a:t>
            </a:r>
            <a:endParaRPr lang="en-US" dirty="0">
              <a:latin typeface="Ink Free" pitchFamily="66" charset="0"/>
            </a:endParaRPr>
          </a:p>
        </p:txBody>
      </p:sp>
      <p:pic>
        <p:nvPicPr>
          <p:cNvPr id="4" name="Picture 3" descr="Soybean-Oil.jpg"/>
          <p:cNvPicPr>
            <a:picLocks noChangeAspect="1"/>
          </p:cNvPicPr>
          <p:nvPr/>
        </p:nvPicPr>
        <p:blipFill>
          <a:blip r:embed="rId2"/>
          <a:stretch>
            <a:fillRect/>
          </a:stretch>
        </p:blipFill>
        <p:spPr>
          <a:xfrm>
            <a:off x="1143000" y="2362200"/>
            <a:ext cx="6781800" cy="3911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Types of buying decision behavior</a:t>
            </a:r>
            <a:endParaRPr lang="en-US" dirty="0"/>
          </a:p>
        </p:txBody>
      </p:sp>
      <p:sp>
        <p:nvSpPr>
          <p:cNvPr id="3" name="Content Placeholder 2"/>
          <p:cNvSpPr>
            <a:spLocks noGrp="1"/>
          </p:cNvSpPr>
          <p:nvPr>
            <p:ph idx="1"/>
          </p:nvPr>
        </p:nvSpPr>
        <p:spPr/>
        <p:txBody>
          <a:bodyPr/>
          <a:lstStyle/>
          <a:p>
            <a:r>
              <a:rPr lang="en-US" dirty="0" smtClean="0">
                <a:latin typeface="Ink Free" pitchFamily="66" charset="0"/>
              </a:rPr>
              <a:t>4. Variety- seeking Buying Behavior</a:t>
            </a:r>
            <a:endParaRPr lang="en-US" dirty="0">
              <a:latin typeface="Ink Free" pitchFamily="66" charset="0"/>
            </a:endParaRPr>
          </a:p>
        </p:txBody>
      </p:sp>
      <p:pic>
        <p:nvPicPr>
          <p:cNvPr id="4" name="Picture 3" descr="download (3).jfif"/>
          <p:cNvPicPr>
            <a:picLocks noChangeAspect="1"/>
          </p:cNvPicPr>
          <p:nvPr/>
        </p:nvPicPr>
        <p:blipFill>
          <a:blip r:embed="rId2"/>
          <a:stretch>
            <a:fillRect/>
          </a:stretch>
        </p:blipFill>
        <p:spPr>
          <a:xfrm>
            <a:off x="533400" y="2895600"/>
            <a:ext cx="2514600" cy="2286000"/>
          </a:xfrm>
          <a:prstGeom prst="rect">
            <a:avLst/>
          </a:prstGeom>
        </p:spPr>
      </p:pic>
      <p:pic>
        <p:nvPicPr>
          <p:cNvPr id="5" name="Picture 4" descr="download (4).jfif"/>
          <p:cNvPicPr>
            <a:picLocks noChangeAspect="1"/>
          </p:cNvPicPr>
          <p:nvPr/>
        </p:nvPicPr>
        <p:blipFill>
          <a:blip r:embed="rId3"/>
          <a:stretch>
            <a:fillRect/>
          </a:stretch>
        </p:blipFill>
        <p:spPr>
          <a:xfrm>
            <a:off x="3276600" y="2286000"/>
            <a:ext cx="2590800" cy="2286000"/>
          </a:xfrm>
          <a:prstGeom prst="rect">
            <a:avLst/>
          </a:prstGeom>
        </p:spPr>
      </p:pic>
      <p:pic>
        <p:nvPicPr>
          <p:cNvPr id="6" name="Picture 5" descr="Dark-Fantasy-Choco-Fills-big.jpg"/>
          <p:cNvPicPr>
            <a:picLocks noChangeAspect="1"/>
          </p:cNvPicPr>
          <p:nvPr/>
        </p:nvPicPr>
        <p:blipFill>
          <a:blip r:embed="rId4"/>
          <a:stretch>
            <a:fillRect/>
          </a:stretch>
        </p:blipFill>
        <p:spPr>
          <a:xfrm>
            <a:off x="3962400" y="4953000"/>
            <a:ext cx="3963572" cy="16428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Ink Free" pitchFamily="66" charset="0"/>
              </a:rPr>
              <a:t>The buyer decision process</a:t>
            </a:r>
            <a:endParaRPr lang="en-US" b="1" dirty="0">
              <a:latin typeface="Ink Free" pitchFamily="66" charset="0"/>
            </a:endParaRPr>
          </a:p>
        </p:txBody>
      </p:sp>
      <p:sp>
        <p:nvSpPr>
          <p:cNvPr id="3" name="Content Placeholder 2"/>
          <p:cNvSpPr>
            <a:spLocks noGrp="1"/>
          </p:cNvSpPr>
          <p:nvPr>
            <p:ph idx="1"/>
          </p:nvPr>
        </p:nvSpPr>
        <p:spPr/>
        <p:txBody>
          <a:bodyPr/>
          <a:lstStyle/>
          <a:p>
            <a:r>
              <a:rPr lang="en-US" dirty="0" smtClean="0">
                <a:latin typeface="Ink Free" pitchFamily="66" charset="0"/>
              </a:rPr>
              <a:t>1</a:t>
            </a:r>
            <a:r>
              <a:rPr lang="en-US" sz="4000" dirty="0" smtClean="0">
                <a:latin typeface="Ink Free" pitchFamily="66" charset="0"/>
              </a:rPr>
              <a:t>. </a:t>
            </a:r>
            <a:r>
              <a:rPr lang="en-US" sz="4000" b="1" dirty="0" smtClean="0">
                <a:latin typeface="Ink Free" pitchFamily="66" charset="0"/>
              </a:rPr>
              <a:t>Need Recognition</a:t>
            </a:r>
          </a:p>
          <a:p>
            <a:r>
              <a:rPr lang="en-US" sz="4000" b="1" dirty="0" smtClean="0">
                <a:latin typeface="Ink Free" pitchFamily="66" charset="0"/>
              </a:rPr>
              <a:t>2. Information Search</a:t>
            </a:r>
          </a:p>
          <a:p>
            <a:r>
              <a:rPr lang="en-US" sz="4000" b="1" dirty="0" smtClean="0">
                <a:latin typeface="Ink Free" pitchFamily="66" charset="0"/>
              </a:rPr>
              <a:t>3.Evaluation of Alternatives</a:t>
            </a:r>
          </a:p>
          <a:p>
            <a:r>
              <a:rPr lang="en-US" sz="4000" b="1" dirty="0" smtClean="0">
                <a:latin typeface="Ink Free" pitchFamily="66" charset="0"/>
              </a:rPr>
              <a:t>4. Purchase Decision</a:t>
            </a:r>
          </a:p>
          <a:p>
            <a:r>
              <a:rPr lang="en-US" sz="4000" b="1" dirty="0" smtClean="0">
                <a:latin typeface="Ink Free" pitchFamily="66" charset="0"/>
              </a:rPr>
              <a:t>5. Post Purchase Behavior</a:t>
            </a:r>
          </a:p>
          <a:p>
            <a:pPr>
              <a:buNone/>
            </a:pPr>
            <a:endParaRPr lang="en-US" sz="4000" dirty="0">
              <a:latin typeface="Ink Free"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nk Free" pitchFamily="66" charset="0"/>
              </a:rPr>
              <a:t>The Buyer Decision Process For New Products</a:t>
            </a:r>
            <a:endParaRPr lang="en-US" dirty="0">
              <a:latin typeface="Ink Free" pitchFamily="66" charset="0"/>
            </a:endParaRPr>
          </a:p>
        </p:txBody>
      </p:sp>
      <p:sp>
        <p:nvSpPr>
          <p:cNvPr id="3" name="Content Placeholder 2"/>
          <p:cNvSpPr>
            <a:spLocks noGrp="1"/>
          </p:cNvSpPr>
          <p:nvPr>
            <p:ph idx="1"/>
          </p:nvPr>
        </p:nvSpPr>
        <p:spPr/>
        <p:txBody>
          <a:bodyPr>
            <a:normAutofit/>
          </a:bodyPr>
          <a:lstStyle/>
          <a:p>
            <a:r>
              <a:rPr lang="en-US" sz="4800" dirty="0" smtClean="0">
                <a:latin typeface="Ink Free" pitchFamily="66" charset="0"/>
              </a:rPr>
              <a:t>Adoption Process: The mental process through which an individual passes from first hearing about an information to the final adoption.</a:t>
            </a:r>
            <a:endParaRPr lang="en-US" sz="4800" dirty="0">
              <a:latin typeface="Ink Free"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nk Free" pitchFamily="66" charset="0"/>
              </a:rPr>
              <a:t>The Buyer Decision Process For New Products</a:t>
            </a:r>
            <a:endParaRPr lang="en-US" dirty="0"/>
          </a:p>
        </p:txBody>
      </p:sp>
      <p:sp>
        <p:nvSpPr>
          <p:cNvPr id="3" name="Content Placeholder 2"/>
          <p:cNvSpPr>
            <a:spLocks noGrp="1"/>
          </p:cNvSpPr>
          <p:nvPr>
            <p:ph idx="1"/>
          </p:nvPr>
        </p:nvSpPr>
        <p:spPr/>
        <p:txBody>
          <a:bodyPr>
            <a:normAutofit/>
          </a:bodyPr>
          <a:lstStyle/>
          <a:p>
            <a:r>
              <a:rPr lang="en-US" sz="4400" dirty="0" smtClean="0">
                <a:latin typeface="Ink Free" pitchFamily="66" charset="0"/>
              </a:rPr>
              <a:t>1. Awareness</a:t>
            </a:r>
          </a:p>
          <a:p>
            <a:r>
              <a:rPr lang="en-US" sz="4400" dirty="0" smtClean="0">
                <a:latin typeface="Ink Free" pitchFamily="66" charset="0"/>
              </a:rPr>
              <a:t>2. Interest</a:t>
            </a:r>
          </a:p>
          <a:p>
            <a:r>
              <a:rPr lang="en-US" sz="4400" dirty="0" smtClean="0">
                <a:latin typeface="Ink Free" pitchFamily="66" charset="0"/>
              </a:rPr>
              <a:t>3. Evaluation</a:t>
            </a:r>
          </a:p>
          <a:p>
            <a:r>
              <a:rPr lang="en-US" sz="4400" dirty="0" smtClean="0">
                <a:latin typeface="Ink Free" pitchFamily="66" charset="0"/>
              </a:rPr>
              <a:t>4. Trial</a:t>
            </a:r>
          </a:p>
          <a:p>
            <a:r>
              <a:rPr lang="en-US" sz="4400" dirty="0" smtClean="0">
                <a:latin typeface="Ink Free" pitchFamily="66" charset="0"/>
              </a:rPr>
              <a:t>5. Adoption</a:t>
            </a:r>
            <a:endParaRPr lang="en-US" sz="4400" dirty="0">
              <a:latin typeface="Ink Free"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1f606e2133cc0c4fc40c2545ea79dc4.jpg"/>
          <p:cNvPicPr>
            <a:picLocks noGrp="1" noChangeAspect="1"/>
          </p:cNvPicPr>
          <p:nvPr>
            <p:ph idx="1"/>
          </p:nvPr>
        </p:nvPicPr>
        <p:blipFill>
          <a:blip r:embed="rId2"/>
          <a:stretch>
            <a:fillRect/>
          </a:stretch>
        </p:blipFill>
        <p:spPr>
          <a:xfrm>
            <a:off x="381000" y="228600"/>
            <a:ext cx="8458199" cy="58975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Today’s Topic</a:t>
            </a:r>
            <a:endParaRPr lang="en-US" dirty="0">
              <a:latin typeface="Ink Free" pitchFamily="66" charset="0"/>
            </a:endParaRPr>
          </a:p>
        </p:txBody>
      </p:sp>
      <p:pic>
        <p:nvPicPr>
          <p:cNvPr id="4" name="Content Placeholder 3" descr="Shopping_7 -k5pH--621x414@LiveMint.jpg"/>
          <p:cNvPicPr>
            <a:picLocks noGrp="1" noChangeAspect="1"/>
          </p:cNvPicPr>
          <p:nvPr>
            <p:ph idx="1"/>
          </p:nvPr>
        </p:nvPicPr>
        <p:blipFill>
          <a:blip r:embed="rId2"/>
          <a:stretch>
            <a:fillRect/>
          </a:stretch>
        </p:blipFill>
        <p:spPr>
          <a:xfrm>
            <a:off x="0" y="1676400"/>
            <a:ext cx="9144000" cy="5105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Today’s Topic</a:t>
            </a:r>
            <a:endParaRPr lang="en-US" dirty="0">
              <a:latin typeface="Ink Free" pitchFamily="66" charset="0"/>
            </a:endParaRPr>
          </a:p>
        </p:txBody>
      </p:sp>
      <p:sp>
        <p:nvSpPr>
          <p:cNvPr id="3" name="Content Placeholder 2"/>
          <p:cNvSpPr>
            <a:spLocks noGrp="1"/>
          </p:cNvSpPr>
          <p:nvPr>
            <p:ph idx="1"/>
          </p:nvPr>
        </p:nvSpPr>
        <p:spPr/>
        <p:txBody>
          <a:bodyPr>
            <a:normAutofit fontScale="92500"/>
          </a:bodyPr>
          <a:lstStyle/>
          <a:p>
            <a:r>
              <a:rPr lang="en-US" dirty="0" smtClean="0">
                <a:latin typeface="Ink Free" pitchFamily="66" charset="0"/>
              </a:rPr>
              <a:t>1. Consumer buyer behavior</a:t>
            </a:r>
          </a:p>
          <a:p>
            <a:r>
              <a:rPr lang="en-US" dirty="0" smtClean="0">
                <a:latin typeface="Ink Free" pitchFamily="66" charset="0"/>
              </a:rPr>
              <a:t>2. Consumer Market</a:t>
            </a:r>
          </a:p>
          <a:p>
            <a:r>
              <a:rPr lang="en-US" dirty="0" smtClean="0">
                <a:latin typeface="Ink Free" pitchFamily="66" charset="0"/>
              </a:rPr>
              <a:t>3. Model of consumer behavior</a:t>
            </a:r>
          </a:p>
          <a:p>
            <a:r>
              <a:rPr lang="en-US" dirty="0" smtClean="0">
                <a:latin typeface="Ink Free" pitchFamily="66" charset="0"/>
              </a:rPr>
              <a:t>4. Characteristics affecting consumer behavior</a:t>
            </a:r>
          </a:p>
          <a:p>
            <a:r>
              <a:rPr lang="en-US" dirty="0" smtClean="0">
                <a:latin typeface="Ink Free" pitchFamily="66" charset="0"/>
              </a:rPr>
              <a:t>5. Types of buying decision behavior</a:t>
            </a:r>
          </a:p>
          <a:p>
            <a:r>
              <a:rPr lang="en-US" dirty="0" smtClean="0">
                <a:latin typeface="Ink Free" pitchFamily="66" charset="0"/>
              </a:rPr>
              <a:t>6.The buyer decision process</a:t>
            </a:r>
          </a:p>
          <a:p>
            <a:r>
              <a:rPr lang="en-US" dirty="0" smtClean="0">
                <a:latin typeface="Ink Free" pitchFamily="66" charset="0"/>
              </a:rPr>
              <a:t>7.The buyer decision process for new products.</a:t>
            </a:r>
            <a:endParaRPr lang="en-US" dirty="0">
              <a:latin typeface="Ink Free"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Consumer buyer behavior</a:t>
            </a:r>
            <a:endParaRPr lang="en-US" dirty="0">
              <a:latin typeface="Ink Free" pitchFamily="66" charset="0"/>
            </a:endParaRPr>
          </a:p>
        </p:txBody>
      </p:sp>
      <p:sp>
        <p:nvSpPr>
          <p:cNvPr id="3" name="Content Placeholder 2"/>
          <p:cNvSpPr>
            <a:spLocks noGrp="1"/>
          </p:cNvSpPr>
          <p:nvPr>
            <p:ph idx="1"/>
          </p:nvPr>
        </p:nvSpPr>
        <p:spPr/>
        <p:txBody>
          <a:bodyPr/>
          <a:lstStyle/>
          <a:p>
            <a:pPr>
              <a:buNone/>
            </a:pPr>
            <a:r>
              <a:rPr lang="en-US" dirty="0">
                <a:latin typeface="Ink Free" pitchFamily="66" charset="0"/>
              </a:rPr>
              <a:t>Consumer buyer </a:t>
            </a:r>
            <a:r>
              <a:rPr lang="en-US" dirty="0" smtClean="0">
                <a:latin typeface="Ink Free" pitchFamily="66" charset="0"/>
              </a:rPr>
              <a:t>behavior </a:t>
            </a:r>
            <a:r>
              <a:rPr lang="en-US" dirty="0">
                <a:latin typeface="Ink Free" pitchFamily="66" charset="0"/>
              </a:rPr>
              <a:t>is considered to be an inseparable part of marketing and </a:t>
            </a:r>
            <a:r>
              <a:rPr lang="en-US" dirty="0" err="1">
                <a:latin typeface="Ink Free" pitchFamily="66" charset="0"/>
              </a:rPr>
              <a:t>Kotler</a:t>
            </a:r>
            <a:r>
              <a:rPr lang="en-US" dirty="0">
                <a:latin typeface="Ink Free" pitchFamily="66" charset="0"/>
              </a:rPr>
              <a:t> and Keller (2011) state that consumer buying </a:t>
            </a:r>
            <a:r>
              <a:rPr lang="en-US" dirty="0" smtClean="0">
                <a:latin typeface="Ink Free" pitchFamily="66" charset="0"/>
              </a:rPr>
              <a:t>behavior </a:t>
            </a:r>
            <a:r>
              <a:rPr lang="en-US" dirty="0">
                <a:latin typeface="Ink Free" pitchFamily="66" charset="0"/>
              </a:rPr>
              <a:t>is the study of the ways of buying and disposing of goods, services, ideas or experiences by the individuals, groups and organizations in order to satisfy their needs and wants.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Consumer buyer behavior</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Ink Free" pitchFamily="66" charset="0"/>
              </a:rPr>
              <a:t>Alternatively, consumer buying </a:t>
            </a:r>
            <a:r>
              <a:rPr lang="en-US" dirty="0" smtClean="0">
                <a:latin typeface="Ink Free" pitchFamily="66" charset="0"/>
              </a:rPr>
              <a:t>behavior </a:t>
            </a:r>
            <a:r>
              <a:rPr lang="en-US" dirty="0">
                <a:latin typeface="Ink Free" pitchFamily="66" charset="0"/>
              </a:rPr>
              <a:t>“refers to the buying </a:t>
            </a:r>
            <a:r>
              <a:rPr lang="en-US" dirty="0" smtClean="0">
                <a:latin typeface="Ink Free" pitchFamily="66" charset="0"/>
              </a:rPr>
              <a:t>behavior </a:t>
            </a:r>
            <a:r>
              <a:rPr lang="en-US" dirty="0">
                <a:latin typeface="Ink Free" pitchFamily="66" charset="0"/>
              </a:rPr>
              <a:t>of final consumers, both individuals and households, who buy goods and services for personal consumption” (Kumar, 2010, p.218). From marketers’ point of view issues specific aspects of consumer </a:t>
            </a:r>
            <a:r>
              <a:rPr lang="en-US" dirty="0" smtClean="0">
                <a:latin typeface="Ink Free" pitchFamily="66" charset="0"/>
              </a:rPr>
              <a:t>behavior </a:t>
            </a:r>
            <a:r>
              <a:rPr lang="en-US" dirty="0">
                <a:latin typeface="Ink Free" pitchFamily="66" charset="0"/>
              </a:rPr>
              <a:t>that need to be studied include the reasons behind consumers making purchases, specific factors influencing the patterns of consumer purchases, analysis of changing factors within the society and others</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Consumer Market</a:t>
            </a:r>
            <a:endParaRPr lang="en-US" dirty="0">
              <a:latin typeface="Ink Free" pitchFamily="66" charset="0"/>
            </a:endParaRPr>
          </a:p>
        </p:txBody>
      </p:sp>
      <p:sp>
        <p:nvSpPr>
          <p:cNvPr id="3" name="Content Placeholder 2"/>
          <p:cNvSpPr>
            <a:spLocks noGrp="1"/>
          </p:cNvSpPr>
          <p:nvPr>
            <p:ph idx="1"/>
          </p:nvPr>
        </p:nvSpPr>
        <p:spPr/>
        <p:txBody>
          <a:bodyPr>
            <a:normAutofit lnSpcReduction="10000"/>
          </a:bodyPr>
          <a:lstStyle/>
          <a:p>
            <a:r>
              <a:rPr lang="en-US" b="1" dirty="0">
                <a:latin typeface="Ink Free" pitchFamily="66" charset="0"/>
              </a:rPr>
              <a:t>A consumer market is the very system that allows us to purchase products, goods, and services. These items can be used for personal use or shared with others. In a consumer market, you make your own decisions about how you will spend money and use the products you purchase. The more people who go out and actively purchase products, the more active the consumer market.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Model of consumer behavior</a:t>
            </a:r>
            <a:endParaRPr lang="en-US" dirty="0">
              <a:latin typeface="Ink Free" pitchFamily="66" charset="0"/>
            </a:endParaRPr>
          </a:p>
        </p:txBody>
      </p:sp>
      <p:pic>
        <p:nvPicPr>
          <p:cNvPr id="4" name="Content Placeholder 3" descr="Model+of+Consumer+Behavior.jpg"/>
          <p:cNvPicPr>
            <a:picLocks noGrp="1" noChangeAspect="1"/>
          </p:cNvPicPr>
          <p:nvPr>
            <p:ph idx="1"/>
          </p:nvPr>
        </p:nvPicPr>
        <p:blipFill>
          <a:blip r:embed="rId2"/>
          <a:stretch>
            <a:fillRect/>
          </a:stretch>
        </p:blipFill>
        <p:spPr>
          <a:xfrm>
            <a:off x="457200" y="1295400"/>
            <a:ext cx="8229600" cy="5334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nk Free" pitchFamily="66" charset="0"/>
              </a:rPr>
              <a:t>Characteristics affecting consumer behavior</a:t>
            </a:r>
            <a:endParaRPr lang="en-US" dirty="0">
              <a:latin typeface="Ink Free" pitchFamily="66" charset="0"/>
            </a:endParaRPr>
          </a:p>
        </p:txBody>
      </p:sp>
      <p:pic>
        <p:nvPicPr>
          <p:cNvPr id="6" name="Content Placeholder 5" descr="factors-influencing-consumer-behaviour.jpg"/>
          <p:cNvPicPr>
            <a:picLocks noGrp="1" noChangeAspect="1"/>
          </p:cNvPicPr>
          <p:nvPr>
            <p:ph idx="1"/>
          </p:nvPr>
        </p:nvPicPr>
        <p:blipFill>
          <a:blip r:embed="rId2"/>
          <a:stretch>
            <a:fillRect/>
          </a:stretch>
        </p:blipFill>
        <p:spPr>
          <a:xfrm>
            <a:off x="152400" y="1524000"/>
            <a:ext cx="8991600" cy="5334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Types of buying decision behavior</a:t>
            </a:r>
            <a:endParaRPr lang="en-US" dirty="0">
              <a:latin typeface="Ink Free" pitchFamily="66" charset="0"/>
            </a:endParaRPr>
          </a:p>
        </p:txBody>
      </p:sp>
      <p:sp>
        <p:nvSpPr>
          <p:cNvPr id="3" name="Content Placeholder 2"/>
          <p:cNvSpPr>
            <a:spLocks noGrp="1"/>
          </p:cNvSpPr>
          <p:nvPr>
            <p:ph idx="1"/>
          </p:nvPr>
        </p:nvSpPr>
        <p:spPr/>
        <p:txBody>
          <a:bodyPr/>
          <a:lstStyle/>
          <a:p>
            <a:r>
              <a:rPr lang="en-US" dirty="0" smtClean="0">
                <a:latin typeface="Ink Free" pitchFamily="66" charset="0"/>
              </a:rPr>
              <a:t>1 Complex buying behavior</a:t>
            </a:r>
            <a:endParaRPr lang="en-US" dirty="0">
              <a:latin typeface="Ink Free" pitchFamily="66" charset="0"/>
            </a:endParaRPr>
          </a:p>
        </p:txBody>
      </p:sp>
      <p:pic>
        <p:nvPicPr>
          <p:cNvPr id="4" name="Picture 3" descr="iStock-512545975_small_0_0.jpg"/>
          <p:cNvPicPr>
            <a:picLocks noChangeAspect="1"/>
          </p:cNvPicPr>
          <p:nvPr/>
        </p:nvPicPr>
        <p:blipFill>
          <a:blip r:embed="rId2"/>
          <a:stretch>
            <a:fillRect/>
          </a:stretch>
        </p:blipFill>
        <p:spPr>
          <a:xfrm>
            <a:off x="3657600" y="2133600"/>
            <a:ext cx="5181600" cy="426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315</Words>
  <Application>Microsoft Office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Today’s Topic</vt:lpstr>
      <vt:lpstr>Today’s Topic</vt:lpstr>
      <vt:lpstr>Consumer buyer behavior</vt:lpstr>
      <vt:lpstr>Consumer buyer behavior</vt:lpstr>
      <vt:lpstr>Consumer Market</vt:lpstr>
      <vt:lpstr>Model of consumer behavior</vt:lpstr>
      <vt:lpstr>Characteristics affecting consumer behavior</vt:lpstr>
      <vt:lpstr>Types of buying decision behavior</vt:lpstr>
      <vt:lpstr>Types of buying decision behavior</vt:lpstr>
      <vt:lpstr>Types of buying decision behavior</vt:lpstr>
      <vt:lpstr>Types of buying decision behavior</vt:lpstr>
      <vt:lpstr>The buyer decision process</vt:lpstr>
      <vt:lpstr>The Buyer Decision Process For New Products</vt:lpstr>
      <vt:lpstr>The Buyer Decision Process For New Products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SHAHED</dc:creator>
  <cp:lastModifiedBy>SHAHED</cp:lastModifiedBy>
  <cp:revision>13</cp:revision>
  <dcterms:created xsi:type="dcterms:W3CDTF">2020-02-28T12:07:36Z</dcterms:created>
  <dcterms:modified xsi:type="dcterms:W3CDTF">2020-02-28T13:09:41Z</dcterms:modified>
</cp:coreProperties>
</file>