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0" r:id="rId2"/>
    <p:sldId id="284" r:id="rId3"/>
    <p:sldId id="285" r:id="rId4"/>
    <p:sldId id="257" r:id="rId5"/>
    <p:sldId id="258" r:id="rId6"/>
    <p:sldId id="283" r:id="rId7"/>
    <p:sldId id="260" r:id="rId8"/>
    <p:sldId id="259" r:id="rId9"/>
    <p:sldId id="262" r:id="rId10"/>
    <p:sldId id="261" r:id="rId11"/>
    <p:sldId id="263" r:id="rId12"/>
    <p:sldId id="264" r:id="rId13"/>
    <p:sldId id="265" r:id="rId14"/>
    <p:sldId id="266" r:id="rId15"/>
    <p:sldId id="267" r:id="rId16"/>
    <p:sldId id="281" r:id="rId17"/>
    <p:sldId id="282" r:id="rId18"/>
    <p:sldId id="270" r:id="rId19"/>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94660"/>
  </p:normalViewPr>
  <p:slideViewPr>
    <p:cSldViewPr>
      <p:cViewPr>
        <p:scale>
          <a:sx n="66" d="100"/>
          <a:sy n="66" d="100"/>
        </p:scale>
        <p:origin x="-1626"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4EA3EAC-CA21-4169-8AFC-C65143CE61E6}" type="datetimeFigureOut">
              <a:rPr lang="th-TH" smtClean="0"/>
              <a:t>16/02/63</a:t>
            </a:fld>
            <a:endParaRPr lang="th-TH"/>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th-TH"/>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70DAA51-1629-4EAA-98EB-8B929C4E6132}" type="slidenum">
              <a:rPr lang="th-TH" smtClean="0"/>
              <a:t>‹#›</a:t>
            </a:fld>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EA3EAC-CA21-4169-8AFC-C65143CE61E6}" type="datetimeFigureOut">
              <a:rPr lang="th-TH" smtClean="0"/>
              <a:t>16/02/63</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070DAA51-1629-4EAA-98EB-8B929C4E6132}" type="slidenum">
              <a:rPr lang="th-TH" smtClean="0"/>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EA3EAC-CA21-4169-8AFC-C65143CE61E6}" type="datetimeFigureOut">
              <a:rPr lang="th-TH" smtClean="0"/>
              <a:t>16/02/63</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070DAA51-1629-4EAA-98EB-8B929C4E6132}" type="slidenum">
              <a:rPr lang="th-TH" smtClean="0"/>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4EA3EAC-CA21-4169-8AFC-C65143CE61E6}" type="datetimeFigureOut">
              <a:rPr lang="th-TH" smtClean="0"/>
              <a:t>16/02/63</a:t>
            </a:fld>
            <a:endParaRPr lang="th-TH"/>
          </a:p>
        </p:txBody>
      </p:sp>
      <p:sp>
        <p:nvSpPr>
          <p:cNvPr id="9" name="Slide Number Placeholder 8"/>
          <p:cNvSpPr>
            <a:spLocks noGrp="1"/>
          </p:cNvSpPr>
          <p:nvPr>
            <p:ph type="sldNum" sz="quarter" idx="15"/>
          </p:nvPr>
        </p:nvSpPr>
        <p:spPr/>
        <p:txBody>
          <a:bodyPr rtlCol="0"/>
          <a:lstStyle/>
          <a:p>
            <a:fld id="{070DAA51-1629-4EAA-98EB-8B929C4E6132}" type="slidenum">
              <a:rPr lang="th-TH" smtClean="0"/>
              <a:t>‹#›</a:t>
            </a:fld>
            <a:endParaRPr lang="th-TH"/>
          </a:p>
        </p:txBody>
      </p:sp>
      <p:sp>
        <p:nvSpPr>
          <p:cNvPr id="10" name="Footer Placeholder 9"/>
          <p:cNvSpPr>
            <a:spLocks noGrp="1"/>
          </p:cNvSpPr>
          <p:nvPr>
            <p:ph type="ftr" sz="quarter" idx="16"/>
          </p:nvPr>
        </p:nvSpPr>
        <p:spPr/>
        <p:txBody>
          <a:bodyPr rtlCol="0"/>
          <a:lstStyle/>
          <a:p>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4EA3EAC-CA21-4169-8AFC-C65143CE61E6}" type="datetimeFigureOut">
              <a:rPr lang="th-TH" smtClean="0"/>
              <a:t>16/02/63</a:t>
            </a:fld>
            <a:endParaRPr lang="th-TH"/>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th-TH"/>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70DAA51-1629-4EAA-98EB-8B929C4E6132}" type="slidenum">
              <a:rPr lang="th-TH" smtClean="0"/>
              <a:t>‹#›</a:t>
            </a:fld>
            <a:endParaRPr lang="th-TH"/>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4EA3EAC-CA21-4169-8AFC-C65143CE61E6}" type="datetimeFigureOut">
              <a:rPr lang="th-TH" smtClean="0"/>
              <a:t>16/02/63</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070DAA51-1629-4EAA-98EB-8B929C4E6132}" type="slidenum">
              <a:rPr lang="th-TH" smtClean="0"/>
              <a:t>‹#›</a:t>
            </a:fld>
            <a:endParaRPr lang="th-TH"/>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4EA3EAC-CA21-4169-8AFC-C65143CE61E6}" type="datetimeFigureOut">
              <a:rPr lang="th-TH" smtClean="0"/>
              <a:t>16/02/63</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070DAA51-1629-4EAA-98EB-8B929C4E6132}" type="slidenum">
              <a:rPr lang="th-TH" smtClean="0"/>
              <a:t>‹#›</a:t>
            </a:fld>
            <a:endParaRPr lang="th-TH"/>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4EA3EAC-CA21-4169-8AFC-C65143CE61E6}" type="datetimeFigureOut">
              <a:rPr lang="th-TH" smtClean="0"/>
              <a:t>16/02/63</a:t>
            </a:fld>
            <a:endParaRPr lang="th-TH"/>
          </a:p>
        </p:txBody>
      </p:sp>
      <p:sp>
        <p:nvSpPr>
          <p:cNvPr id="7" name="Slide Number Placeholder 6"/>
          <p:cNvSpPr>
            <a:spLocks noGrp="1"/>
          </p:cNvSpPr>
          <p:nvPr>
            <p:ph type="sldNum" sz="quarter" idx="11"/>
          </p:nvPr>
        </p:nvSpPr>
        <p:spPr/>
        <p:txBody>
          <a:bodyPr rtlCol="0"/>
          <a:lstStyle/>
          <a:p>
            <a:fld id="{070DAA51-1629-4EAA-98EB-8B929C4E6132}" type="slidenum">
              <a:rPr lang="th-TH" smtClean="0"/>
              <a:t>‹#›</a:t>
            </a:fld>
            <a:endParaRPr lang="th-TH"/>
          </a:p>
        </p:txBody>
      </p:sp>
      <p:sp>
        <p:nvSpPr>
          <p:cNvPr id="8" name="Footer Placeholder 7"/>
          <p:cNvSpPr>
            <a:spLocks noGrp="1"/>
          </p:cNvSpPr>
          <p:nvPr>
            <p:ph type="ftr" sz="quarter" idx="12"/>
          </p:nvPr>
        </p:nvSpPr>
        <p:spPr/>
        <p:txBody>
          <a:bodyPr rtlCol="0"/>
          <a:lstStyle/>
          <a:p>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A3EAC-CA21-4169-8AFC-C65143CE61E6}" type="datetimeFigureOut">
              <a:rPr lang="th-TH" smtClean="0"/>
              <a:t>16/02/63</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070DAA51-1629-4EAA-98EB-8B929C4E6132}" type="slidenum">
              <a:rPr lang="th-TH" smtClean="0"/>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4EA3EAC-CA21-4169-8AFC-C65143CE61E6}" type="datetimeFigureOut">
              <a:rPr lang="th-TH" smtClean="0"/>
              <a:t>16/02/63</a:t>
            </a:fld>
            <a:endParaRPr lang="th-TH"/>
          </a:p>
        </p:txBody>
      </p:sp>
      <p:sp>
        <p:nvSpPr>
          <p:cNvPr id="22" name="Slide Number Placeholder 21"/>
          <p:cNvSpPr>
            <a:spLocks noGrp="1"/>
          </p:cNvSpPr>
          <p:nvPr>
            <p:ph type="sldNum" sz="quarter" idx="15"/>
          </p:nvPr>
        </p:nvSpPr>
        <p:spPr/>
        <p:txBody>
          <a:bodyPr rtlCol="0"/>
          <a:lstStyle/>
          <a:p>
            <a:fld id="{070DAA51-1629-4EAA-98EB-8B929C4E6132}" type="slidenum">
              <a:rPr lang="th-TH" smtClean="0"/>
              <a:t>‹#›</a:t>
            </a:fld>
            <a:endParaRPr lang="th-TH"/>
          </a:p>
        </p:txBody>
      </p:sp>
      <p:sp>
        <p:nvSpPr>
          <p:cNvPr id="23" name="Footer Placeholder 22"/>
          <p:cNvSpPr>
            <a:spLocks noGrp="1"/>
          </p:cNvSpPr>
          <p:nvPr>
            <p:ph type="ftr" sz="quarter" idx="16"/>
          </p:nvPr>
        </p:nvSpPr>
        <p:spPr/>
        <p:txBody>
          <a:bodyPr rtlCol="0"/>
          <a:lstStyle/>
          <a:p>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4EA3EAC-CA21-4169-8AFC-C65143CE61E6}" type="datetimeFigureOut">
              <a:rPr lang="th-TH" smtClean="0"/>
              <a:t>16/02/63</a:t>
            </a:fld>
            <a:endParaRPr lang="th-TH"/>
          </a:p>
        </p:txBody>
      </p:sp>
      <p:sp>
        <p:nvSpPr>
          <p:cNvPr id="18" name="Slide Number Placeholder 17"/>
          <p:cNvSpPr>
            <a:spLocks noGrp="1"/>
          </p:cNvSpPr>
          <p:nvPr>
            <p:ph type="sldNum" sz="quarter" idx="11"/>
          </p:nvPr>
        </p:nvSpPr>
        <p:spPr/>
        <p:txBody>
          <a:bodyPr rtlCol="0"/>
          <a:lstStyle/>
          <a:p>
            <a:fld id="{070DAA51-1629-4EAA-98EB-8B929C4E6132}" type="slidenum">
              <a:rPr lang="th-TH" smtClean="0"/>
              <a:t>‹#›</a:t>
            </a:fld>
            <a:endParaRPr lang="th-TH"/>
          </a:p>
        </p:txBody>
      </p:sp>
      <p:sp>
        <p:nvSpPr>
          <p:cNvPr id="21" name="Footer Placeholder 20"/>
          <p:cNvSpPr>
            <a:spLocks noGrp="1"/>
          </p:cNvSpPr>
          <p:nvPr>
            <p:ph type="ftr" sz="quarter" idx="12"/>
          </p:nvPr>
        </p:nvSpPr>
        <p:spPr/>
        <p:txBody>
          <a:bodyPr rtlCol="0"/>
          <a:lstStyle/>
          <a:p>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4EA3EAC-CA21-4169-8AFC-C65143CE61E6}" type="datetimeFigureOut">
              <a:rPr lang="th-TH" smtClean="0"/>
              <a:t>16/02/63</a:t>
            </a:fld>
            <a:endParaRPr lang="th-TH"/>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h-TH"/>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70DAA51-1629-4EAA-98EB-8B929C4E6132}" type="slidenum">
              <a:rPr lang="th-TH" smtClean="0"/>
              <a:t>‹#›</a:t>
            </a:fld>
            <a:endParaRPr lang="th-TH"/>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712" y="1124744"/>
            <a:ext cx="6172200" cy="1894362"/>
          </a:xfrm>
        </p:spPr>
        <p:txBody>
          <a:bodyPr/>
          <a:lstStyle/>
          <a:p>
            <a:r>
              <a:rPr lang="en-US" sz="3200" dirty="0"/>
              <a:t>Parasitology</a:t>
            </a:r>
            <a:endParaRPr lang="th-TH" dirty="0"/>
          </a:p>
        </p:txBody>
      </p:sp>
      <p:sp>
        <p:nvSpPr>
          <p:cNvPr id="4" name="Subtitle 2"/>
          <p:cNvSpPr>
            <a:spLocks noGrp="1"/>
          </p:cNvSpPr>
          <p:nvPr>
            <p:ph type="subTitle" idx="1"/>
          </p:nvPr>
        </p:nvSpPr>
        <p:spPr/>
        <p:txBody>
          <a:bodyPr>
            <a:normAutofit fontScale="92500" lnSpcReduction="10000"/>
          </a:bodyPr>
          <a:lstStyle/>
          <a:p>
            <a:r>
              <a:rPr lang="en-US" sz="2000" dirty="0" smtClean="0"/>
              <a:t>Dr. </a:t>
            </a:r>
            <a:r>
              <a:rPr lang="en-US" sz="2000" dirty="0" err="1" smtClean="0"/>
              <a:t>Md</a:t>
            </a:r>
            <a:r>
              <a:rPr lang="en-US" sz="2000" dirty="0" smtClean="0"/>
              <a:t> </a:t>
            </a:r>
            <a:r>
              <a:rPr lang="en-US" sz="2000" dirty="0" err="1" smtClean="0"/>
              <a:t>Fazlul</a:t>
            </a:r>
            <a:r>
              <a:rPr lang="en-US" sz="2000" dirty="0" smtClean="0"/>
              <a:t> </a:t>
            </a:r>
            <a:r>
              <a:rPr lang="en-US" sz="2000" dirty="0" err="1" smtClean="0"/>
              <a:t>Haque</a:t>
            </a:r>
            <a:endParaRPr lang="en-US" sz="2000" dirty="0" smtClean="0"/>
          </a:p>
          <a:p>
            <a:r>
              <a:rPr lang="en-US" sz="2000" smtClean="0"/>
              <a:t>Associate Professor</a:t>
            </a:r>
            <a:endParaRPr lang="en-US" sz="2000" dirty="0" smtClean="0"/>
          </a:p>
          <a:p>
            <a:r>
              <a:rPr lang="en-US" sz="2000" dirty="0" smtClean="0"/>
              <a:t>Dept. of Zoology</a:t>
            </a:r>
          </a:p>
          <a:p>
            <a:r>
              <a:rPr lang="en-US" sz="2000" dirty="0" err="1" smtClean="0"/>
              <a:t>Rajshahi</a:t>
            </a:r>
            <a:r>
              <a:rPr lang="en-US" sz="2000" dirty="0" smtClean="0"/>
              <a:t> University</a:t>
            </a:r>
            <a:endParaRPr lang="th-TH" sz="2000" dirty="0"/>
          </a:p>
        </p:txBody>
      </p:sp>
    </p:spTree>
    <p:extLst>
      <p:ext uri="{BB962C8B-B14F-4D97-AF65-F5344CB8AC3E}">
        <p14:creationId xmlns:p14="http://schemas.microsoft.com/office/powerpoint/2010/main" val="61168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44624"/>
            <a:ext cx="8496944" cy="6813376"/>
          </a:xfrm>
        </p:spPr>
        <p:txBody>
          <a:bodyPr>
            <a:noAutofit/>
          </a:bodyPr>
          <a:lstStyle/>
          <a:p>
            <a:pPr marL="0" indent="0">
              <a:buNone/>
            </a:pPr>
            <a:r>
              <a:rPr lang="en-US" sz="2300" b="1" dirty="0" smtClean="0"/>
              <a:t>Commensalism?</a:t>
            </a:r>
            <a:endParaRPr lang="en-US" sz="2300" dirty="0"/>
          </a:p>
          <a:p>
            <a:pPr algn="just">
              <a:buFont typeface="Wingdings" pitchFamily="2" charset="2"/>
              <a:buChar char="Ø"/>
            </a:pPr>
            <a:r>
              <a:rPr lang="en-US" sz="2300" b="1" dirty="0"/>
              <a:t>Commensalism</a:t>
            </a:r>
            <a:r>
              <a:rPr lang="en-US" sz="2300" dirty="0" smtClean="0"/>
              <a:t> was derived </a:t>
            </a:r>
            <a:r>
              <a:rPr lang="en-US" sz="2300" dirty="0"/>
              <a:t>from </a:t>
            </a:r>
            <a:r>
              <a:rPr lang="en-US" sz="2300" dirty="0" smtClean="0"/>
              <a:t>Latin </a:t>
            </a:r>
            <a:r>
              <a:rPr lang="en-US" sz="2300" dirty="0"/>
              <a:t>for “eating at same table”, denotes an association which is beneficial to one partner and at least not disadvantageous to the other. </a:t>
            </a:r>
            <a:endParaRPr lang="en-US" sz="2300" dirty="0" smtClean="0"/>
          </a:p>
          <a:p>
            <a:pPr algn="just">
              <a:buFont typeface="Wingdings" pitchFamily="2" charset="2"/>
              <a:buChar char="Ø"/>
            </a:pPr>
            <a:r>
              <a:rPr lang="en-US" sz="2300" dirty="0" smtClean="0"/>
              <a:t>The </a:t>
            </a:r>
            <a:r>
              <a:rPr lang="en-US" sz="2300" dirty="0"/>
              <a:t>two partners can survive independently. </a:t>
            </a:r>
            <a:endParaRPr lang="en-US" sz="2300" dirty="0" smtClean="0"/>
          </a:p>
          <a:p>
            <a:pPr algn="just">
              <a:buFont typeface="Wingdings" pitchFamily="2" charset="2"/>
              <a:buChar char="Ø"/>
            </a:pPr>
            <a:r>
              <a:rPr lang="en-US" sz="2300" dirty="0" smtClean="0"/>
              <a:t>Humans </a:t>
            </a:r>
            <a:r>
              <a:rPr lang="en-US" sz="2300" dirty="0"/>
              <a:t>harbor several species of commensal protozoans, that colonize in the intestinal tract such as </a:t>
            </a:r>
            <a:r>
              <a:rPr lang="en-US" sz="2300" i="1" dirty="0" err="1"/>
              <a:t>Entamoeba</a:t>
            </a:r>
            <a:r>
              <a:rPr lang="en-US" sz="2300" i="1" dirty="0"/>
              <a:t> </a:t>
            </a:r>
            <a:r>
              <a:rPr lang="en-US" sz="2300" i="1" dirty="0" err="1"/>
              <a:t>dispar</a:t>
            </a:r>
            <a:r>
              <a:rPr lang="en-US" sz="2300" i="1" dirty="0"/>
              <a:t>, </a:t>
            </a:r>
            <a:r>
              <a:rPr lang="en-US" sz="2300" i="1" dirty="0" err="1"/>
              <a:t>Entamoeba</a:t>
            </a:r>
            <a:r>
              <a:rPr lang="en-US" sz="2300" i="1" dirty="0"/>
              <a:t> </a:t>
            </a:r>
            <a:r>
              <a:rPr lang="en-US" sz="2300" i="1" dirty="0" err="1"/>
              <a:t>hartmanni</a:t>
            </a:r>
            <a:r>
              <a:rPr lang="en-US" sz="2300" i="1" dirty="0"/>
              <a:t>, </a:t>
            </a:r>
            <a:r>
              <a:rPr lang="en-US" sz="2300" i="1" dirty="0" err="1"/>
              <a:t>Endolimax</a:t>
            </a:r>
            <a:r>
              <a:rPr lang="en-US" sz="2300" i="1" dirty="0"/>
              <a:t> nana</a:t>
            </a:r>
            <a:endParaRPr lang="en-US" sz="2300" dirty="0"/>
          </a:p>
          <a:p>
            <a:pPr marL="0" indent="0">
              <a:buNone/>
            </a:pPr>
            <a:endParaRPr lang="en-US" sz="1800" b="1" i="1" dirty="0" smtClean="0"/>
          </a:p>
          <a:p>
            <a:pPr marL="0" indent="0">
              <a:buNone/>
            </a:pPr>
            <a:r>
              <a:rPr lang="en-US" sz="2300" b="1" dirty="0" smtClean="0"/>
              <a:t>Mutualism?</a:t>
            </a:r>
            <a:endParaRPr lang="en-US" sz="2300" dirty="0"/>
          </a:p>
          <a:p>
            <a:pPr algn="just">
              <a:buFont typeface="Wingdings" pitchFamily="2" charset="2"/>
              <a:buChar char="Ø"/>
            </a:pPr>
            <a:r>
              <a:rPr lang="en-US" sz="2300" dirty="0"/>
              <a:t>Mutualism is an association in which the </a:t>
            </a:r>
            <a:r>
              <a:rPr lang="en-US" sz="2300" dirty="0" err="1"/>
              <a:t>mutualist</a:t>
            </a:r>
            <a:r>
              <a:rPr lang="en-US" sz="2300" dirty="0"/>
              <a:t> and the host depend on each other physiologically. </a:t>
            </a:r>
            <a:endParaRPr lang="en-US" sz="2300" dirty="0" smtClean="0"/>
          </a:p>
          <a:p>
            <a:pPr algn="just">
              <a:buFont typeface="Wingdings" pitchFamily="2" charset="2"/>
              <a:buChar char="Ø"/>
            </a:pPr>
            <a:r>
              <a:rPr lang="en-US" sz="2300" dirty="0" smtClean="0"/>
              <a:t>It </a:t>
            </a:r>
            <a:r>
              <a:rPr lang="en-US" sz="2300" dirty="0"/>
              <a:t>is seen where such associations are beneficial to both organisms(partners). </a:t>
            </a:r>
            <a:endParaRPr lang="en-US" sz="2300" dirty="0" smtClean="0"/>
          </a:p>
          <a:p>
            <a:pPr algn="just">
              <a:buFont typeface="Wingdings" pitchFamily="2" charset="2"/>
              <a:buChar char="Ø"/>
            </a:pPr>
            <a:r>
              <a:rPr lang="en-US" sz="2300" dirty="0" smtClean="0"/>
              <a:t>At </a:t>
            </a:r>
            <a:r>
              <a:rPr lang="en-US" sz="2300" dirty="0"/>
              <a:t>least 20% of insect species, as well as many mites, spiders, crustaceans, and nematodes, are mutually infected with bacteria of genus </a:t>
            </a:r>
            <a:r>
              <a:rPr lang="en-US" sz="2300" i="1" dirty="0" err="1"/>
              <a:t>Wolbachia</a:t>
            </a:r>
            <a:r>
              <a:rPr lang="en-US" sz="2300" i="1" dirty="0" smtClean="0"/>
              <a:t>.</a:t>
            </a:r>
            <a:r>
              <a:rPr lang="en-US" sz="2300" dirty="0"/>
              <a:t> </a:t>
            </a:r>
          </a:p>
          <a:p>
            <a:pPr marL="0" indent="0">
              <a:buNone/>
            </a:pPr>
            <a:endParaRPr lang="th-TH" sz="2300" dirty="0"/>
          </a:p>
        </p:txBody>
      </p:sp>
    </p:spTree>
    <p:extLst>
      <p:ext uri="{BB962C8B-B14F-4D97-AF65-F5344CB8AC3E}">
        <p14:creationId xmlns:p14="http://schemas.microsoft.com/office/powerpoint/2010/main" val="410121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1000"/>
                                        <p:tgtEl>
                                          <p:spTgt spid="3">
                                            <p:txEl>
                                              <p:pRg st="5" end="5"/>
                                            </p:txEl>
                                          </p:spTgt>
                                        </p:tgtEl>
                                      </p:cBhvr>
                                    </p:animEffect>
                                    <p:anim calcmode="lin" valueType="num">
                                      <p:cBhvr>
                                        <p:cTn id="1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arn(inVertical)">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76" y="44624"/>
            <a:ext cx="7467600" cy="634082"/>
          </a:xfrm>
        </p:spPr>
        <p:txBody>
          <a:bodyPr/>
          <a:lstStyle/>
          <a:p>
            <a:pPr algn="ctr"/>
            <a:r>
              <a:rPr lang="en-US" b="1" dirty="0"/>
              <a:t>Types of parasites </a:t>
            </a:r>
            <a:endParaRPr lang="th-TH" dirty="0"/>
          </a:p>
        </p:txBody>
      </p:sp>
      <p:sp>
        <p:nvSpPr>
          <p:cNvPr id="3" name="Content Placeholder 2"/>
          <p:cNvSpPr>
            <a:spLocks noGrp="1"/>
          </p:cNvSpPr>
          <p:nvPr>
            <p:ph sz="quarter" idx="1"/>
          </p:nvPr>
        </p:nvSpPr>
        <p:spPr>
          <a:xfrm>
            <a:off x="179512" y="764704"/>
            <a:ext cx="8640960" cy="6093296"/>
          </a:xfrm>
        </p:spPr>
        <p:txBody>
          <a:bodyPr>
            <a:normAutofit lnSpcReduction="10000"/>
          </a:bodyPr>
          <a:lstStyle/>
          <a:p>
            <a:r>
              <a:rPr lang="en-US" b="1" dirty="0"/>
              <a:t>Depending on size: </a:t>
            </a:r>
            <a:endParaRPr lang="en-US" dirty="0"/>
          </a:p>
          <a:p>
            <a:pPr marL="0" indent="0" algn="just">
              <a:buNone/>
            </a:pPr>
            <a:r>
              <a:rPr lang="en-US" b="1" dirty="0" smtClean="0"/>
              <a:t>1. </a:t>
            </a:r>
            <a:r>
              <a:rPr lang="en-US" b="1" dirty="0" err="1" smtClean="0"/>
              <a:t>Macroparasites</a:t>
            </a:r>
            <a:r>
              <a:rPr lang="en-US" dirty="0"/>
              <a:t>: parasites which are visible to the naked eye, such as </a:t>
            </a:r>
            <a:r>
              <a:rPr lang="en-US" dirty="0" smtClean="0"/>
              <a:t>helminthes, tick, mosquitos etc.</a:t>
            </a:r>
          </a:p>
          <a:p>
            <a:pPr marL="457200" indent="-457200" algn="just">
              <a:buFont typeface="+mj-lt"/>
              <a:buAutoNum type="arabicPeriod"/>
            </a:pPr>
            <a:endParaRPr lang="en-US" dirty="0"/>
          </a:p>
          <a:p>
            <a:pPr marL="457200" indent="-457200" algn="just">
              <a:buFont typeface="+mj-lt"/>
              <a:buAutoNum type="arabicPeriod"/>
            </a:pPr>
            <a:endParaRPr lang="en-US" dirty="0" smtClean="0"/>
          </a:p>
          <a:p>
            <a:pPr marL="457200" indent="-457200" algn="just">
              <a:buFont typeface="+mj-lt"/>
              <a:buAutoNum type="arabicPeriod"/>
            </a:pPr>
            <a:endParaRPr lang="en-US" dirty="0"/>
          </a:p>
          <a:p>
            <a:pPr marL="457200" indent="-457200" algn="just">
              <a:buFont typeface="+mj-lt"/>
              <a:buAutoNum type="arabicPeriod"/>
            </a:pPr>
            <a:endParaRPr lang="en-US" dirty="0" smtClean="0"/>
          </a:p>
          <a:p>
            <a:pPr marL="0" indent="0" algn="just">
              <a:buNone/>
            </a:pPr>
            <a:endParaRPr lang="en-US" dirty="0"/>
          </a:p>
          <a:p>
            <a:pPr marL="0" indent="0" algn="just">
              <a:buNone/>
            </a:pPr>
            <a:endParaRPr lang="en-US" b="1" dirty="0" smtClean="0"/>
          </a:p>
          <a:p>
            <a:pPr marL="0" indent="0" algn="just">
              <a:buNone/>
            </a:pPr>
            <a:r>
              <a:rPr lang="en-US" b="1" dirty="0" smtClean="0"/>
              <a:t>2. </a:t>
            </a:r>
            <a:r>
              <a:rPr lang="en-US" b="1" dirty="0" err="1" smtClean="0"/>
              <a:t>Microparasites</a:t>
            </a:r>
            <a:r>
              <a:rPr lang="en-US" dirty="0"/>
              <a:t>: </a:t>
            </a:r>
            <a:endParaRPr lang="en-US" dirty="0" smtClean="0"/>
          </a:p>
          <a:p>
            <a:pPr marL="0" indent="0" algn="just">
              <a:buNone/>
            </a:pPr>
            <a:r>
              <a:rPr lang="en-US" dirty="0" smtClean="0"/>
              <a:t>Parasite </a:t>
            </a:r>
            <a:r>
              <a:rPr lang="en-US" dirty="0"/>
              <a:t>which are </a:t>
            </a:r>
            <a:endParaRPr lang="en-US" dirty="0" smtClean="0"/>
          </a:p>
          <a:p>
            <a:pPr marL="0" indent="0" algn="just">
              <a:buNone/>
            </a:pPr>
            <a:r>
              <a:rPr lang="en-US" dirty="0"/>
              <a:t>t</a:t>
            </a:r>
            <a:r>
              <a:rPr lang="en-US" dirty="0" smtClean="0"/>
              <a:t>ypically smaller </a:t>
            </a:r>
            <a:r>
              <a:rPr lang="en-US" dirty="0"/>
              <a:t>or </a:t>
            </a:r>
            <a:endParaRPr lang="en-US" dirty="0" smtClean="0"/>
          </a:p>
          <a:p>
            <a:pPr marL="0" indent="0" algn="just">
              <a:buNone/>
            </a:pPr>
            <a:r>
              <a:rPr lang="en-US" dirty="0" smtClean="0"/>
              <a:t>microscopic </a:t>
            </a:r>
            <a:r>
              <a:rPr lang="en-US" dirty="0"/>
              <a:t>in </a:t>
            </a:r>
            <a:endParaRPr lang="en-US" dirty="0" smtClean="0"/>
          </a:p>
          <a:p>
            <a:pPr marL="0" indent="0" algn="just">
              <a:buNone/>
            </a:pPr>
            <a:r>
              <a:rPr lang="en-US" dirty="0" smtClean="0"/>
              <a:t>size</a:t>
            </a:r>
            <a:r>
              <a:rPr lang="en-US" dirty="0"/>
              <a:t>, such as protozoa, </a:t>
            </a:r>
            <a:endParaRPr lang="en-US" dirty="0" smtClean="0"/>
          </a:p>
          <a:p>
            <a:pPr marL="0" indent="0" algn="just">
              <a:buNone/>
            </a:pPr>
            <a:r>
              <a:rPr lang="en-US" dirty="0" smtClean="0"/>
              <a:t>viruses</a:t>
            </a:r>
            <a:r>
              <a:rPr lang="en-US" dirty="0"/>
              <a:t>, and bacteria</a:t>
            </a:r>
            <a:r>
              <a:rPr lang="en-US" dirty="0" smtClean="0"/>
              <a:t>.</a:t>
            </a:r>
            <a:endParaRPr lang="en-US" dirty="0"/>
          </a:p>
          <a:p>
            <a:endParaRPr lang="th-TH" dirty="0"/>
          </a:p>
        </p:txBody>
      </p:sp>
      <p:pic>
        <p:nvPicPr>
          <p:cNvPr id="1026" name="Picture 2" descr="https://upload.wikimedia.org/wikipedia/commons/0/0b/Tick_jen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802" b="9693"/>
          <a:stretch/>
        </p:blipFill>
        <p:spPr bwMode="auto">
          <a:xfrm>
            <a:off x="971600" y="1988840"/>
            <a:ext cx="2972467" cy="17278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chef.bbci.co.uk/news/624/media/images/73060000/jpg/_73060258_mozzie.jpg"/>
          <p:cNvPicPr>
            <a:picLocks noChangeAspect="1" noChangeArrowheads="1"/>
          </p:cNvPicPr>
          <p:nvPr/>
        </p:nvPicPr>
        <p:blipFill rotWithShape="1">
          <a:blip r:embed="rId3">
            <a:extLst>
              <a:ext uri="{28A0092B-C50C-407E-A947-70E740481C1C}">
                <a14:useLocalDpi xmlns:a14="http://schemas.microsoft.com/office/drawing/2010/main" val="0"/>
              </a:ext>
            </a:extLst>
          </a:blip>
          <a:srcRect l="5128" t="9556" r="12647" b="21787"/>
          <a:stretch/>
        </p:blipFill>
        <p:spPr bwMode="auto">
          <a:xfrm>
            <a:off x="4572000" y="1988840"/>
            <a:ext cx="3031588" cy="17633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mage.slidesharecdn.com/lecture11-131120051336-phpapp02/95/infections-and-immunity-7-638.jpg?cb=1384924604"/>
          <p:cNvPicPr>
            <a:picLocks noChangeAspect="1" noChangeArrowheads="1"/>
          </p:cNvPicPr>
          <p:nvPr/>
        </p:nvPicPr>
        <p:blipFill rotWithShape="1">
          <a:blip r:embed="rId4">
            <a:extLst>
              <a:ext uri="{28A0092B-C50C-407E-A947-70E740481C1C}">
                <a14:useLocalDpi xmlns:a14="http://schemas.microsoft.com/office/drawing/2010/main" val="0"/>
              </a:ext>
            </a:extLst>
          </a:blip>
          <a:srcRect t="26469" b="6793"/>
          <a:stretch/>
        </p:blipFill>
        <p:spPr bwMode="auto">
          <a:xfrm>
            <a:off x="3635896" y="4293097"/>
            <a:ext cx="5025917"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41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76" y="44624"/>
            <a:ext cx="7467600" cy="634082"/>
          </a:xfrm>
        </p:spPr>
        <p:txBody>
          <a:bodyPr/>
          <a:lstStyle/>
          <a:p>
            <a:pPr algn="ctr"/>
            <a:r>
              <a:rPr lang="en-US" b="1" dirty="0"/>
              <a:t>Types of parasites </a:t>
            </a:r>
            <a:endParaRPr lang="th-TH" dirty="0"/>
          </a:p>
        </p:txBody>
      </p:sp>
      <p:sp>
        <p:nvSpPr>
          <p:cNvPr id="3" name="Content Placeholder 2"/>
          <p:cNvSpPr>
            <a:spLocks noGrp="1"/>
          </p:cNvSpPr>
          <p:nvPr>
            <p:ph sz="quarter" idx="1"/>
          </p:nvPr>
        </p:nvSpPr>
        <p:spPr>
          <a:xfrm>
            <a:off x="179511" y="548680"/>
            <a:ext cx="5760641" cy="6237312"/>
          </a:xfrm>
        </p:spPr>
        <p:txBody>
          <a:bodyPr>
            <a:noAutofit/>
          </a:bodyPr>
          <a:lstStyle/>
          <a:p>
            <a:pPr marL="0" indent="0" algn="just">
              <a:buNone/>
            </a:pPr>
            <a:r>
              <a:rPr lang="en-US" b="1" dirty="0"/>
              <a:t>Depending on living </a:t>
            </a:r>
            <a:r>
              <a:rPr lang="en-US" b="1" dirty="0" smtClean="0"/>
              <a:t>place on </a:t>
            </a:r>
            <a:r>
              <a:rPr lang="en-US" b="1" dirty="0"/>
              <a:t>host:</a:t>
            </a:r>
            <a:endParaRPr lang="en-US" dirty="0"/>
          </a:p>
          <a:p>
            <a:pPr marL="0" indent="0" algn="just">
              <a:buNone/>
            </a:pPr>
            <a:r>
              <a:rPr lang="en-US" b="1" dirty="0" smtClean="0"/>
              <a:t>1</a:t>
            </a:r>
            <a:r>
              <a:rPr lang="en-US" dirty="0" smtClean="0"/>
              <a:t>. </a:t>
            </a:r>
            <a:r>
              <a:rPr lang="en-US" b="1" dirty="0" err="1" smtClean="0"/>
              <a:t>Ectoparasite</a:t>
            </a:r>
            <a:r>
              <a:rPr lang="en-US" b="1" dirty="0"/>
              <a:t> </a:t>
            </a:r>
            <a:r>
              <a:rPr lang="en-US" b="1" dirty="0" smtClean="0"/>
              <a:t>– </a:t>
            </a:r>
            <a:r>
              <a:rPr lang="en-US" dirty="0" smtClean="0"/>
              <a:t>The </a:t>
            </a:r>
            <a:r>
              <a:rPr lang="en-US" dirty="0"/>
              <a:t>parasitic organism that lives on the outer surface of its host</a:t>
            </a:r>
            <a:r>
              <a:rPr lang="en-US" dirty="0" smtClean="0"/>
              <a:t>, e.g. lice</a:t>
            </a:r>
            <a:r>
              <a:rPr lang="en-US" dirty="0"/>
              <a:t>, ticks, mites etc.</a:t>
            </a:r>
          </a:p>
          <a:p>
            <a:pPr marL="0" indent="0" algn="just">
              <a:buNone/>
            </a:pPr>
            <a:r>
              <a:rPr lang="en-US" b="1" dirty="0" smtClean="0"/>
              <a:t>2. </a:t>
            </a:r>
            <a:r>
              <a:rPr lang="en-US" b="1" dirty="0" err="1" smtClean="0"/>
              <a:t>Endoparasite</a:t>
            </a:r>
            <a:r>
              <a:rPr lang="en-US" b="1" dirty="0" smtClean="0"/>
              <a:t> </a:t>
            </a:r>
            <a:r>
              <a:rPr lang="en-US" dirty="0"/>
              <a:t>– </a:t>
            </a:r>
            <a:r>
              <a:rPr lang="en-US" dirty="0" smtClean="0"/>
              <a:t>The parasites </a:t>
            </a:r>
            <a:r>
              <a:rPr lang="en-US" dirty="0"/>
              <a:t>that live inside the body of their host, e.g. </a:t>
            </a:r>
            <a:r>
              <a:rPr lang="en-US" i="1" dirty="0" err="1" smtClean="0"/>
              <a:t>Entamoeba</a:t>
            </a:r>
            <a:r>
              <a:rPr lang="en-US" dirty="0"/>
              <a:t> </a:t>
            </a:r>
            <a:r>
              <a:rPr lang="en-US" i="1" dirty="0" err="1" smtClean="0"/>
              <a:t>histolytica</a:t>
            </a:r>
            <a:r>
              <a:rPr lang="en-US" i="1" dirty="0" smtClean="0"/>
              <a:t>, </a:t>
            </a:r>
            <a:r>
              <a:rPr lang="en-US" i="1" dirty="0" err="1" smtClean="0"/>
              <a:t>Taenia</a:t>
            </a:r>
            <a:r>
              <a:rPr lang="en-US" i="1" dirty="0" smtClean="0"/>
              <a:t> </a:t>
            </a:r>
            <a:r>
              <a:rPr lang="en-US" i="1" dirty="0" err="1" smtClean="0"/>
              <a:t>solium</a:t>
            </a:r>
            <a:r>
              <a:rPr lang="en-US" i="1" dirty="0" smtClean="0"/>
              <a:t>. </a:t>
            </a:r>
          </a:p>
          <a:p>
            <a:pPr marL="0" indent="0" algn="just">
              <a:buNone/>
            </a:pPr>
            <a:r>
              <a:rPr lang="en-US" dirty="0" err="1"/>
              <a:t>Endoparasites</a:t>
            </a:r>
            <a:r>
              <a:rPr lang="en-US" dirty="0"/>
              <a:t> can exist in one of two forms:  </a:t>
            </a:r>
          </a:p>
          <a:p>
            <a:pPr marL="457200" indent="-457200" algn="just">
              <a:buAutoNum type="alphaLcParenR"/>
            </a:pPr>
            <a:r>
              <a:rPr lang="en-US" b="1" dirty="0" smtClean="0"/>
              <a:t>Intercellular parasites: </a:t>
            </a:r>
            <a:r>
              <a:rPr lang="en-US" dirty="0" smtClean="0"/>
              <a:t>The parasites  that are inhabiting </a:t>
            </a:r>
            <a:r>
              <a:rPr lang="en-US" dirty="0"/>
              <a:t>spaces in the host’s </a:t>
            </a:r>
            <a:r>
              <a:rPr lang="en-US" dirty="0" smtClean="0"/>
              <a:t>body</a:t>
            </a:r>
          </a:p>
          <a:p>
            <a:pPr marL="457200" indent="-457200" algn="just">
              <a:buAutoNum type="alphaLcParenR"/>
            </a:pPr>
            <a:r>
              <a:rPr lang="en-US" b="1" dirty="0" smtClean="0"/>
              <a:t>Intracellular </a:t>
            </a:r>
            <a:r>
              <a:rPr lang="en-US" b="1" dirty="0"/>
              <a:t>parasites</a:t>
            </a:r>
            <a:r>
              <a:rPr lang="en-US" dirty="0"/>
              <a:t> The parasites  that are </a:t>
            </a:r>
            <a:r>
              <a:rPr lang="en-US" dirty="0" smtClean="0"/>
              <a:t>inhabiting in cells </a:t>
            </a:r>
            <a:r>
              <a:rPr lang="en-US" dirty="0"/>
              <a:t>in the host’s </a:t>
            </a:r>
            <a:r>
              <a:rPr lang="en-US" dirty="0" smtClean="0"/>
              <a:t>body. </a:t>
            </a:r>
            <a:endParaRPr lang="en-US" dirty="0"/>
          </a:p>
        </p:txBody>
      </p:sp>
      <p:pic>
        <p:nvPicPr>
          <p:cNvPr id="2052" name="Picture 4" descr="http://artofdetox.com/media/wysiwyg/parasite-image.jpg"/>
          <p:cNvPicPr>
            <a:picLocks noChangeAspect="1" noChangeArrowheads="1"/>
          </p:cNvPicPr>
          <p:nvPr/>
        </p:nvPicPr>
        <p:blipFill rotWithShape="1">
          <a:blip r:embed="rId2">
            <a:extLst>
              <a:ext uri="{28A0092B-C50C-407E-A947-70E740481C1C}">
                <a14:useLocalDpi xmlns:a14="http://schemas.microsoft.com/office/drawing/2010/main" val="0"/>
              </a:ext>
            </a:extLst>
          </a:blip>
          <a:srcRect t="7863" r="31336" b="7289"/>
          <a:stretch/>
        </p:blipFill>
        <p:spPr bwMode="auto">
          <a:xfrm>
            <a:off x="6084168" y="2232574"/>
            <a:ext cx="3024336" cy="23148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upload.wikimedia.org/wikipedia/commons/0/0b/Tick_jen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802" b="9693"/>
          <a:stretch/>
        </p:blipFill>
        <p:spPr bwMode="auto">
          <a:xfrm>
            <a:off x="6084168" y="620688"/>
            <a:ext cx="3096344" cy="146500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Manuscript Figures Finalized on 15 April\Figure 3\BJN full\st-4fullnew-M.tif"/>
          <p:cNvPicPr>
            <a:picLocks noChangeAspect="1" noChangeArrowheads="1"/>
          </p:cNvPicPr>
          <p:nvPr/>
        </p:nvPicPr>
        <p:blipFill rotWithShape="1">
          <a:blip r:embed="rId4">
            <a:extLst>
              <a:ext uri="{28A0092B-C50C-407E-A947-70E740481C1C}">
                <a14:useLocalDpi xmlns:a14="http://schemas.microsoft.com/office/drawing/2010/main" val="0"/>
              </a:ext>
            </a:extLst>
          </a:blip>
          <a:srcRect t="9699" b="14128"/>
          <a:stretch/>
        </p:blipFill>
        <p:spPr bwMode="auto">
          <a:xfrm>
            <a:off x="6289352" y="4653136"/>
            <a:ext cx="2819152" cy="2147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75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76" y="44624"/>
            <a:ext cx="7467600" cy="634082"/>
          </a:xfrm>
        </p:spPr>
        <p:txBody>
          <a:bodyPr/>
          <a:lstStyle/>
          <a:p>
            <a:pPr algn="ctr"/>
            <a:r>
              <a:rPr lang="en-US" b="1" dirty="0"/>
              <a:t>Types of parasites </a:t>
            </a:r>
            <a:endParaRPr lang="th-TH" dirty="0"/>
          </a:p>
        </p:txBody>
      </p:sp>
      <p:sp>
        <p:nvSpPr>
          <p:cNvPr id="3" name="Content Placeholder 2"/>
          <p:cNvSpPr>
            <a:spLocks noGrp="1"/>
          </p:cNvSpPr>
          <p:nvPr>
            <p:ph sz="quarter" idx="1"/>
          </p:nvPr>
        </p:nvSpPr>
        <p:spPr>
          <a:xfrm>
            <a:off x="179511" y="860661"/>
            <a:ext cx="8568953" cy="2242316"/>
          </a:xfrm>
        </p:spPr>
        <p:txBody>
          <a:bodyPr>
            <a:normAutofit lnSpcReduction="10000"/>
          </a:bodyPr>
          <a:lstStyle/>
          <a:p>
            <a:pPr marL="0" indent="0" algn="just">
              <a:buNone/>
            </a:pPr>
            <a:r>
              <a:rPr lang="en-US" b="1" dirty="0" smtClean="0"/>
              <a:t>3</a:t>
            </a:r>
            <a:r>
              <a:rPr lang="en-US" i="1" dirty="0" smtClean="0"/>
              <a:t>. </a:t>
            </a:r>
            <a:r>
              <a:rPr lang="en-US" b="1" dirty="0" err="1" smtClean="0"/>
              <a:t>Mesoparasite</a:t>
            </a:r>
            <a:r>
              <a:rPr lang="en-US" b="1" dirty="0" smtClean="0"/>
              <a:t>- </a:t>
            </a:r>
            <a:r>
              <a:rPr lang="en-US" dirty="0" smtClean="0"/>
              <a:t>The </a:t>
            </a:r>
            <a:r>
              <a:rPr lang="en-US" dirty="0"/>
              <a:t>parasites living in an intermediate position, being half-</a:t>
            </a:r>
            <a:r>
              <a:rPr lang="en-US" dirty="0" err="1"/>
              <a:t>ectoparasites</a:t>
            </a:r>
            <a:r>
              <a:rPr lang="en-US" dirty="0"/>
              <a:t> and </a:t>
            </a:r>
            <a:r>
              <a:rPr lang="en-US" dirty="0" smtClean="0"/>
              <a:t>half-</a:t>
            </a:r>
            <a:r>
              <a:rPr lang="en-US" dirty="0" err="1" smtClean="0"/>
              <a:t>endoparasites</a:t>
            </a:r>
            <a:r>
              <a:rPr lang="en-US" dirty="0" smtClean="0"/>
              <a:t>. </a:t>
            </a:r>
          </a:p>
          <a:p>
            <a:pPr lvl="1" algn="just">
              <a:buFont typeface="Wingdings" panose="05000000000000000000" pitchFamily="2" charset="2"/>
              <a:buChar char="Ø"/>
            </a:pPr>
            <a:r>
              <a:rPr lang="en-US" sz="2400" dirty="0" err="1" smtClean="0"/>
              <a:t>eg</a:t>
            </a:r>
            <a:r>
              <a:rPr lang="en-US" sz="2400" dirty="0" smtClean="0"/>
              <a:t>. </a:t>
            </a:r>
            <a:r>
              <a:rPr lang="en-US" sz="2400" i="1" dirty="0" err="1" smtClean="0"/>
              <a:t>Cymothoa</a:t>
            </a:r>
            <a:r>
              <a:rPr lang="en-US" sz="2400" i="1" dirty="0" smtClean="0"/>
              <a:t> </a:t>
            </a:r>
            <a:r>
              <a:rPr lang="en-US" sz="2400" i="1" dirty="0" err="1"/>
              <a:t>exigua</a:t>
            </a:r>
            <a:r>
              <a:rPr lang="en-US" sz="2400" dirty="0"/>
              <a:t>, or the tongue-eating louse, is a parasitic crustacean </a:t>
            </a:r>
            <a:endParaRPr lang="en-US" sz="2400" dirty="0" smtClean="0"/>
          </a:p>
          <a:p>
            <a:pPr lvl="1" algn="just">
              <a:buFont typeface="Wingdings" panose="05000000000000000000" pitchFamily="2" charset="2"/>
              <a:buChar char="Ø"/>
            </a:pPr>
            <a:r>
              <a:rPr lang="en-US" sz="2400" dirty="0" smtClean="0"/>
              <a:t>This </a:t>
            </a:r>
            <a:r>
              <a:rPr lang="en-US" sz="2400" dirty="0"/>
              <a:t>parasite enters fish through the gills, and then attaches itself to the fish's tongue.</a:t>
            </a:r>
            <a:r>
              <a:rPr lang="en-US" sz="2400" dirty="0" smtClean="0"/>
              <a:t> </a:t>
            </a:r>
            <a:endParaRPr lang="en-US" sz="2400" dirty="0"/>
          </a:p>
        </p:txBody>
      </p:sp>
      <p:pic>
        <p:nvPicPr>
          <p:cNvPr id="2050" name="Picture 2" descr="https://upload.wikimedia.org/wikipedia/commons/0/0a/Cymothoa_exigua_parassita_Lithognathus_mormyru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7516"/>
          <a:stretch/>
        </p:blipFill>
        <p:spPr bwMode="auto">
          <a:xfrm>
            <a:off x="467544" y="3319001"/>
            <a:ext cx="3168352" cy="32783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ymothoa exigua (capovolta).JPG"/>
          <p:cNvPicPr>
            <a:picLocks noChangeAspect="1" noChangeArrowheads="1"/>
          </p:cNvPicPr>
          <p:nvPr/>
        </p:nvPicPr>
        <p:blipFill rotWithShape="1">
          <a:blip r:embed="rId3">
            <a:extLst>
              <a:ext uri="{28A0092B-C50C-407E-A947-70E740481C1C}">
                <a14:useLocalDpi xmlns:a14="http://schemas.microsoft.com/office/drawing/2010/main" val="0"/>
              </a:ext>
            </a:extLst>
          </a:blip>
          <a:srcRect l="31982" t="27790" r="29741" b="31588"/>
          <a:stretch/>
        </p:blipFill>
        <p:spPr bwMode="auto">
          <a:xfrm>
            <a:off x="4283968" y="3295484"/>
            <a:ext cx="4012269" cy="3193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72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76" y="44624"/>
            <a:ext cx="7467600" cy="634082"/>
          </a:xfrm>
        </p:spPr>
        <p:txBody>
          <a:bodyPr/>
          <a:lstStyle/>
          <a:p>
            <a:pPr algn="ctr"/>
            <a:r>
              <a:rPr lang="en-US" b="1" dirty="0"/>
              <a:t>Types of parasites </a:t>
            </a:r>
            <a:endParaRPr lang="th-TH" dirty="0"/>
          </a:p>
        </p:txBody>
      </p:sp>
      <p:sp>
        <p:nvSpPr>
          <p:cNvPr id="3" name="Content Placeholder 2"/>
          <p:cNvSpPr>
            <a:spLocks noGrp="1"/>
          </p:cNvSpPr>
          <p:nvPr>
            <p:ph sz="quarter" idx="1"/>
          </p:nvPr>
        </p:nvSpPr>
        <p:spPr>
          <a:xfrm>
            <a:off x="179511" y="620688"/>
            <a:ext cx="8568953" cy="6237313"/>
          </a:xfrm>
        </p:spPr>
        <p:txBody>
          <a:bodyPr>
            <a:normAutofit fontScale="92500"/>
          </a:bodyPr>
          <a:lstStyle/>
          <a:p>
            <a:pPr marL="0" indent="0" algn="just">
              <a:spcAft>
                <a:spcPts val="1200"/>
              </a:spcAft>
              <a:buNone/>
            </a:pPr>
            <a:r>
              <a:rPr lang="en-US" b="1" dirty="0"/>
              <a:t>Based on their interactions with their hosts and on their life cycles:</a:t>
            </a:r>
            <a:endParaRPr lang="en-US" dirty="0"/>
          </a:p>
          <a:p>
            <a:pPr algn="just">
              <a:spcAft>
                <a:spcPts val="1200"/>
              </a:spcAft>
            </a:pPr>
            <a:r>
              <a:rPr lang="en-US" b="1" dirty="0"/>
              <a:t>Obligate Parasite </a:t>
            </a:r>
            <a:r>
              <a:rPr lang="en-US" dirty="0"/>
              <a:t>- This parasite is completely dependent on the host during </a:t>
            </a:r>
            <a:r>
              <a:rPr lang="en-US" dirty="0" smtClean="0"/>
              <a:t>a segment </a:t>
            </a:r>
            <a:r>
              <a:rPr lang="en-US" dirty="0"/>
              <a:t>or all of its life </a:t>
            </a:r>
            <a:r>
              <a:rPr lang="en-US" dirty="0" smtClean="0"/>
              <a:t>cycle. </a:t>
            </a:r>
            <a:r>
              <a:rPr lang="en-US" dirty="0" err="1" smtClean="0"/>
              <a:t>Eg</a:t>
            </a:r>
            <a:r>
              <a:rPr lang="en-US" dirty="0"/>
              <a:t>. </a:t>
            </a:r>
            <a:r>
              <a:rPr lang="en-US" i="1" dirty="0"/>
              <a:t>Plasmodium</a:t>
            </a:r>
            <a:r>
              <a:rPr lang="en-US" dirty="0"/>
              <a:t> </a:t>
            </a:r>
            <a:r>
              <a:rPr lang="en-US" dirty="0" smtClean="0"/>
              <a:t>sp.</a:t>
            </a:r>
            <a:endParaRPr lang="en-US" dirty="0"/>
          </a:p>
          <a:p>
            <a:pPr algn="just">
              <a:spcAft>
                <a:spcPts val="1200"/>
              </a:spcAft>
            </a:pPr>
            <a:r>
              <a:rPr lang="en-US" b="1" dirty="0"/>
              <a:t>Facultative </a:t>
            </a:r>
            <a:r>
              <a:rPr lang="en-US" b="1" dirty="0" smtClean="0"/>
              <a:t>parasite: </a:t>
            </a:r>
            <a:r>
              <a:rPr lang="en-US" dirty="0" smtClean="0"/>
              <a:t>An </a:t>
            </a:r>
            <a:r>
              <a:rPr lang="en-US" dirty="0"/>
              <a:t>organism that exhibits both parasitic and </a:t>
            </a:r>
            <a:r>
              <a:rPr lang="en-US" dirty="0" smtClean="0"/>
              <a:t>non-parasitic modes </a:t>
            </a:r>
            <a:r>
              <a:rPr lang="en-US" dirty="0"/>
              <a:t>of living and hence does not absolutely depend on the parasitic way </a:t>
            </a:r>
            <a:r>
              <a:rPr lang="en-US" dirty="0" smtClean="0"/>
              <a:t>of life</a:t>
            </a:r>
            <a:r>
              <a:rPr lang="en-US" dirty="0"/>
              <a:t>, but is capable of adapting to it if placed on a host. </a:t>
            </a:r>
            <a:r>
              <a:rPr lang="en-US" dirty="0" err="1" smtClean="0"/>
              <a:t>Eg</a:t>
            </a:r>
            <a:r>
              <a:rPr lang="en-US" dirty="0"/>
              <a:t>. </a:t>
            </a:r>
            <a:r>
              <a:rPr lang="en-US" i="1" dirty="0" err="1"/>
              <a:t>Naegleria</a:t>
            </a:r>
            <a:r>
              <a:rPr lang="en-US" i="1" dirty="0"/>
              <a:t> </a:t>
            </a:r>
            <a:r>
              <a:rPr lang="en-US" i="1" dirty="0" err="1" smtClean="0"/>
              <a:t>fowleri</a:t>
            </a:r>
            <a:r>
              <a:rPr lang="en-US" i="1" dirty="0" smtClean="0"/>
              <a:t>.</a:t>
            </a:r>
          </a:p>
          <a:p>
            <a:pPr algn="just">
              <a:spcAft>
                <a:spcPts val="1200"/>
              </a:spcAft>
            </a:pPr>
            <a:r>
              <a:rPr lang="en-US" b="1" dirty="0" smtClean="0"/>
              <a:t>Temporary (intermittent) </a:t>
            </a:r>
            <a:r>
              <a:rPr lang="en-US" b="1" dirty="0"/>
              <a:t>parasites </a:t>
            </a:r>
            <a:r>
              <a:rPr lang="en-US" dirty="0"/>
              <a:t>– </a:t>
            </a:r>
            <a:r>
              <a:rPr lang="en-US" dirty="0" smtClean="0"/>
              <a:t>A parasite that is </a:t>
            </a:r>
            <a:r>
              <a:rPr lang="en-US" dirty="0"/>
              <a:t>parasitic for limited periods for either feeding or reproduction. </a:t>
            </a:r>
            <a:r>
              <a:rPr lang="en-US" dirty="0" err="1" smtClean="0"/>
              <a:t>Eg</a:t>
            </a:r>
            <a:r>
              <a:rPr lang="en-US" dirty="0" smtClean="0"/>
              <a:t>. Mosquitos</a:t>
            </a:r>
            <a:endParaRPr lang="en-US" dirty="0"/>
          </a:p>
          <a:p>
            <a:pPr algn="just">
              <a:spcAft>
                <a:spcPts val="1200"/>
              </a:spcAft>
            </a:pPr>
            <a:r>
              <a:rPr lang="en-US" b="1" dirty="0"/>
              <a:t>P</a:t>
            </a:r>
            <a:r>
              <a:rPr lang="en-US" b="1" dirty="0" smtClean="0"/>
              <a:t>ermanent </a:t>
            </a:r>
            <a:r>
              <a:rPr lang="en-US" b="1" dirty="0"/>
              <a:t>parasite: </a:t>
            </a:r>
            <a:r>
              <a:rPr lang="en-US" dirty="0"/>
              <a:t>A </a:t>
            </a:r>
            <a:r>
              <a:rPr lang="en-US" dirty="0" smtClean="0"/>
              <a:t>parasite that </a:t>
            </a:r>
            <a:r>
              <a:rPr lang="en-US" dirty="0"/>
              <a:t>lives on its host until maturity or spends its entire life on its host. </a:t>
            </a:r>
            <a:r>
              <a:rPr lang="en-US" dirty="0" err="1" smtClean="0"/>
              <a:t>Eg</a:t>
            </a:r>
            <a:r>
              <a:rPr lang="en-US" dirty="0" smtClean="0"/>
              <a:t>. fluke</a:t>
            </a:r>
            <a:endParaRPr lang="en-US" dirty="0"/>
          </a:p>
          <a:p>
            <a:pPr algn="just">
              <a:spcAft>
                <a:spcPts val="1200"/>
              </a:spcAft>
            </a:pPr>
            <a:endParaRPr lang="en-US" dirty="0"/>
          </a:p>
        </p:txBody>
      </p:sp>
    </p:spTree>
    <p:extLst>
      <p:ext uri="{BB962C8B-B14F-4D97-AF65-F5344CB8AC3E}">
        <p14:creationId xmlns:p14="http://schemas.microsoft.com/office/powerpoint/2010/main" val="679537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76" y="44624"/>
            <a:ext cx="7467600" cy="634082"/>
          </a:xfrm>
        </p:spPr>
        <p:txBody>
          <a:bodyPr/>
          <a:lstStyle/>
          <a:p>
            <a:pPr algn="ctr"/>
            <a:r>
              <a:rPr lang="en-US" b="1" dirty="0"/>
              <a:t>Types of parasites </a:t>
            </a:r>
            <a:endParaRPr lang="th-TH" dirty="0"/>
          </a:p>
        </p:txBody>
      </p:sp>
      <p:sp>
        <p:nvSpPr>
          <p:cNvPr id="3" name="Content Placeholder 2"/>
          <p:cNvSpPr>
            <a:spLocks noGrp="1"/>
          </p:cNvSpPr>
          <p:nvPr>
            <p:ph sz="quarter" idx="1"/>
          </p:nvPr>
        </p:nvSpPr>
        <p:spPr>
          <a:xfrm>
            <a:off x="179511" y="836712"/>
            <a:ext cx="8568953" cy="5328592"/>
          </a:xfrm>
        </p:spPr>
        <p:txBody>
          <a:bodyPr>
            <a:normAutofit/>
          </a:bodyPr>
          <a:lstStyle/>
          <a:p>
            <a:pPr algn="just">
              <a:spcBef>
                <a:spcPts val="1200"/>
              </a:spcBef>
              <a:spcAft>
                <a:spcPts val="1200"/>
              </a:spcAft>
            </a:pPr>
            <a:r>
              <a:rPr lang="en-US" b="1" dirty="0"/>
              <a:t>Accidental parasite – </a:t>
            </a:r>
            <a:r>
              <a:rPr lang="en-US" dirty="0"/>
              <a:t>when a parasite attacks an unnatural host and survives. </a:t>
            </a:r>
            <a:r>
              <a:rPr lang="en-US" dirty="0" smtClean="0"/>
              <a:t>e.g</a:t>
            </a:r>
            <a:r>
              <a:rPr lang="en-US" dirty="0"/>
              <a:t>. </a:t>
            </a:r>
            <a:r>
              <a:rPr lang="en-US" i="1" dirty="0" err="1"/>
              <a:t>Hymenolepis</a:t>
            </a:r>
            <a:r>
              <a:rPr lang="en-US" i="1" dirty="0"/>
              <a:t> </a:t>
            </a:r>
            <a:r>
              <a:rPr lang="en-US" i="1" dirty="0" err="1"/>
              <a:t>diminuta</a:t>
            </a:r>
            <a:r>
              <a:rPr lang="en-US" i="1" dirty="0"/>
              <a:t> </a:t>
            </a:r>
            <a:r>
              <a:rPr lang="en-US" dirty="0"/>
              <a:t>(rat </a:t>
            </a:r>
            <a:r>
              <a:rPr lang="en-US" dirty="0" smtClean="0"/>
              <a:t>tapeworm) is </a:t>
            </a:r>
            <a:r>
              <a:rPr lang="en-US" dirty="0"/>
              <a:t>a </a:t>
            </a:r>
            <a:r>
              <a:rPr lang="en-US" dirty="0" err="1"/>
              <a:t>cestode</a:t>
            </a:r>
            <a:r>
              <a:rPr lang="en-US" dirty="0"/>
              <a:t> of rodents infrequently seen in </a:t>
            </a:r>
            <a:r>
              <a:rPr lang="en-US" dirty="0" smtClean="0"/>
              <a:t>humans.</a:t>
            </a:r>
            <a:endParaRPr lang="en-US" dirty="0"/>
          </a:p>
          <a:p>
            <a:pPr algn="just">
              <a:spcBef>
                <a:spcPts val="1200"/>
              </a:spcBef>
              <a:spcAft>
                <a:spcPts val="1200"/>
              </a:spcAft>
            </a:pPr>
            <a:r>
              <a:rPr lang="en-US" b="1" dirty="0"/>
              <a:t>Erratic parasite - </a:t>
            </a:r>
            <a:r>
              <a:rPr lang="en-US" dirty="0"/>
              <a:t>is one that wanders in to an organ in which it is not usually found. </a:t>
            </a:r>
            <a:r>
              <a:rPr lang="en-US" dirty="0" smtClean="0"/>
              <a:t>e.g</a:t>
            </a:r>
            <a:r>
              <a:rPr lang="en-US" dirty="0"/>
              <a:t>. </a:t>
            </a:r>
            <a:r>
              <a:rPr lang="en-US" i="1" dirty="0" err="1"/>
              <a:t>Entamoeba</a:t>
            </a:r>
            <a:r>
              <a:rPr lang="en-US" i="1" dirty="0"/>
              <a:t> </a:t>
            </a:r>
            <a:r>
              <a:rPr lang="en-US" i="1" dirty="0" err="1"/>
              <a:t>histolytica</a:t>
            </a:r>
            <a:r>
              <a:rPr lang="en-US" i="1" dirty="0"/>
              <a:t> </a:t>
            </a:r>
            <a:r>
              <a:rPr lang="en-US" dirty="0"/>
              <a:t>in the liver or lung of humans.</a:t>
            </a:r>
          </a:p>
          <a:p>
            <a:pPr algn="just">
              <a:spcBef>
                <a:spcPts val="1200"/>
              </a:spcBef>
              <a:spcAft>
                <a:spcPts val="1200"/>
              </a:spcAft>
            </a:pPr>
            <a:r>
              <a:rPr lang="en-US" b="1" dirty="0" err="1"/>
              <a:t>Epiparasite</a:t>
            </a:r>
            <a:r>
              <a:rPr lang="en-US" b="1" dirty="0"/>
              <a:t>: </a:t>
            </a:r>
            <a:r>
              <a:rPr lang="en-US" dirty="0"/>
              <a:t>An </a:t>
            </a:r>
            <a:r>
              <a:rPr lang="en-US" dirty="0" err="1"/>
              <a:t>epiparasite</a:t>
            </a:r>
            <a:r>
              <a:rPr lang="en-US" b="1" dirty="0"/>
              <a:t> </a:t>
            </a:r>
            <a:r>
              <a:rPr lang="en-US" dirty="0"/>
              <a:t> is one that feeds on another parasite. This relationship is also sometimes referred to as </a:t>
            </a:r>
            <a:r>
              <a:rPr lang="en-US" i="1" dirty="0" err="1"/>
              <a:t>hyperparasitism</a:t>
            </a:r>
            <a:r>
              <a:rPr lang="en-US" i="1" dirty="0"/>
              <a:t>,</a:t>
            </a:r>
            <a:r>
              <a:rPr lang="en-US" dirty="0"/>
              <a:t> exemplified by a protozoan (the </a:t>
            </a:r>
            <a:r>
              <a:rPr lang="en-US" dirty="0" err="1"/>
              <a:t>hyperparasite</a:t>
            </a:r>
            <a:r>
              <a:rPr lang="en-US" dirty="0"/>
              <a:t>) living in the digestive tract of a flea living on a dog</a:t>
            </a:r>
            <a:r>
              <a:rPr lang="en-US" dirty="0" smtClean="0"/>
              <a:t>.</a:t>
            </a:r>
            <a:endParaRPr lang="en-US" dirty="0"/>
          </a:p>
        </p:txBody>
      </p:sp>
    </p:spTree>
    <p:extLst>
      <p:ext uri="{BB962C8B-B14F-4D97-AF65-F5344CB8AC3E}">
        <p14:creationId xmlns:p14="http://schemas.microsoft.com/office/powerpoint/2010/main" val="3661744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76" y="44624"/>
            <a:ext cx="7467600" cy="634082"/>
          </a:xfrm>
        </p:spPr>
        <p:txBody>
          <a:bodyPr/>
          <a:lstStyle/>
          <a:p>
            <a:pPr algn="ctr"/>
            <a:r>
              <a:rPr lang="en-US" b="1" dirty="0"/>
              <a:t>Types of parasites </a:t>
            </a:r>
            <a:endParaRPr lang="th-TH" dirty="0"/>
          </a:p>
        </p:txBody>
      </p:sp>
      <p:sp>
        <p:nvSpPr>
          <p:cNvPr id="3" name="Content Placeholder 2"/>
          <p:cNvSpPr>
            <a:spLocks noGrp="1"/>
          </p:cNvSpPr>
          <p:nvPr>
            <p:ph sz="quarter" idx="1"/>
          </p:nvPr>
        </p:nvSpPr>
        <p:spPr>
          <a:xfrm>
            <a:off x="179511" y="692696"/>
            <a:ext cx="5976665" cy="6165304"/>
          </a:xfrm>
        </p:spPr>
        <p:txBody>
          <a:bodyPr>
            <a:normAutofit fontScale="92500"/>
          </a:bodyPr>
          <a:lstStyle/>
          <a:p>
            <a:pPr algn="just">
              <a:spcBef>
                <a:spcPts val="1200"/>
              </a:spcBef>
              <a:spcAft>
                <a:spcPts val="1200"/>
              </a:spcAft>
              <a:buFont typeface="Wingdings" pitchFamily="2" charset="2"/>
              <a:buChar char="q"/>
            </a:pPr>
            <a:r>
              <a:rPr lang="en-US" b="1" dirty="0"/>
              <a:t>Social parasites: </a:t>
            </a:r>
            <a:r>
              <a:rPr lang="en-US" dirty="0"/>
              <a:t>They take advantage of interactions between members of social organisms such as ants or termites. </a:t>
            </a:r>
            <a:endParaRPr lang="en-US" dirty="0" smtClean="0"/>
          </a:p>
          <a:p>
            <a:pPr algn="just">
              <a:spcBef>
                <a:spcPts val="1200"/>
              </a:spcBef>
              <a:spcAft>
                <a:spcPts val="1200"/>
              </a:spcAft>
              <a:buFont typeface="Wingdings" pitchFamily="2" charset="2"/>
              <a:buChar char="q"/>
            </a:pPr>
            <a:r>
              <a:rPr lang="en-US" dirty="0"/>
              <a:t>An example of </a:t>
            </a:r>
            <a:r>
              <a:rPr lang="en-US" b="1" dirty="0" smtClean="0"/>
              <a:t>social parasite</a:t>
            </a:r>
            <a:r>
              <a:rPr lang="en-US" dirty="0" smtClean="0"/>
              <a:t> </a:t>
            </a:r>
            <a:r>
              <a:rPr lang="en-US" dirty="0"/>
              <a:t>is </a:t>
            </a:r>
            <a:r>
              <a:rPr lang="en-US" i="1" dirty="0" err="1"/>
              <a:t>Phengaris</a:t>
            </a:r>
            <a:r>
              <a:rPr lang="en-US" i="1" dirty="0"/>
              <a:t> </a:t>
            </a:r>
            <a:r>
              <a:rPr lang="en-US" i="1" dirty="0" err="1"/>
              <a:t>arion</a:t>
            </a:r>
            <a:r>
              <a:rPr lang="en-US" dirty="0"/>
              <a:t>, a butterfly whose larvae employ mimicry to parasitize certain species of ants.</a:t>
            </a:r>
          </a:p>
          <a:p>
            <a:pPr algn="just">
              <a:spcBef>
                <a:spcPts val="1200"/>
              </a:spcBef>
              <a:spcAft>
                <a:spcPts val="1200"/>
              </a:spcAft>
              <a:buFont typeface="Wingdings" pitchFamily="2" charset="2"/>
              <a:buChar char="q"/>
            </a:pPr>
            <a:r>
              <a:rPr lang="en-US" dirty="0" smtClean="0"/>
              <a:t>Another </a:t>
            </a:r>
            <a:r>
              <a:rPr lang="en-US" dirty="0"/>
              <a:t>example of </a:t>
            </a:r>
            <a:r>
              <a:rPr lang="en-US" b="1" dirty="0" smtClean="0"/>
              <a:t>social parasitism </a:t>
            </a:r>
            <a:r>
              <a:rPr lang="en-US" dirty="0" smtClean="0"/>
              <a:t>is </a:t>
            </a:r>
            <a:r>
              <a:rPr lang="en-US" i="1" dirty="0"/>
              <a:t>parasitic nursing</a:t>
            </a:r>
            <a:r>
              <a:rPr lang="en-US" dirty="0"/>
              <a:t>, </a:t>
            </a:r>
            <a:r>
              <a:rPr lang="en-US" dirty="0" smtClean="0"/>
              <a:t>where </a:t>
            </a:r>
            <a:r>
              <a:rPr lang="en-US" dirty="0"/>
              <a:t>some </a:t>
            </a:r>
            <a:r>
              <a:rPr lang="en-US" dirty="0" smtClean="0"/>
              <a:t>individuals take milk from unrelated </a:t>
            </a:r>
            <a:r>
              <a:rPr lang="en-US" dirty="0"/>
              <a:t>females. </a:t>
            </a:r>
            <a:endParaRPr lang="en-US" dirty="0" smtClean="0"/>
          </a:p>
          <a:p>
            <a:pPr algn="just">
              <a:spcBef>
                <a:spcPts val="1200"/>
              </a:spcBef>
              <a:spcAft>
                <a:spcPts val="1200"/>
              </a:spcAft>
              <a:buFont typeface="Wingdings" pitchFamily="2" charset="2"/>
              <a:buChar char="q"/>
            </a:pPr>
            <a:r>
              <a:rPr lang="en-US" dirty="0" smtClean="0"/>
              <a:t>In wedge-capped capuchins</a:t>
            </a:r>
            <a:r>
              <a:rPr lang="en-US" dirty="0"/>
              <a:t>, </a:t>
            </a:r>
            <a:r>
              <a:rPr lang="en-US" dirty="0" smtClean="0"/>
              <a:t>higher ranking </a:t>
            </a:r>
            <a:r>
              <a:rPr lang="en-US" dirty="0"/>
              <a:t>females </a:t>
            </a:r>
            <a:r>
              <a:rPr lang="en-US" dirty="0" smtClean="0"/>
              <a:t>sometimes </a:t>
            </a:r>
            <a:r>
              <a:rPr lang="en-US" dirty="0"/>
              <a:t>take milk from low </a:t>
            </a:r>
            <a:r>
              <a:rPr lang="en-US" dirty="0" smtClean="0"/>
              <a:t>ranking females </a:t>
            </a:r>
            <a:r>
              <a:rPr lang="en-US" dirty="0"/>
              <a:t>without any </a:t>
            </a:r>
            <a:r>
              <a:rPr lang="en-US" dirty="0" smtClean="0"/>
              <a:t>reciprocation</a:t>
            </a:r>
            <a:r>
              <a:rPr lang="en-US" dirty="0"/>
              <a:t>. The </a:t>
            </a:r>
            <a:r>
              <a:rPr lang="en-US" dirty="0" smtClean="0"/>
              <a:t>females </a:t>
            </a:r>
            <a:r>
              <a:rPr lang="en-US" dirty="0"/>
              <a:t>benefit </a:t>
            </a:r>
            <a:r>
              <a:rPr lang="en-US" dirty="0" smtClean="0"/>
              <a:t>at the expense </a:t>
            </a:r>
            <a:r>
              <a:rPr lang="en-US" dirty="0"/>
              <a:t>of the low </a:t>
            </a:r>
            <a:r>
              <a:rPr lang="en-US" dirty="0" smtClean="0"/>
              <a:t>ranking females.</a:t>
            </a:r>
            <a:endParaRPr lang="en-US" dirty="0"/>
          </a:p>
        </p:txBody>
      </p:sp>
      <p:pic>
        <p:nvPicPr>
          <p:cNvPr id="3076" name="Picture 4" descr="https://s-media-cache-ak0.pinimg.com/564x/3f/bd/15/3fbd159308fc31e20617f14a39451ef3.jpg"/>
          <p:cNvPicPr>
            <a:picLocks noChangeAspect="1" noChangeArrowheads="1"/>
          </p:cNvPicPr>
          <p:nvPr/>
        </p:nvPicPr>
        <p:blipFill rotWithShape="1">
          <a:blip r:embed="rId2">
            <a:extLst>
              <a:ext uri="{28A0092B-C50C-407E-A947-70E740481C1C}">
                <a14:useLocalDpi xmlns:a14="http://schemas.microsoft.com/office/drawing/2010/main" val="0"/>
              </a:ext>
            </a:extLst>
          </a:blip>
          <a:srcRect l="6033" r="23594"/>
          <a:stretch/>
        </p:blipFill>
        <p:spPr bwMode="auto">
          <a:xfrm>
            <a:off x="6156176" y="4077072"/>
            <a:ext cx="2895106"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206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76" y="44624"/>
            <a:ext cx="7467600" cy="634082"/>
          </a:xfrm>
        </p:spPr>
        <p:txBody>
          <a:bodyPr/>
          <a:lstStyle/>
          <a:p>
            <a:pPr algn="ctr"/>
            <a:r>
              <a:rPr lang="en-US" b="1" dirty="0"/>
              <a:t>Types of parasites </a:t>
            </a:r>
            <a:endParaRPr lang="th-TH" dirty="0"/>
          </a:p>
        </p:txBody>
      </p:sp>
      <p:sp>
        <p:nvSpPr>
          <p:cNvPr id="3" name="Content Placeholder 2"/>
          <p:cNvSpPr>
            <a:spLocks noGrp="1"/>
          </p:cNvSpPr>
          <p:nvPr>
            <p:ph sz="quarter" idx="1"/>
          </p:nvPr>
        </p:nvSpPr>
        <p:spPr>
          <a:xfrm>
            <a:off x="179511" y="692696"/>
            <a:ext cx="8568953" cy="3600400"/>
          </a:xfrm>
        </p:spPr>
        <p:txBody>
          <a:bodyPr>
            <a:normAutofit lnSpcReduction="10000"/>
          </a:bodyPr>
          <a:lstStyle/>
          <a:p>
            <a:pPr algn="just">
              <a:spcAft>
                <a:spcPts val="600"/>
              </a:spcAft>
              <a:buFont typeface="Wingdings" pitchFamily="2" charset="2"/>
              <a:buChar char="q"/>
            </a:pPr>
            <a:r>
              <a:rPr lang="en-US" b="1" dirty="0"/>
              <a:t>Brood Parasite:</a:t>
            </a:r>
            <a:r>
              <a:rPr lang="en-US" dirty="0"/>
              <a:t> Brood parasites are organisms that rely on others (the host) to raise their young. An example is the </a:t>
            </a:r>
            <a:r>
              <a:rPr lang="en-US" b="1" dirty="0"/>
              <a:t>brood parasitism</a:t>
            </a:r>
            <a:r>
              <a:rPr lang="en-US" dirty="0"/>
              <a:t> practiced by cuckoos and cowbirds, which do not build nests of their own and leave their eggs in nests of other species. </a:t>
            </a:r>
          </a:p>
          <a:p>
            <a:pPr algn="just">
              <a:spcAft>
                <a:spcPts val="600"/>
              </a:spcAft>
              <a:buFont typeface="Wingdings" pitchFamily="2" charset="2"/>
              <a:buChar char="q"/>
            </a:pPr>
            <a:r>
              <a:rPr lang="en-US" b="1" dirty="0" err="1" smtClean="0"/>
              <a:t>Klepto</a:t>
            </a:r>
            <a:r>
              <a:rPr lang="en-US" b="1" dirty="0" smtClean="0"/>
              <a:t> parasite: </a:t>
            </a:r>
            <a:r>
              <a:rPr lang="en-US" dirty="0" err="1" smtClean="0"/>
              <a:t>Klepto</a:t>
            </a:r>
            <a:r>
              <a:rPr lang="en-US" dirty="0" smtClean="0"/>
              <a:t> parasite</a:t>
            </a:r>
            <a:r>
              <a:rPr lang="en-US" dirty="0"/>
              <a:t> </a:t>
            </a:r>
            <a:r>
              <a:rPr lang="en-US" dirty="0" smtClean="0"/>
              <a:t>is an animal who </a:t>
            </a:r>
            <a:r>
              <a:rPr lang="en-US" dirty="0"/>
              <a:t>takes prey or other food from another that has caught, collected, or otherwise prepared the food, including stored food</a:t>
            </a:r>
            <a:endParaRPr lang="en-US" dirty="0" smtClean="0"/>
          </a:p>
          <a:p>
            <a:pPr algn="just">
              <a:spcAft>
                <a:spcPts val="600"/>
              </a:spcAft>
              <a:buFont typeface="Wingdings" pitchFamily="2" charset="2"/>
              <a:buChar char="q"/>
            </a:pPr>
            <a:endParaRPr lang="en-US" dirty="0"/>
          </a:p>
          <a:p>
            <a:pPr algn="just">
              <a:spcAft>
                <a:spcPts val="600"/>
              </a:spcAft>
              <a:buFont typeface="Wingdings" pitchFamily="2" charset="2"/>
              <a:buChar char="q"/>
            </a:pPr>
            <a:endParaRPr lang="en-US" dirty="0"/>
          </a:p>
        </p:txBody>
      </p:sp>
      <p:pic>
        <p:nvPicPr>
          <p:cNvPr id="7170" name="Picture 2" descr="http://i.dailymail.co.uk/i/pix/2011/11/10/article-2059766-0EBE1CAE00000578-20_964x640.jpg"/>
          <p:cNvPicPr>
            <a:picLocks noChangeAspect="1" noChangeArrowheads="1"/>
          </p:cNvPicPr>
          <p:nvPr/>
        </p:nvPicPr>
        <p:blipFill rotWithShape="1">
          <a:blip r:embed="rId2">
            <a:extLst>
              <a:ext uri="{28A0092B-C50C-407E-A947-70E740481C1C}">
                <a14:useLocalDpi xmlns:a14="http://schemas.microsoft.com/office/drawing/2010/main" val="0"/>
              </a:ext>
            </a:extLst>
          </a:blip>
          <a:srcRect t="9479" b="17263"/>
          <a:stretch/>
        </p:blipFill>
        <p:spPr bwMode="auto">
          <a:xfrm>
            <a:off x="1979712" y="4032774"/>
            <a:ext cx="5895975"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443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76" y="44624"/>
            <a:ext cx="7467600" cy="634082"/>
          </a:xfrm>
        </p:spPr>
        <p:txBody>
          <a:bodyPr/>
          <a:lstStyle/>
          <a:p>
            <a:pPr algn="ctr"/>
            <a:r>
              <a:rPr lang="en-US" b="1" dirty="0"/>
              <a:t>Types of parasites </a:t>
            </a:r>
            <a:endParaRPr lang="th-TH" dirty="0"/>
          </a:p>
        </p:txBody>
      </p:sp>
      <p:sp>
        <p:nvSpPr>
          <p:cNvPr id="3" name="Content Placeholder 2"/>
          <p:cNvSpPr>
            <a:spLocks noGrp="1"/>
          </p:cNvSpPr>
          <p:nvPr>
            <p:ph sz="quarter" idx="1"/>
          </p:nvPr>
        </p:nvSpPr>
        <p:spPr>
          <a:xfrm>
            <a:off x="179511" y="692696"/>
            <a:ext cx="8568953" cy="6048672"/>
          </a:xfrm>
        </p:spPr>
        <p:txBody>
          <a:bodyPr>
            <a:normAutofit lnSpcReduction="10000"/>
          </a:bodyPr>
          <a:lstStyle/>
          <a:p>
            <a:pPr algn="just"/>
            <a:r>
              <a:rPr lang="en-US" b="1" dirty="0" err="1" smtClean="0"/>
              <a:t>Adelpho</a:t>
            </a:r>
            <a:r>
              <a:rPr lang="en-US" b="1" dirty="0" smtClean="0"/>
              <a:t>-parasite: </a:t>
            </a:r>
            <a:r>
              <a:rPr lang="en-US" dirty="0" smtClean="0"/>
              <a:t> An </a:t>
            </a:r>
            <a:r>
              <a:rPr lang="en-US" b="1" dirty="0" err="1" smtClean="0"/>
              <a:t>adelpho</a:t>
            </a:r>
            <a:r>
              <a:rPr lang="en-US" b="1" dirty="0" smtClean="0"/>
              <a:t>-parasite</a:t>
            </a:r>
            <a:r>
              <a:rPr lang="en-US" dirty="0" smtClean="0"/>
              <a:t> </a:t>
            </a:r>
            <a:r>
              <a:rPr lang="en-US" dirty="0"/>
              <a:t>is a parasite in which the host species is closely related to the parasite, often being a member of the same family or genus. </a:t>
            </a:r>
            <a:endParaRPr lang="en-US" dirty="0" smtClean="0"/>
          </a:p>
          <a:p>
            <a:pPr lvl="2" algn="just">
              <a:buFont typeface="Wingdings" panose="05000000000000000000" pitchFamily="2" charset="2"/>
              <a:buChar char="Ø"/>
            </a:pPr>
            <a:r>
              <a:rPr lang="en-US" sz="2400" dirty="0" err="1" smtClean="0"/>
              <a:t>Eg</a:t>
            </a:r>
            <a:r>
              <a:rPr lang="en-US" sz="2400" dirty="0" smtClean="0"/>
              <a:t>. Citrus </a:t>
            </a:r>
            <a:r>
              <a:rPr lang="en-US" sz="2400" dirty="0"/>
              <a:t>blackfly parasitoid, </a:t>
            </a:r>
            <a:r>
              <a:rPr lang="en-US" sz="2400" i="1" dirty="0" err="1" smtClean="0"/>
              <a:t>Encarsia</a:t>
            </a:r>
            <a:r>
              <a:rPr lang="en-US" sz="2400" i="1" dirty="0" smtClean="0"/>
              <a:t> </a:t>
            </a:r>
            <a:r>
              <a:rPr lang="en-US" sz="2400" i="1" dirty="0" err="1" smtClean="0"/>
              <a:t>perplexa</a:t>
            </a:r>
            <a:r>
              <a:rPr lang="en-US" sz="2400" dirty="0" smtClean="0"/>
              <a:t>.</a:t>
            </a:r>
          </a:p>
          <a:p>
            <a:pPr marL="0" indent="0" algn="just">
              <a:buNone/>
            </a:pPr>
            <a:endParaRPr lang="en-US" b="1" dirty="0" smtClean="0"/>
          </a:p>
          <a:p>
            <a:pPr marL="0" indent="0" algn="just">
              <a:buNone/>
            </a:pPr>
            <a:r>
              <a:rPr lang="en-US" b="1" dirty="0" smtClean="0"/>
              <a:t>Depending on number of host required for completion of life cycle:  </a:t>
            </a:r>
          </a:p>
          <a:p>
            <a:pPr algn="just"/>
            <a:r>
              <a:rPr lang="en-US" b="1" dirty="0" smtClean="0"/>
              <a:t>Monogenic parasites:</a:t>
            </a:r>
            <a:r>
              <a:rPr lang="en-US" dirty="0" smtClean="0"/>
              <a:t> </a:t>
            </a:r>
            <a:r>
              <a:rPr lang="en-US" dirty="0"/>
              <a:t>Monogenic parasites </a:t>
            </a:r>
            <a:r>
              <a:rPr lang="en-US" dirty="0" smtClean="0"/>
              <a:t>complete </a:t>
            </a:r>
            <a:r>
              <a:rPr lang="en-US" dirty="0"/>
              <a:t>the whole life cycle in one </a:t>
            </a:r>
            <a:r>
              <a:rPr lang="en-US" dirty="0" smtClean="0"/>
              <a:t>host.</a:t>
            </a:r>
          </a:p>
          <a:p>
            <a:pPr lvl="1" algn="just">
              <a:buFont typeface="Wingdings" panose="05000000000000000000" pitchFamily="2" charset="2"/>
              <a:buChar char="Ø"/>
            </a:pPr>
            <a:r>
              <a:rPr lang="en-US" sz="2400" dirty="0" err="1" smtClean="0"/>
              <a:t>Eg</a:t>
            </a:r>
            <a:r>
              <a:rPr lang="en-US" sz="2400" dirty="0" smtClean="0"/>
              <a:t>. </a:t>
            </a:r>
            <a:r>
              <a:rPr lang="en-US" sz="2400" i="1" dirty="0" err="1" smtClean="0"/>
              <a:t>Entamoeba</a:t>
            </a:r>
            <a:r>
              <a:rPr lang="en-US" sz="2400" i="1" dirty="0" smtClean="0"/>
              <a:t> </a:t>
            </a:r>
            <a:r>
              <a:rPr lang="en-US" sz="2400" i="1" dirty="0" err="1"/>
              <a:t>histolytica</a:t>
            </a:r>
            <a:r>
              <a:rPr lang="en-US" sz="2400" i="1" dirty="0"/>
              <a:t>.</a:t>
            </a:r>
            <a:r>
              <a:rPr lang="en-US" sz="2400" dirty="0"/>
              <a:t> </a:t>
            </a:r>
            <a:endParaRPr lang="en-US" sz="2400" dirty="0" smtClean="0"/>
          </a:p>
          <a:p>
            <a:pPr lvl="1" algn="just">
              <a:buFont typeface="Wingdings" panose="05000000000000000000" pitchFamily="2" charset="2"/>
              <a:buChar char="Ø"/>
            </a:pPr>
            <a:endParaRPr lang="en-US" sz="2400" dirty="0" smtClean="0"/>
          </a:p>
          <a:p>
            <a:pPr algn="just"/>
            <a:r>
              <a:rPr lang="en-US" b="1" dirty="0" err="1" smtClean="0"/>
              <a:t>Digenic</a:t>
            </a:r>
            <a:r>
              <a:rPr lang="en-US" b="1" dirty="0" smtClean="0"/>
              <a:t> parasite: </a:t>
            </a:r>
            <a:r>
              <a:rPr lang="en-US" dirty="0" smtClean="0"/>
              <a:t>A </a:t>
            </a:r>
            <a:r>
              <a:rPr lang="en-US" smtClean="0"/>
              <a:t>digenic</a:t>
            </a:r>
            <a:r>
              <a:rPr lang="en-US" dirty="0" smtClean="0"/>
              <a:t> parasite needs, in addition to a primary host, also a secondary host to complete the entire life cycle. </a:t>
            </a:r>
          </a:p>
          <a:p>
            <a:pPr lvl="1" algn="just">
              <a:buFont typeface="Wingdings" panose="05000000000000000000" pitchFamily="2" charset="2"/>
              <a:buChar char="Ø"/>
            </a:pPr>
            <a:r>
              <a:rPr lang="en-US" sz="2400" i="1" dirty="0" err="1" smtClean="0"/>
              <a:t>Eg</a:t>
            </a:r>
            <a:r>
              <a:rPr lang="en-US" sz="2400" i="1" dirty="0" smtClean="0"/>
              <a:t>. Plasmodium </a:t>
            </a:r>
            <a:r>
              <a:rPr lang="en-US" sz="2400" i="1" dirty="0" err="1"/>
              <a:t>vivax</a:t>
            </a:r>
            <a:r>
              <a:rPr lang="en-US" sz="2400" dirty="0"/>
              <a:t> (malaria parasite</a:t>
            </a:r>
            <a:r>
              <a:rPr lang="en-US" sz="2400" dirty="0" smtClean="0"/>
              <a:t>). </a:t>
            </a:r>
            <a:endParaRPr lang="en-US" sz="2400" dirty="0"/>
          </a:p>
          <a:p>
            <a:pPr algn="just">
              <a:spcAft>
                <a:spcPts val="600"/>
              </a:spcAft>
              <a:buFont typeface="Wingdings" pitchFamily="2" charset="2"/>
              <a:buChar char="q"/>
            </a:pPr>
            <a:endParaRPr lang="en-US" dirty="0"/>
          </a:p>
        </p:txBody>
      </p:sp>
    </p:spTree>
    <p:extLst>
      <p:ext uri="{BB962C8B-B14F-4D97-AF65-F5344CB8AC3E}">
        <p14:creationId xmlns:p14="http://schemas.microsoft.com/office/powerpoint/2010/main" val="709380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Parasitology\multiple intellig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489"/>
            <a:ext cx="8352928" cy="6859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760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tanding on shoulders of giants quote"/>
          <p:cNvPicPr>
            <a:picLocks noChangeAspect="1" noChangeArrowheads="1"/>
          </p:cNvPicPr>
          <p:nvPr/>
        </p:nvPicPr>
        <p:blipFill rotWithShape="1">
          <a:blip r:embed="rId2">
            <a:extLst>
              <a:ext uri="{28A0092B-C50C-407E-A947-70E740481C1C}">
                <a14:useLocalDpi xmlns:a14="http://schemas.microsoft.com/office/drawing/2010/main" val="0"/>
              </a:ext>
            </a:extLst>
          </a:blip>
          <a:srcRect l="8656" r="7422"/>
          <a:stretch/>
        </p:blipFill>
        <p:spPr bwMode="auto">
          <a:xfrm>
            <a:off x="63206" y="404664"/>
            <a:ext cx="9024256"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72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6632"/>
            <a:ext cx="8596064" cy="6741368"/>
          </a:xfrm>
        </p:spPr>
        <p:txBody>
          <a:bodyPr>
            <a:noAutofit/>
          </a:bodyPr>
          <a:lstStyle/>
          <a:p>
            <a:pPr marL="0" indent="0" algn="just">
              <a:spcBef>
                <a:spcPts val="600"/>
              </a:spcBef>
              <a:spcAft>
                <a:spcPts val="600"/>
              </a:spcAft>
              <a:buNone/>
            </a:pPr>
            <a:r>
              <a:rPr lang="en-US" sz="2500" b="1" dirty="0" smtClean="0"/>
              <a:t>What is Parasitology?</a:t>
            </a:r>
            <a:r>
              <a:rPr lang="en-US" sz="2500" dirty="0" smtClean="0"/>
              <a:t> </a:t>
            </a:r>
          </a:p>
          <a:p>
            <a:pPr algn="just">
              <a:spcBef>
                <a:spcPts val="600"/>
              </a:spcBef>
              <a:spcAft>
                <a:spcPts val="600"/>
              </a:spcAft>
              <a:buFont typeface="Wingdings" pitchFamily="2" charset="2"/>
              <a:buChar char="Ø"/>
            </a:pPr>
            <a:r>
              <a:rPr lang="en-US" sz="2500" b="1" dirty="0"/>
              <a:t>Parasitology </a:t>
            </a:r>
            <a:r>
              <a:rPr lang="en-US" sz="2500" dirty="0" smtClean="0"/>
              <a:t>is </a:t>
            </a:r>
            <a:r>
              <a:rPr lang="en-US" sz="2500" dirty="0"/>
              <a:t>the branch of Science which mainly deals about all the Parasites and its infectious </a:t>
            </a:r>
            <a:r>
              <a:rPr lang="en-US" sz="2500" dirty="0" smtClean="0"/>
              <a:t>diseases. </a:t>
            </a:r>
          </a:p>
          <a:p>
            <a:pPr marL="0" indent="0" algn="just">
              <a:spcAft>
                <a:spcPts val="600"/>
              </a:spcAft>
              <a:buNone/>
            </a:pPr>
            <a:endParaRPr lang="en-US" sz="100" b="1" dirty="0" smtClean="0"/>
          </a:p>
          <a:p>
            <a:pPr marL="0" indent="0" algn="just">
              <a:spcAft>
                <a:spcPts val="600"/>
              </a:spcAft>
              <a:buNone/>
            </a:pPr>
            <a:r>
              <a:rPr lang="en-US" sz="2500" b="1" dirty="0" smtClean="0"/>
              <a:t>What is parasite?</a:t>
            </a:r>
          </a:p>
          <a:p>
            <a:pPr algn="just">
              <a:spcAft>
                <a:spcPts val="600"/>
              </a:spcAft>
              <a:buFont typeface="Wingdings" pitchFamily="2" charset="2"/>
              <a:buChar char="Ø"/>
            </a:pPr>
            <a:r>
              <a:rPr lang="en-US" sz="2500" b="1" dirty="0"/>
              <a:t>A parasite </a:t>
            </a:r>
            <a:r>
              <a:rPr lang="en-US" sz="2500" dirty="0"/>
              <a:t>is a living organism, which takes its nourishment and other needs from a host; the host is an organism which supports the parasite</a:t>
            </a:r>
            <a:r>
              <a:rPr lang="en-US" sz="2500" dirty="0" smtClean="0"/>
              <a:t>. Thus, parasites get benefits </a:t>
            </a:r>
            <a:r>
              <a:rPr lang="en-US" sz="2500" dirty="0"/>
              <a:t>at the expense </a:t>
            </a:r>
            <a:r>
              <a:rPr lang="en-US" sz="2500" dirty="0" smtClean="0"/>
              <a:t>of </a:t>
            </a:r>
            <a:r>
              <a:rPr lang="en-US" sz="2500" dirty="0"/>
              <a:t>the </a:t>
            </a:r>
            <a:r>
              <a:rPr lang="en-US" sz="2500" dirty="0" smtClean="0"/>
              <a:t>host.  </a:t>
            </a:r>
          </a:p>
          <a:p>
            <a:pPr algn="just">
              <a:spcAft>
                <a:spcPts val="600"/>
              </a:spcAft>
              <a:buFont typeface="Wingdings" pitchFamily="2" charset="2"/>
              <a:buChar char="Ø"/>
            </a:pPr>
            <a:r>
              <a:rPr lang="en-US" sz="2500" i="1" dirty="0" smtClean="0"/>
              <a:t>Parasite</a:t>
            </a:r>
            <a:r>
              <a:rPr lang="en-US" sz="2500" dirty="0" smtClean="0"/>
              <a:t>, from the Latin </a:t>
            </a:r>
            <a:r>
              <a:rPr lang="en-US" sz="2500" i="1" dirty="0" err="1" smtClean="0"/>
              <a:t>parasitus</a:t>
            </a:r>
            <a:r>
              <a:rPr lang="en-US" sz="2500" dirty="0" smtClean="0"/>
              <a:t>,(the Greek </a:t>
            </a:r>
            <a:r>
              <a:rPr lang="en-US" sz="2500" i="1" dirty="0" err="1" smtClean="0"/>
              <a:t>parasitos</a:t>
            </a:r>
            <a:r>
              <a:rPr lang="en-US" sz="2500" dirty="0" smtClean="0"/>
              <a:t>), “one who eats at the table of another”</a:t>
            </a:r>
          </a:p>
          <a:p>
            <a:pPr algn="just">
              <a:spcBef>
                <a:spcPts val="600"/>
              </a:spcBef>
              <a:spcAft>
                <a:spcPts val="600"/>
              </a:spcAft>
              <a:buFont typeface="Wingdings" pitchFamily="2" charset="2"/>
              <a:buChar char="Ø"/>
            </a:pPr>
            <a:r>
              <a:rPr lang="en-US" sz="2500" dirty="0"/>
              <a:t>Traditionally </a:t>
            </a:r>
            <a:r>
              <a:rPr lang="en-US" sz="2500" i="1" dirty="0"/>
              <a:t>parasite</a:t>
            </a:r>
            <a:r>
              <a:rPr lang="en-US" sz="2500" dirty="0"/>
              <a:t> referred primarily to organisms visible to the naked eye, </a:t>
            </a:r>
            <a:r>
              <a:rPr lang="en-US" sz="2500" dirty="0" smtClean="0"/>
              <a:t>such </a:t>
            </a:r>
            <a:r>
              <a:rPr lang="en-US" sz="2500" dirty="0"/>
              <a:t>as </a:t>
            </a:r>
            <a:r>
              <a:rPr lang="en-US" sz="2500" dirty="0" smtClean="0"/>
              <a:t>helminths. But, now </a:t>
            </a:r>
            <a:r>
              <a:rPr lang="en-US" sz="2500" i="1" dirty="0" smtClean="0"/>
              <a:t>Parasite</a:t>
            </a:r>
            <a:r>
              <a:rPr lang="en-US" sz="2500" dirty="0" smtClean="0"/>
              <a:t> </a:t>
            </a:r>
            <a:r>
              <a:rPr lang="en-US" sz="2500" dirty="0"/>
              <a:t>includes </a:t>
            </a:r>
            <a:r>
              <a:rPr lang="en-US" sz="2500" dirty="0" smtClean="0"/>
              <a:t>microscopic organisms such </a:t>
            </a:r>
            <a:r>
              <a:rPr lang="en-US" sz="2500" dirty="0"/>
              <a:t>as </a:t>
            </a:r>
            <a:r>
              <a:rPr lang="en-US" sz="2500" dirty="0" smtClean="0"/>
              <a:t>protozoa,</a:t>
            </a:r>
            <a:r>
              <a:rPr lang="en-US" sz="2500" baseline="30000" dirty="0"/>
              <a:t> </a:t>
            </a:r>
            <a:r>
              <a:rPr lang="en-US" sz="2500" dirty="0" smtClean="0"/>
              <a:t>viruses</a:t>
            </a:r>
            <a:r>
              <a:rPr lang="en-US" sz="2500" dirty="0"/>
              <a:t>, and bacteria</a:t>
            </a:r>
            <a:r>
              <a:rPr lang="en-US" sz="2500" dirty="0" smtClean="0"/>
              <a:t>.</a:t>
            </a:r>
            <a:endParaRPr lang="en-US" sz="2500" dirty="0"/>
          </a:p>
        </p:txBody>
      </p:sp>
    </p:spTree>
    <p:extLst>
      <p:ext uri="{BB962C8B-B14F-4D97-AF65-F5344CB8AC3E}">
        <p14:creationId xmlns:p14="http://schemas.microsoft.com/office/powerpoint/2010/main" val="276575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arn(inVertical)">
                                      <p:cBhvr>
                                        <p:cTn id="20" dur="500"/>
                                        <p:tgtEl>
                                          <p:spTgt spid="3">
                                            <p:txEl>
                                              <p:pRg st="5" end="5"/>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arn(inVertical)">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88640"/>
            <a:ext cx="8568952" cy="6285312"/>
          </a:xfrm>
        </p:spPr>
        <p:txBody>
          <a:bodyPr>
            <a:normAutofit/>
          </a:bodyPr>
          <a:lstStyle/>
          <a:p>
            <a:pPr lvl="0" algn="just">
              <a:buFont typeface="Wingdings" pitchFamily="2" charset="2"/>
              <a:buChar char="Ø"/>
            </a:pPr>
            <a:r>
              <a:rPr lang="en-US" sz="2500" b="1" dirty="0" smtClean="0"/>
              <a:t>How is a parasite differ from a predator? </a:t>
            </a:r>
          </a:p>
          <a:p>
            <a:pPr lvl="0" algn="just">
              <a:buFont typeface="Wingdings" pitchFamily="2" charset="2"/>
              <a:buChar char="Ø"/>
            </a:pPr>
            <a:r>
              <a:rPr lang="en-US" sz="2500" dirty="0" smtClean="0"/>
              <a:t>Unlike </a:t>
            </a:r>
            <a:r>
              <a:rPr lang="en-US" sz="2500" dirty="0"/>
              <a:t>predators, parasites typically do not kill their host, are generally much smaller than their host, and will often live in or on their host for an extended period. </a:t>
            </a:r>
            <a:r>
              <a:rPr lang="en-US" sz="2500" dirty="0" smtClean="0"/>
              <a:t>Parasites </a:t>
            </a:r>
            <a:r>
              <a:rPr lang="en-US" sz="2500" dirty="0"/>
              <a:t>show a high degree of specialization, and reproduce at a faster rate than their hosts. </a:t>
            </a:r>
            <a:endParaRPr lang="en-US" sz="2500" dirty="0" smtClean="0"/>
          </a:p>
          <a:p>
            <a:pPr lvl="0" algn="just">
              <a:buFont typeface="Wingdings" pitchFamily="2" charset="2"/>
              <a:buChar char="Ø"/>
            </a:pPr>
            <a:r>
              <a:rPr lang="en-US" sz="2500" b="1" dirty="0"/>
              <a:t>Parasites</a:t>
            </a:r>
            <a:r>
              <a:rPr lang="en-US" sz="2500" dirty="0"/>
              <a:t> </a:t>
            </a:r>
            <a:r>
              <a:rPr lang="en-US" sz="2500" dirty="0" smtClean="0"/>
              <a:t>usually </a:t>
            </a:r>
            <a:r>
              <a:rPr lang="en-US" sz="2500" dirty="0"/>
              <a:t>take resources from one host, whereas </a:t>
            </a:r>
            <a:r>
              <a:rPr lang="en-US" sz="2500" b="1" dirty="0"/>
              <a:t>predators</a:t>
            </a:r>
            <a:r>
              <a:rPr lang="en-US" sz="2500" dirty="0"/>
              <a:t> eat many prey. </a:t>
            </a:r>
          </a:p>
          <a:p>
            <a:pPr algn="just">
              <a:buFont typeface="Wingdings" pitchFamily="2" charset="2"/>
              <a:buChar char="Ø"/>
            </a:pPr>
            <a:endParaRPr lang="th-TH" sz="2500" dirty="0"/>
          </a:p>
        </p:txBody>
      </p:sp>
      <p:pic>
        <p:nvPicPr>
          <p:cNvPr id="4" name="Picture 2" descr="http://healthexpertgroup.com/wp-content/uploads/2016/03/How-To-Use-Tea-Tree-Oil-To-Remove-Head-Lice-Here-Are-3-Recip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16" r="24292"/>
          <a:stretch/>
        </p:blipFill>
        <p:spPr bwMode="auto">
          <a:xfrm>
            <a:off x="179512" y="3518446"/>
            <a:ext cx="4032448" cy="329493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midnightgraphic.files.wordpress.com/2015/07/pho-10nov10-267673.jpg"/>
          <p:cNvPicPr>
            <a:picLocks noChangeAspect="1" noChangeArrowheads="1"/>
          </p:cNvPicPr>
          <p:nvPr/>
        </p:nvPicPr>
        <p:blipFill rotWithShape="1">
          <a:blip r:embed="rId3">
            <a:extLst>
              <a:ext uri="{28A0092B-C50C-407E-A947-70E740481C1C}">
                <a14:useLocalDpi xmlns:a14="http://schemas.microsoft.com/office/drawing/2010/main" val="0"/>
              </a:ext>
            </a:extLst>
          </a:blip>
          <a:srcRect l="7001" r="15967"/>
          <a:stretch/>
        </p:blipFill>
        <p:spPr bwMode="auto">
          <a:xfrm>
            <a:off x="4644008" y="3547138"/>
            <a:ext cx="4024419" cy="326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19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467600" cy="648072"/>
          </a:xfrm>
        </p:spPr>
        <p:txBody>
          <a:bodyPr>
            <a:normAutofit/>
          </a:bodyPr>
          <a:lstStyle/>
          <a:p>
            <a:pPr algn="ctr"/>
            <a:r>
              <a:rPr lang="en-US" b="1" dirty="0">
                <a:solidFill>
                  <a:schemeClr val="tx1"/>
                </a:solidFill>
              </a:rPr>
              <a:t>parasitoid</a:t>
            </a:r>
            <a:endParaRPr lang="en-US" dirty="0">
              <a:solidFill>
                <a:schemeClr val="tx1"/>
              </a:solidFill>
            </a:endParaRPr>
          </a:p>
        </p:txBody>
      </p:sp>
      <p:pic>
        <p:nvPicPr>
          <p:cNvPr id="4" name="Picture 2" descr="https://upload.wikimedia.org/wikipedia/commons/f/f0/Female_Apocephalus_borealis_ovipositing_into_the_abdomen_of_a_worker_honey_bee.png"/>
          <p:cNvPicPr>
            <a:picLocks noChangeAspect="1" noChangeArrowheads="1"/>
          </p:cNvPicPr>
          <p:nvPr/>
        </p:nvPicPr>
        <p:blipFill rotWithShape="1">
          <a:blip r:embed="rId2">
            <a:extLst>
              <a:ext uri="{28A0092B-C50C-407E-A947-70E740481C1C}">
                <a14:useLocalDpi xmlns:a14="http://schemas.microsoft.com/office/drawing/2010/main" val="0"/>
              </a:ext>
            </a:extLst>
          </a:blip>
          <a:srcRect l="6064" t="4856" r="3878"/>
          <a:stretch/>
        </p:blipFill>
        <p:spPr bwMode="auto">
          <a:xfrm>
            <a:off x="5036343" y="908720"/>
            <a:ext cx="4107657" cy="48296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66066" y="5733256"/>
            <a:ext cx="3942438" cy="923330"/>
          </a:xfrm>
          <a:prstGeom prst="rect">
            <a:avLst/>
          </a:prstGeom>
          <a:solidFill>
            <a:schemeClr val="bg1"/>
          </a:solidFill>
        </p:spPr>
        <p:txBody>
          <a:bodyPr wrap="square">
            <a:spAutoFit/>
          </a:bodyPr>
          <a:lstStyle/>
          <a:p>
            <a:r>
              <a:rPr lang="en-US" sz="1800" dirty="0" smtClean="0"/>
              <a:t>Female </a:t>
            </a:r>
            <a:r>
              <a:rPr lang="en-GB" sz="1800" dirty="0" err="1" smtClean="0"/>
              <a:t>Apocephalus</a:t>
            </a:r>
            <a:r>
              <a:rPr lang="en-US" sz="1800" i="1" dirty="0" smtClean="0"/>
              <a:t> borealis</a:t>
            </a:r>
            <a:r>
              <a:rPr lang="en-US" sz="1800" dirty="0" smtClean="0"/>
              <a:t> ovipositing eggs into the abdomen           of a worker honey bee</a:t>
            </a:r>
            <a:endParaRPr lang="th-TH" sz="1800" dirty="0"/>
          </a:p>
        </p:txBody>
      </p:sp>
      <p:pic>
        <p:nvPicPr>
          <p:cNvPr id="1026" name="Picture 2" descr="F:\Parasitology\parasitoid 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r="5831"/>
          <a:stretch/>
        </p:blipFill>
        <p:spPr bwMode="auto">
          <a:xfrm>
            <a:off x="39768" y="908720"/>
            <a:ext cx="4820264" cy="39604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7504" y="4941168"/>
            <a:ext cx="4716524" cy="923330"/>
          </a:xfrm>
          <a:prstGeom prst="rect">
            <a:avLst/>
          </a:prstGeom>
        </p:spPr>
        <p:txBody>
          <a:bodyPr wrap="square">
            <a:spAutoFit/>
          </a:bodyPr>
          <a:lstStyle/>
          <a:p>
            <a:r>
              <a:rPr lang="en-US" sz="1800" dirty="0" smtClean="0"/>
              <a:t>Cockroach hypnotized by Jewel/ Emerald Wasp for leading them in her nest where she will lay eggs in the tissue of Cockroach</a:t>
            </a:r>
            <a:endParaRPr lang="th-TH" sz="1800" dirty="0"/>
          </a:p>
        </p:txBody>
      </p:sp>
    </p:spTree>
    <p:extLst>
      <p:ext uri="{BB962C8B-B14F-4D97-AF65-F5344CB8AC3E}">
        <p14:creationId xmlns:p14="http://schemas.microsoft.com/office/powerpoint/2010/main" val="420699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5496" y="260648"/>
            <a:ext cx="8496944" cy="6480720"/>
          </a:xfrm>
        </p:spPr>
        <p:txBody>
          <a:bodyPr>
            <a:noAutofit/>
          </a:bodyPr>
          <a:lstStyle/>
          <a:p>
            <a:pPr marL="0" lvl="0" indent="0" algn="ctr">
              <a:spcBef>
                <a:spcPts val="1200"/>
              </a:spcBef>
              <a:spcAft>
                <a:spcPts val="1200"/>
              </a:spcAft>
              <a:buNone/>
            </a:pPr>
            <a:r>
              <a:rPr lang="en-US" sz="2800" b="1" dirty="0"/>
              <a:t>How is a parasite differ from a </a:t>
            </a:r>
            <a:r>
              <a:rPr lang="en-US" sz="2800" b="1" dirty="0" smtClean="0"/>
              <a:t>parasitoid?</a:t>
            </a:r>
          </a:p>
          <a:p>
            <a:pPr lvl="0" algn="just">
              <a:spcBef>
                <a:spcPts val="1200"/>
              </a:spcBef>
              <a:spcAft>
                <a:spcPts val="1200"/>
              </a:spcAft>
              <a:buFont typeface="Wingdings" pitchFamily="2" charset="2"/>
              <a:buChar char="Ø"/>
            </a:pPr>
            <a:r>
              <a:rPr lang="en-US" sz="2500" dirty="0" smtClean="0"/>
              <a:t>A </a:t>
            </a:r>
            <a:r>
              <a:rPr lang="en-US" sz="2500" dirty="0"/>
              <a:t>parasitoid is an organism that spends a significant portion of its life history attached to or within a single host </a:t>
            </a:r>
            <a:r>
              <a:rPr lang="en-US" sz="2500" dirty="0" smtClean="0"/>
              <a:t>organism, and ultimately kills the host. </a:t>
            </a:r>
          </a:p>
          <a:p>
            <a:pPr lvl="0" algn="just">
              <a:spcBef>
                <a:spcPts val="1200"/>
              </a:spcBef>
              <a:spcAft>
                <a:spcPts val="1200"/>
              </a:spcAft>
              <a:buFont typeface="Wingdings" pitchFamily="2" charset="2"/>
              <a:buChar char="Ø"/>
            </a:pPr>
            <a:r>
              <a:rPr lang="en-US" sz="2500" dirty="0" smtClean="0"/>
              <a:t>Only larval form of an organism can be a parasitoid, but their adult forms are always non-</a:t>
            </a:r>
            <a:r>
              <a:rPr lang="en-US" sz="2500" dirty="0" err="1" smtClean="0"/>
              <a:t>parasitoidic</a:t>
            </a:r>
            <a:r>
              <a:rPr lang="en-US" sz="2500" dirty="0" smtClean="0"/>
              <a:t>. </a:t>
            </a:r>
          </a:p>
          <a:p>
            <a:pPr lvl="0" algn="just">
              <a:spcBef>
                <a:spcPts val="1200"/>
              </a:spcBef>
              <a:spcAft>
                <a:spcPts val="1200"/>
              </a:spcAft>
              <a:buFont typeface="Wingdings" pitchFamily="2" charset="2"/>
              <a:buChar char="Ø"/>
            </a:pPr>
            <a:r>
              <a:rPr lang="en-US" sz="2500" dirty="0" smtClean="0"/>
              <a:t>Thus </a:t>
            </a:r>
            <a:r>
              <a:rPr lang="en-US" sz="2500" dirty="0"/>
              <a:t>in a typical parasitic relationship, the parasite and host live side by side without lethal damage to the host. </a:t>
            </a:r>
          </a:p>
          <a:p>
            <a:pPr marL="342900" lvl="0" indent="-342900" algn="just">
              <a:spcBef>
                <a:spcPts val="1200"/>
              </a:spcBef>
              <a:spcAft>
                <a:spcPts val="1200"/>
              </a:spcAft>
              <a:buFont typeface="Wingdings" pitchFamily="2" charset="2"/>
              <a:buChar char="Ø"/>
            </a:pPr>
            <a:r>
              <a:rPr lang="en-US" sz="2500" dirty="0"/>
              <a:t>Typically, the parasite takes enough nutrients to thrive  without preventing the host from reproducing. In a parasitoid relationship, the host is killed, normally before it can produce offspring</a:t>
            </a:r>
            <a:r>
              <a:rPr lang="en-US" sz="2500" dirty="0" smtClean="0"/>
              <a:t>.</a:t>
            </a:r>
            <a:endParaRPr lang="th-TH" sz="2500" dirty="0"/>
          </a:p>
          <a:p>
            <a:pPr marL="0" lvl="0" indent="0" algn="just">
              <a:spcBef>
                <a:spcPts val="1200"/>
              </a:spcBef>
              <a:spcAft>
                <a:spcPts val="1200"/>
              </a:spcAft>
              <a:buNone/>
            </a:pPr>
            <a:endParaRPr lang="en-US" sz="2800" dirty="0"/>
          </a:p>
        </p:txBody>
      </p:sp>
    </p:spTree>
    <p:extLst>
      <p:ext uri="{BB962C8B-B14F-4D97-AF65-F5344CB8AC3E}">
        <p14:creationId xmlns:p14="http://schemas.microsoft.com/office/powerpoint/2010/main" val="387987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75067"/>
            <a:ext cx="8640960" cy="6912768"/>
          </a:xfrm>
        </p:spPr>
        <p:txBody>
          <a:bodyPr>
            <a:normAutofit/>
          </a:bodyPr>
          <a:lstStyle/>
          <a:p>
            <a:pPr marL="0" indent="0" algn="ctr">
              <a:spcAft>
                <a:spcPts val="600"/>
              </a:spcAft>
              <a:buNone/>
            </a:pPr>
            <a:r>
              <a:rPr lang="en-US" sz="2800" b="1" dirty="0" smtClean="0"/>
              <a:t>Is parasite a member of Symbiosis?</a:t>
            </a:r>
            <a:endParaRPr lang="en-US" dirty="0"/>
          </a:p>
          <a:p>
            <a:pPr algn="just">
              <a:spcAft>
                <a:spcPts val="600"/>
              </a:spcAft>
              <a:buFont typeface="Wingdings" pitchFamily="2" charset="2"/>
              <a:buChar char="Ø"/>
            </a:pPr>
            <a:r>
              <a:rPr lang="en-US" b="1" dirty="0"/>
              <a:t>Symbiosis</a:t>
            </a:r>
            <a:r>
              <a:rPr lang="en-US" dirty="0"/>
              <a:t> means “living together of both members of </a:t>
            </a:r>
            <a:r>
              <a:rPr lang="en-US" dirty="0" smtClean="0"/>
              <a:t>two different species</a:t>
            </a:r>
            <a:r>
              <a:rPr lang="en-US" dirty="0"/>
              <a:t>. </a:t>
            </a:r>
            <a:endParaRPr lang="en-US" dirty="0" smtClean="0"/>
          </a:p>
          <a:p>
            <a:pPr algn="just">
              <a:spcAft>
                <a:spcPts val="600"/>
              </a:spcAft>
              <a:buFont typeface="Wingdings" pitchFamily="2" charset="2"/>
              <a:buChar char="Ø"/>
            </a:pPr>
            <a:r>
              <a:rPr lang="en-US" dirty="0" smtClean="0"/>
              <a:t>Any </a:t>
            </a:r>
            <a:r>
              <a:rPr lang="en-US" dirty="0"/>
              <a:t>organism that spends a portion or all its life intimately associated with another living organism of a different species is known as a </a:t>
            </a:r>
            <a:r>
              <a:rPr lang="en-US" b="1" dirty="0" err="1"/>
              <a:t>symbiont</a:t>
            </a:r>
            <a:r>
              <a:rPr lang="en-US" b="1" dirty="0"/>
              <a:t> (or </a:t>
            </a:r>
            <a:r>
              <a:rPr lang="en-US" b="1" dirty="0" err="1"/>
              <a:t>symbiote</a:t>
            </a:r>
            <a:r>
              <a:rPr lang="en-US" b="1" dirty="0"/>
              <a:t>)</a:t>
            </a:r>
            <a:r>
              <a:rPr lang="en-US" dirty="0"/>
              <a:t>, and the relationship is designated as </a:t>
            </a:r>
            <a:r>
              <a:rPr lang="en-US" b="1" dirty="0"/>
              <a:t>symbiosis</a:t>
            </a:r>
            <a:r>
              <a:rPr lang="en-US" dirty="0"/>
              <a:t>. </a:t>
            </a:r>
            <a:endParaRPr lang="en-US" dirty="0" smtClean="0"/>
          </a:p>
          <a:p>
            <a:pPr algn="just">
              <a:spcAft>
                <a:spcPts val="600"/>
              </a:spcAft>
              <a:buFont typeface="Wingdings" pitchFamily="2" charset="2"/>
              <a:buChar char="Ø"/>
            </a:pPr>
            <a:r>
              <a:rPr lang="en-US" dirty="0" smtClean="0"/>
              <a:t>The </a:t>
            </a:r>
            <a:r>
              <a:rPr lang="en-US" dirty="0"/>
              <a:t>term </a:t>
            </a:r>
            <a:r>
              <a:rPr lang="en-US" b="1" dirty="0" smtClean="0"/>
              <a:t>symbiosis</a:t>
            </a:r>
            <a:r>
              <a:rPr lang="en-US" dirty="0"/>
              <a:t> </a:t>
            </a:r>
            <a:r>
              <a:rPr lang="en-US" dirty="0" smtClean="0"/>
              <a:t>is </a:t>
            </a:r>
            <a:r>
              <a:rPr lang="en-US" dirty="0"/>
              <a:t>used in its original sense (living together) without any reference to “benefit” or “damage” to the </a:t>
            </a:r>
            <a:r>
              <a:rPr lang="en-US" b="1" dirty="0" err="1"/>
              <a:t>symbionts</a:t>
            </a:r>
            <a:r>
              <a:rPr lang="en-US" dirty="0"/>
              <a:t>. </a:t>
            </a:r>
            <a:endParaRPr lang="en-US" dirty="0" smtClean="0"/>
          </a:p>
          <a:p>
            <a:pPr algn="just">
              <a:spcAft>
                <a:spcPts val="600"/>
              </a:spcAft>
              <a:buFont typeface="Wingdings" pitchFamily="2" charset="2"/>
              <a:buChar char="Ø"/>
            </a:pPr>
            <a:r>
              <a:rPr lang="en-US" dirty="0" smtClean="0"/>
              <a:t>There </a:t>
            </a:r>
            <a:r>
              <a:rPr lang="en-US" dirty="0"/>
              <a:t>are at least </a:t>
            </a:r>
            <a:r>
              <a:rPr lang="en-US" b="1" dirty="0"/>
              <a:t>three categories of symbiosis </a:t>
            </a:r>
            <a:r>
              <a:rPr lang="en-US" dirty="0"/>
              <a:t>whose are commonly recognized: </a:t>
            </a:r>
          </a:p>
          <a:p>
            <a:pPr marL="0" indent="0" algn="just">
              <a:spcAft>
                <a:spcPts val="600"/>
              </a:spcAft>
              <a:buNone/>
            </a:pPr>
            <a:r>
              <a:rPr lang="en-US" dirty="0" smtClean="0"/>
              <a:t> 	1. Parasitism (+ / -)</a:t>
            </a:r>
          </a:p>
          <a:p>
            <a:pPr marL="0" indent="0" algn="just">
              <a:spcAft>
                <a:spcPts val="600"/>
              </a:spcAft>
              <a:buNone/>
            </a:pPr>
            <a:r>
              <a:rPr lang="en-US" dirty="0" smtClean="0"/>
              <a:t>	2. Mutualism (+ / +)</a:t>
            </a:r>
          </a:p>
          <a:p>
            <a:pPr marL="0" indent="0" algn="just">
              <a:spcAft>
                <a:spcPts val="600"/>
              </a:spcAft>
              <a:buNone/>
            </a:pPr>
            <a:r>
              <a:rPr lang="en-US" dirty="0" smtClean="0"/>
              <a:t>	3. Commensalisms (+ /  )</a:t>
            </a:r>
            <a:endParaRPr lang="en-US" dirty="0"/>
          </a:p>
          <a:p>
            <a:pPr>
              <a:spcAft>
                <a:spcPts val="600"/>
              </a:spcAft>
            </a:pPr>
            <a:endParaRPr lang="th-TH" dirty="0"/>
          </a:p>
        </p:txBody>
      </p:sp>
    </p:spTree>
    <p:extLst>
      <p:ext uri="{BB962C8B-B14F-4D97-AF65-F5344CB8AC3E}">
        <p14:creationId xmlns:p14="http://schemas.microsoft.com/office/powerpoint/2010/main" val="425406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arn(inVertical)">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44624"/>
            <a:ext cx="8568952" cy="6624736"/>
          </a:xfrm>
        </p:spPr>
        <p:txBody>
          <a:bodyPr>
            <a:normAutofit/>
          </a:bodyPr>
          <a:lstStyle/>
          <a:p>
            <a:pPr marL="0" indent="0" algn="just">
              <a:buNone/>
            </a:pPr>
            <a:r>
              <a:rPr lang="en-US" b="1" dirty="0" smtClean="0"/>
              <a:t>Parasitism?</a:t>
            </a:r>
            <a:endParaRPr lang="en-US" dirty="0"/>
          </a:p>
          <a:p>
            <a:pPr algn="just">
              <a:buFont typeface="Wingdings" pitchFamily="2" charset="2"/>
              <a:buChar char="Ø"/>
            </a:pPr>
            <a:r>
              <a:rPr lang="en-US" dirty="0"/>
              <a:t>Parasitism is </a:t>
            </a:r>
            <a:r>
              <a:rPr lang="en-US" dirty="0" smtClean="0"/>
              <a:t>a </a:t>
            </a:r>
            <a:r>
              <a:rPr lang="en-US" dirty="0"/>
              <a:t>type of symbiotic relationship between two organisms: a parasite, usually the smaller of the two, and a host</a:t>
            </a:r>
            <a:r>
              <a:rPr lang="en-US" b="1" dirty="0"/>
              <a:t>,</a:t>
            </a:r>
            <a:r>
              <a:rPr lang="en-US" dirty="0"/>
              <a:t> upon which the parasite is physiologically dependent. </a:t>
            </a:r>
            <a:endParaRPr lang="en-US" dirty="0" smtClean="0"/>
          </a:p>
          <a:p>
            <a:pPr algn="just">
              <a:buFont typeface="Wingdings" pitchFamily="2" charset="2"/>
              <a:buChar char="Ø"/>
            </a:pPr>
            <a:r>
              <a:rPr lang="en-US" dirty="0" smtClean="0"/>
              <a:t>The </a:t>
            </a:r>
            <a:r>
              <a:rPr lang="en-US" dirty="0"/>
              <a:t>relationship may be permanent, as in the case of tapeworms found in the vertebrate intestine, or temporary, as with female mosquitoes, some leeches, and ticks, which feed intermittently on host blood. </a:t>
            </a:r>
            <a:endParaRPr lang="en-US" dirty="0" smtClean="0"/>
          </a:p>
          <a:p>
            <a:pPr algn="just">
              <a:buFont typeface="Wingdings" pitchFamily="2" charset="2"/>
              <a:buChar char="Ø"/>
            </a:pPr>
            <a:r>
              <a:rPr lang="en-US" dirty="0" smtClean="0"/>
              <a:t>In </a:t>
            </a:r>
            <a:r>
              <a:rPr lang="en-US" dirty="0"/>
              <a:t>other words, it is a symbiotic relationship in which one </a:t>
            </a:r>
            <a:r>
              <a:rPr lang="en-US" dirty="0" smtClean="0"/>
              <a:t>animal (the host) </a:t>
            </a:r>
            <a:r>
              <a:rPr lang="en-US" dirty="0"/>
              <a:t>is </a:t>
            </a:r>
            <a:r>
              <a:rPr lang="en-US" dirty="0" smtClean="0"/>
              <a:t>to be injured by </a:t>
            </a:r>
            <a:r>
              <a:rPr lang="en-US" dirty="0"/>
              <a:t>the activities of the other </a:t>
            </a:r>
            <a:r>
              <a:rPr lang="en-US" dirty="0" smtClean="0"/>
              <a:t>animal (the parasite) to be benefited.</a:t>
            </a:r>
            <a:endParaRPr lang="en-US" dirty="0"/>
          </a:p>
          <a:p>
            <a:pPr marL="0" indent="0" algn="just">
              <a:buNone/>
            </a:pPr>
            <a:endParaRPr lang="th-TH" dirty="0"/>
          </a:p>
        </p:txBody>
      </p:sp>
      <p:pic>
        <p:nvPicPr>
          <p:cNvPr id="1026" name="Picture 2" descr="https://s-media-cache-ak0.pinimg.com/736x/45/fb/41/45fb41eca48eba30a1e87d437d77928b.jpg"/>
          <p:cNvPicPr>
            <a:picLocks noChangeAspect="1" noChangeArrowheads="1"/>
          </p:cNvPicPr>
          <p:nvPr/>
        </p:nvPicPr>
        <p:blipFill rotWithShape="1">
          <a:blip r:embed="rId2">
            <a:extLst>
              <a:ext uri="{28A0092B-C50C-407E-A947-70E740481C1C}">
                <a14:useLocalDpi xmlns:a14="http://schemas.microsoft.com/office/drawing/2010/main" val="0"/>
              </a:ext>
            </a:extLst>
          </a:blip>
          <a:srcRect t="16103"/>
          <a:stretch/>
        </p:blipFill>
        <p:spPr bwMode="auto">
          <a:xfrm>
            <a:off x="2411760" y="4731236"/>
            <a:ext cx="4391819" cy="2154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01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barn(inVertical)">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809</TotalTime>
  <Words>1411</Words>
  <Application>Microsoft Office PowerPoint</Application>
  <PresentationFormat>On-screen Show (4:3)</PresentationFormat>
  <Paragraphs>98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Oriel</vt:lpstr>
      <vt:lpstr>Parasitology</vt:lpstr>
      <vt:lpstr>PowerPoint Presentation</vt:lpstr>
      <vt:lpstr>PowerPoint Presentation</vt:lpstr>
      <vt:lpstr>PowerPoint Presentation</vt:lpstr>
      <vt:lpstr>PowerPoint Presentation</vt:lpstr>
      <vt:lpstr>parasitoid</vt:lpstr>
      <vt:lpstr>PowerPoint Presentation</vt:lpstr>
      <vt:lpstr>PowerPoint Presentation</vt:lpstr>
      <vt:lpstr>PowerPoint Presentation</vt:lpstr>
      <vt:lpstr>PowerPoint Presentation</vt:lpstr>
      <vt:lpstr>Types of parasites </vt:lpstr>
      <vt:lpstr>Types of parasites </vt:lpstr>
      <vt:lpstr>Types of parasites </vt:lpstr>
      <vt:lpstr>Types of parasites </vt:lpstr>
      <vt:lpstr>Types of parasites </vt:lpstr>
      <vt:lpstr>Types of parasites </vt:lpstr>
      <vt:lpstr>Types of parasites </vt:lpstr>
      <vt:lpstr>Types of parasites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Fazlul</cp:lastModifiedBy>
  <cp:revision>157</cp:revision>
  <dcterms:created xsi:type="dcterms:W3CDTF">2016-07-21T07:37:58Z</dcterms:created>
  <dcterms:modified xsi:type="dcterms:W3CDTF">2020-02-16T04:33:10Z</dcterms:modified>
</cp:coreProperties>
</file>