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0" r:id="rId2"/>
    <p:sldId id="271" r:id="rId3"/>
    <p:sldId id="272" r:id="rId4"/>
    <p:sldId id="273" r:id="rId5"/>
    <p:sldId id="274" r:id="rId6"/>
    <p:sldId id="276" r:id="rId7"/>
    <p:sldId id="275" r:id="rId8"/>
    <p:sldId id="277" r:id="rId9"/>
    <p:sldId id="278" r:id="rId10"/>
    <p:sldId id="279" r:id="rId11"/>
    <p:sldId id="284" r:id="rId12"/>
    <p:sldId id="281" r:id="rId13"/>
    <p:sldId id="282" r:id="rId14"/>
    <p:sldId id="283" r:id="rId15"/>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94660"/>
  </p:normalViewPr>
  <p:slideViewPr>
    <p:cSldViewPr>
      <p:cViewPr>
        <p:scale>
          <a:sx n="66" d="100"/>
          <a:sy n="66" d="100"/>
        </p:scale>
        <p:origin x="-1626"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4EA3EAC-CA21-4169-8AFC-C65143CE61E6}" type="datetimeFigureOut">
              <a:rPr lang="th-TH" smtClean="0"/>
              <a:t>16/02/63</a:t>
            </a:fld>
            <a:endParaRPr lang="th-TH"/>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h-TH"/>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70DAA51-1629-4EAA-98EB-8B929C4E6132}" type="slidenum">
              <a:rPr lang="th-TH" smtClean="0"/>
              <a:t>‹#›</a:t>
            </a:fld>
            <a:endParaRPr lang="th-TH"/>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EA3EAC-CA21-4169-8AFC-C65143CE61E6}" type="datetimeFigureOut">
              <a:rPr lang="th-TH" smtClean="0"/>
              <a:t>16/02/63</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70DAA51-1629-4EAA-98EB-8B929C4E6132}" type="slidenum">
              <a:rPr lang="th-TH" smtClean="0"/>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EA3EAC-CA21-4169-8AFC-C65143CE61E6}" type="datetimeFigureOut">
              <a:rPr lang="th-TH" smtClean="0"/>
              <a:t>16/02/63</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70DAA51-1629-4EAA-98EB-8B929C4E6132}" type="slidenum">
              <a:rPr lang="th-TH" smtClean="0"/>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4EA3EAC-CA21-4169-8AFC-C65143CE61E6}" type="datetimeFigureOut">
              <a:rPr lang="th-TH" smtClean="0"/>
              <a:t>16/02/63</a:t>
            </a:fld>
            <a:endParaRPr lang="th-TH"/>
          </a:p>
        </p:txBody>
      </p:sp>
      <p:sp>
        <p:nvSpPr>
          <p:cNvPr id="9" name="Slide Number Placeholder 8"/>
          <p:cNvSpPr>
            <a:spLocks noGrp="1"/>
          </p:cNvSpPr>
          <p:nvPr>
            <p:ph type="sldNum" sz="quarter" idx="15"/>
          </p:nvPr>
        </p:nvSpPr>
        <p:spPr/>
        <p:txBody>
          <a:bodyPr rtlCol="0"/>
          <a:lstStyle/>
          <a:p>
            <a:fld id="{070DAA51-1629-4EAA-98EB-8B929C4E6132}" type="slidenum">
              <a:rPr lang="th-TH" smtClean="0"/>
              <a:t>‹#›</a:t>
            </a:fld>
            <a:endParaRPr lang="th-TH"/>
          </a:p>
        </p:txBody>
      </p:sp>
      <p:sp>
        <p:nvSpPr>
          <p:cNvPr id="10" name="Footer Placeholder 9"/>
          <p:cNvSpPr>
            <a:spLocks noGrp="1"/>
          </p:cNvSpPr>
          <p:nvPr>
            <p:ph type="ftr" sz="quarter" idx="16"/>
          </p:nvPr>
        </p:nvSpPr>
        <p:spPr/>
        <p:txBody>
          <a:bodyPr rtlCol="0"/>
          <a:lstStyle/>
          <a:p>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4EA3EAC-CA21-4169-8AFC-C65143CE61E6}" type="datetimeFigureOut">
              <a:rPr lang="th-TH" smtClean="0"/>
              <a:t>16/02/63</a:t>
            </a:fld>
            <a:endParaRPr lang="th-TH"/>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h-TH"/>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70DAA51-1629-4EAA-98EB-8B929C4E6132}" type="slidenum">
              <a:rPr lang="th-TH" smtClean="0"/>
              <a:t>‹#›</a:t>
            </a:fld>
            <a:endParaRPr lang="th-T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4EA3EAC-CA21-4169-8AFC-C65143CE61E6}" type="datetimeFigureOut">
              <a:rPr lang="th-TH" smtClean="0"/>
              <a:t>16/02/63</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070DAA51-1629-4EAA-98EB-8B929C4E6132}" type="slidenum">
              <a:rPr lang="th-TH" smtClean="0"/>
              <a:t>‹#›</a:t>
            </a:fld>
            <a:endParaRPr lang="th-TH"/>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4EA3EAC-CA21-4169-8AFC-C65143CE61E6}" type="datetimeFigureOut">
              <a:rPr lang="th-TH" smtClean="0"/>
              <a:t>16/02/63</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070DAA51-1629-4EAA-98EB-8B929C4E6132}" type="slidenum">
              <a:rPr lang="th-TH" smtClean="0"/>
              <a:t>‹#›</a:t>
            </a:fld>
            <a:endParaRPr lang="th-TH"/>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4EA3EAC-CA21-4169-8AFC-C65143CE61E6}" type="datetimeFigureOut">
              <a:rPr lang="th-TH" smtClean="0"/>
              <a:t>16/02/63</a:t>
            </a:fld>
            <a:endParaRPr lang="th-TH"/>
          </a:p>
        </p:txBody>
      </p:sp>
      <p:sp>
        <p:nvSpPr>
          <p:cNvPr id="7" name="Slide Number Placeholder 6"/>
          <p:cNvSpPr>
            <a:spLocks noGrp="1"/>
          </p:cNvSpPr>
          <p:nvPr>
            <p:ph type="sldNum" sz="quarter" idx="11"/>
          </p:nvPr>
        </p:nvSpPr>
        <p:spPr/>
        <p:txBody>
          <a:bodyPr rtlCol="0"/>
          <a:lstStyle/>
          <a:p>
            <a:fld id="{070DAA51-1629-4EAA-98EB-8B929C4E6132}" type="slidenum">
              <a:rPr lang="th-TH" smtClean="0"/>
              <a:t>‹#›</a:t>
            </a:fld>
            <a:endParaRPr lang="th-TH"/>
          </a:p>
        </p:txBody>
      </p:sp>
      <p:sp>
        <p:nvSpPr>
          <p:cNvPr id="8" name="Footer Placeholder 7"/>
          <p:cNvSpPr>
            <a:spLocks noGrp="1"/>
          </p:cNvSpPr>
          <p:nvPr>
            <p:ph type="ftr" sz="quarter" idx="12"/>
          </p:nvPr>
        </p:nvSpPr>
        <p:spPr/>
        <p:txBody>
          <a:bodyPr rtlCol="0"/>
          <a:lstStyle/>
          <a:p>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A3EAC-CA21-4169-8AFC-C65143CE61E6}" type="datetimeFigureOut">
              <a:rPr lang="th-TH" smtClean="0"/>
              <a:t>16/02/63</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070DAA51-1629-4EAA-98EB-8B929C4E6132}" type="slidenum">
              <a:rPr lang="th-TH" smtClean="0"/>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4EA3EAC-CA21-4169-8AFC-C65143CE61E6}" type="datetimeFigureOut">
              <a:rPr lang="th-TH" smtClean="0"/>
              <a:t>16/02/63</a:t>
            </a:fld>
            <a:endParaRPr lang="th-TH"/>
          </a:p>
        </p:txBody>
      </p:sp>
      <p:sp>
        <p:nvSpPr>
          <p:cNvPr id="22" name="Slide Number Placeholder 21"/>
          <p:cNvSpPr>
            <a:spLocks noGrp="1"/>
          </p:cNvSpPr>
          <p:nvPr>
            <p:ph type="sldNum" sz="quarter" idx="15"/>
          </p:nvPr>
        </p:nvSpPr>
        <p:spPr/>
        <p:txBody>
          <a:bodyPr rtlCol="0"/>
          <a:lstStyle/>
          <a:p>
            <a:fld id="{070DAA51-1629-4EAA-98EB-8B929C4E6132}" type="slidenum">
              <a:rPr lang="th-TH" smtClean="0"/>
              <a:t>‹#›</a:t>
            </a:fld>
            <a:endParaRPr lang="th-TH"/>
          </a:p>
        </p:txBody>
      </p:sp>
      <p:sp>
        <p:nvSpPr>
          <p:cNvPr id="23" name="Footer Placeholder 22"/>
          <p:cNvSpPr>
            <a:spLocks noGrp="1"/>
          </p:cNvSpPr>
          <p:nvPr>
            <p:ph type="ftr" sz="quarter" idx="16"/>
          </p:nvPr>
        </p:nvSpPr>
        <p:spPr/>
        <p:txBody>
          <a:bodyPr rtlCol="0"/>
          <a:lstStyle/>
          <a:p>
            <a:endParaRPr lang="th-TH"/>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4EA3EAC-CA21-4169-8AFC-C65143CE61E6}" type="datetimeFigureOut">
              <a:rPr lang="th-TH" smtClean="0"/>
              <a:t>16/02/63</a:t>
            </a:fld>
            <a:endParaRPr lang="th-TH"/>
          </a:p>
        </p:txBody>
      </p:sp>
      <p:sp>
        <p:nvSpPr>
          <p:cNvPr id="18" name="Slide Number Placeholder 17"/>
          <p:cNvSpPr>
            <a:spLocks noGrp="1"/>
          </p:cNvSpPr>
          <p:nvPr>
            <p:ph type="sldNum" sz="quarter" idx="11"/>
          </p:nvPr>
        </p:nvSpPr>
        <p:spPr/>
        <p:txBody>
          <a:bodyPr rtlCol="0"/>
          <a:lstStyle/>
          <a:p>
            <a:fld id="{070DAA51-1629-4EAA-98EB-8B929C4E6132}" type="slidenum">
              <a:rPr lang="th-TH" smtClean="0"/>
              <a:t>‹#›</a:t>
            </a:fld>
            <a:endParaRPr lang="th-TH"/>
          </a:p>
        </p:txBody>
      </p:sp>
      <p:sp>
        <p:nvSpPr>
          <p:cNvPr id="21" name="Footer Placeholder 20"/>
          <p:cNvSpPr>
            <a:spLocks noGrp="1"/>
          </p:cNvSpPr>
          <p:nvPr>
            <p:ph type="ftr" sz="quarter" idx="12"/>
          </p:nvPr>
        </p:nvSpPr>
        <p:spPr/>
        <p:txBody>
          <a:bodyPr rtlCol="0"/>
          <a:lstStyle/>
          <a:p>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4EA3EAC-CA21-4169-8AFC-C65143CE61E6}" type="datetimeFigureOut">
              <a:rPr lang="th-TH" smtClean="0"/>
              <a:t>16/02/63</a:t>
            </a:fld>
            <a:endParaRPr lang="th-TH"/>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h-TH"/>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70DAA51-1629-4EAA-98EB-8B929C4E6132}" type="slidenum">
              <a:rPr lang="th-TH" smtClean="0"/>
              <a:t>‹#›</a:t>
            </a:fld>
            <a:endParaRPr lang="th-T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om/url?sa=i&amp;rct=j&amp;q=&amp;esrc=s&amp;source=images&amp;cd=&amp;cad=rja&amp;uact=8&amp;ved=2ahUKEwjMyaby653dAhVKro8KHYLjA9IQjRx6BAgBEAU&amp;url=https://www.medicinenet.com/dengue_fever/article.htm&amp;psig=AOvVaw3mIRr43iht9PdecRDJ1ady&amp;ust=153602972839761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9712" y="1124744"/>
            <a:ext cx="6172200" cy="1894362"/>
          </a:xfrm>
        </p:spPr>
        <p:txBody>
          <a:bodyPr/>
          <a:lstStyle/>
          <a:p>
            <a:r>
              <a:rPr lang="en-US" sz="3200" dirty="0"/>
              <a:t>Parasitology</a:t>
            </a:r>
            <a:endParaRPr lang="th-TH" dirty="0"/>
          </a:p>
        </p:txBody>
      </p:sp>
      <p:sp>
        <p:nvSpPr>
          <p:cNvPr id="4" name="Subtitle 2"/>
          <p:cNvSpPr>
            <a:spLocks noGrp="1"/>
          </p:cNvSpPr>
          <p:nvPr>
            <p:ph type="subTitle" idx="1"/>
          </p:nvPr>
        </p:nvSpPr>
        <p:spPr/>
        <p:txBody>
          <a:bodyPr>
            <a:normAutofit fontScale="92500" lnSpcReduction="10000"/>
          </a:bodyPr>
          <a:lstStyle/>
          <a:p>
            <a:r>
              <a:rPr lang="en-US" sz="2000" dirty="0" smtClean="0"/>
              <a:t>Dr. </a:t>
            </a:r>
            <a:r>
              <a:rPr lang="en-US" sz="2000" dirty="0" err="1" smtClean="0"/>
              <a:t>Md</a:t>
            </a:r>
            <a:r>
              <a:rPr lang="en-US" sz="2000" dirty="0" smtClean="0"/>
              <a:t> </a:t>
            </a:r>
            <a:r>
              <a:rPr lang="en-US" sz="2000" dirty="0" err="1" smtClean="0"/>
              <a:t>Fazlul</a:t>
            </a:r>
            <a:r>
              <a:rPr lang="en-US" sz="2000" dirty="0" smtClean="0"/>
              <a:t> </a:t>
            </a:r>
            <a:r>
              <a:rPr lang="en-US" sz="2000" dirty="0" err="1" smtClean="0"/>
              <a:t>Haque</a:t>
            </a:r>
            <a:endParaRPr lang="en-US" sz="2000" dirty="0" smtClean="0"/>
          </a:p>
          <a:p>
            <a:r>
              <a:rPr lang="en-US" sz="2000" dirty="0"/>
              <a:t>Associate Professor </a:t>
            </a:r>
            <a:endParaRPr lang="en-US" sz="2000" dirty="0" smtClean="0"/>
          </a:p>
          <a:p>
            <a:r>
              <a:rPr lang="en-US" sz="2000" dirty="0" smtClean="0"/>
              <a:t>Dept. of Zoology</a:t>
            </a:r>
          </a:p>
          <a:p>
            <a:r>
              <a:rPr lang="en-US" sz="2000" dirty="0" err="1" smtClean="0"/>
              <a:t>Rajshahi</a:t>
            </a:r>
            <a:r>
              <a:rPr lang="en-US" sz="2000" dirty="0" smtClean="0"/>
              <a:t> University</a:t>
            </a:r>
            <a:endParaRPr lang="th-TH" sz="2000" dirty="0"/>
          </a:p>
        </p:txBody>
      </p:sp>
    </p:spTree>
    <p:extLst>
      <p:ext uri="{BB962C8B-B14F-4D97-AF65-F5344CB8AC3E}">
        <p14:creationId xmlns:p14="http://schemas.microsoft.com/office/powerpoint/2010/main" val="61168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832" y="-85402"/>
            <a:ext cx="7467600" cy="634082"/>
          </a:xfrm>
        </p:spPr>
        <p:txBody>
          <a:bodyPr>
            <a:normAutofit/>
          </a:bodyPr>
          <a:lstStyle/>
          <a:p>
            <a:pPr algn="ctr"/>
            <a:r>
              <a:rPr lang="en-US" b="1" dirty="0"/>
              <a:t>Host parasite relationship</a:t>
            </a:r>
            <a:endParaRPr lang="en-US" dirty="0"/>
          </a:p>
        </p:txBody>
      </p:sp>
      <p:sp>
        <p:nvSpPr>
          <p:cNvPr id="3" name="Content Placeholder 2"/>
          <p:cNvSpPr>
            <a:spLocks noGrp="1"/>
          </p:cNvSpPr>
          <p:nvPr>
            <p:ph sz="quarter" idx="1"/>
          </p:nvPr>
        </p:nvSpPr>
        <p:spPr>
          <a:xfrm>
            <a:off x="179512" y="548680"/>
            <a:ext cx="8568952" cy="6309320"/>
          </a:xfrm>
        </p:spPr>
        <p:txBody>
          <a:bodyPr>
            <a:normAutofit fontScale="92500" lnSpcReduction="10000"/>
          </a:bodyPr>
          <a:lstStyle/>
          <a:p>
            <a:pPr marL="0" indent="0" algn="just">
              <a:spcAft>
                <a:spcPts val="600"/>
              </a:spcAft>
              <a:buNone/>
            </a:pPr>
            <a:r>
              <a:rPr lang="en-US" dirty="0" smtClean="0"/>
              <a:t>Once </a:t>
            </a:r>
            <a:r>
              <a:rPr lang="en-US" dirty="0"/>
              <a:t>the infecting organism is introduced into the body of the host, it reacts in different ways and this could result in:</a:t>
            </a:r>
          </a:p>
          <a:p>
            <a:pPr marL="0" indent="0" algn="ctr">
              <a:spcAft>
                <a:spcPts val="600"/>
              </a:spcAft>
              <a:buNone/>
            </a:pPr>
            <a:r>
              <a:rPr lang="en-US" b="1" dirty="0" smtClean="0"/>
              <a:t>Carrier state</a:t>
            </a:r>
            <a:r>
              <a:rPr lang="en-US" dirty="0" smtClean="0"/>
              <a:t> </a:t>
            </a:r>
          </a:p>
          <a:p>
            <a:pPr algn="just">
              <a:spcAft>
                <a:spcPts val="600"/>
              </a:spcAft>
              <a:buFont typeface="Wingdings" pitchFamily="2" charset="2"/>
              <a:buChar char="Ø"/>
            </a:pPr>
            <a:r>
              <a:rPr lang="en-US" dirty="0"/>
              <a:t>A</a:t>
            </a:r>
            <a:r>
              <a:rPr lang="en-US" dirty="0" smtClean="0"/>
              <a:t> </a:t>
            </a:r>
            <a:r>
              <a:rPr lang="en-US" dirty="0"/>
              <a:t>perfect host parasite relationship where tissue destruction by a parasite is balanced with the host’s tissue repair. </a:t>
            </a:r>
            <a:endParaRPr lang="en-US" dirty="0" smtClean="0"/>
          </a:p>
          <a:p>
            <a:pPr algn="just">
              <a:spcAft>
                <a:spcPts val="600"/>
              </a:spcAft>
              <a:buFont typeface="Wingdings" pitchFamily="2" charset="2"/>
              <a:buChar char="Ø"/>
            </a:pPr>
            <a:r>
              <a:rPr lang="en-US" dirty="0" smtClean="0"/>
              <a:t>At </a:t>
            </a:r>
            <a:r>
              <a:rPr lang="en-US" dirty="0"/>
              <a:t>this point the parasite and the host live harmoniously, i.e. they are at equilibrium.</a:t>
            </a:r>
          </a:p>
          <a:p>
            <a:pPr marL="0" indent="0" algn="ctr">
              <a:spcAft>
                <a:spcPts val="600"/>
              </a:spcAft>
              <a:buNone/>
            </a:pPr>
            <a:r>
              <a:rPr lang="en-US" b="1" dirty="0" smtClean="0"/>
              <a:t>Disease state</a:t>
            </a:r>
            <a:endParaRPr lang="en-US" dirty="0" smtClean="0"/>
          </a:p>
          <a:p>
            <a:pPr algn="just">
              <a:spcAft>
                <a:spcPts val="600"/>
              </a:spcAft>
              <a:buFont typeface="Wingdings" pitchFamily="2" charset="2"/>
              <a:buChar char="Ø"/>
            </a:pPr>
            <a:r>
              <a:rPr lang="en-US" dirty="0"/>
              <a:t>T</a:t>
            </a:r>
            <a:r>
              <a:rPr lang="en-US" dirty="0" smtClean="0"/>
              <a:t>his </a:t>
            </a:r>
            <a:r>
              <a:rPr lang="en-US" dirty="0"/>
              <a:t>is due to an imperfect host parasite relationship where the parasite </a:t>
            </a:r>
            <a:r>
              <a:rPr lang="en-US" dirty="0" smtClean="0"/>
              <a:t>dominates over the host . </a:t>
            </a:r>
          </a:p>
          <a:p>
            <a:pPr algn="just">
              <a:spcAft>
                <a:spcPts val="600"/>
              </a:spcAft>
              <a:buFont typeface="Wingdings" pitchFamily="2" charset="2"/>
              <a:buChar char="Ø"/>
            </a:pPr>
            <a:r>
              <a:rPr lang="en-US" dirty="0" smtClean="0"/>
              <a:t>It </a:t>
            </a:r>
            <a:r>
              <a:rPr lang="en-US" dirty="0"/>
              <a:t>can result either from lower resistance of the host or a higher </a:t>
            </a:r>
            <a:r>
              <a:rPr lang="en-US" dirty="0" smtClean="0"/>
              <a:t>pathogenicity </a:t>
            </a:r>
            <a:r>
              <a:rPr lang="en-US" dirty="0"/>
              <a:t>of the parasite.</a:t>
            </a:r>
          </a:p>
          <a:p>
            <a:pPr marL="0" indent="0" algn="ctr">
              <a:spcAft>
                <a:spcPts val="600"/>
              </a:spcAft>
              <a:buNone/>
            </a:pPr>
            <a:r>
              <a:rPr lang="en-US" b="1" dirty="0" smtClean="0"/>
              <a:t>Parasite destruction</a:t>
            </a:r>
            <a:endParaRPr lang="en-US" dirty="0" smtClean="0"/>
          </a:p>
          <a:p>
            <a:pPr algn="just">
              <a:spcAft>
                <a:spcPts val="600"/>
              </a:spcAft>
              <a:buFont typeface="Wingdings" pitchFamily="2" charset="2"/>
              <a:buChar char="Ø"/>
            </a:pPr>
            <a:r>
              <a:rPr lang="en-US" dirty="0" smtClean="0"/>
              <a:t>It occurs </a:t>
            </a:r>
            <a:r>
              <a:rPr lang="en-US" dirty="0"/>
              <a:t>when the host dominates over the </a:t>
            </a:r>
            <a:r>
              <a:rPr lang="en-US" dirty="0" smtClean="0"/>
              <a:t>parasites.</a:t>
            </a:r>
          </a:p>
          <a:p>
            <a:pPr algn="just">
              <a:spcAft>
                <a:spcPts val="600"/>
              </a:spcAft>
              <a:buFont typeface="Wingdings" pitchFamily="2" charset="2"/>
              <a:buChar char="Ø"/>
            </a:pPr>
            <a:r>
              <a:rPr lang="en-US" dirty="0"/>
              <a:t>It can result either from higher resistance of the host or a lower pathogenicity of the parasite</a:t>
            </a:r>
            <a:r>
              <a:rPr lang="en-US" dirty="0" smtClean="0"/>
              <a:t>.</a:t>
            </a:r>
            <a:endParaRPr lang="en-US" dirty="0"/>
          </a:p>
        </p:txBody>
      </p:sp>
    </p:spTree>
    <p:extLst>
      <p:ext uri="{BB962C8B-B14F-4D97-AF65-F5344CB8AC3E}">
        <p14:creationId xmlns:p14="http://schemas.microsoft.com/office/powerpoint/2010/main" val="311242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arn(inVertical)">
                                      <p:cBhvr>
                                        <p:cTn id="15" dur="500"/>
                                        <p:tgtEl>
                                          <p:spTgt spid="3">
                                            <p:txEl>
                                              <p:pRg st="5" end="5"/>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arn(inVertical)">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barn(inVertical)">
                                      <p:cBhvr>
                                        <p:cTn id="23" dur="500"/>
                                        <p:tgtEl>
                                          <p:spTgt spid="3">
                                            <p:txEl>
                                              <p:pRg st="8" end="8"/>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Effect transition="in" filter="barn(inVertical)">
                                      <p:cBhvr>
                                        <p:cTn id="2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94122"/>
          </a:xfrm>
        </p:spPr>
        <p:txBody>
          <a:bodyPr>
            <a:normAutofit fontScale="90000"/>
          </a:bodyPr>
          <a:lstStyle/>
          <a:p>
            <a:pPr algn="ctr"/>
            <a:r>
              <a:rPr lang="en-US" b="1" dirty="0"/>
              <a:t>Host specificity</a:t>
            </a:r>
            <a:r>
              <a:rPr lang="en-US" dirty="0"/>
              <a:t/>
            </a:r>
            <a:br>
              <a:rPr lang="en-US" dirty="0"/>
            </a:br>
            <a:endParaRPr lang="en-US" dirty="0"/>
          </a:p>
        </p:txBody>
      </p:sp>
      <p:sp>
        <p:nvSpPr>
          <p:cNvPr id="3" name="Content Placeholder 2"/>
          <p:cNvSpPr>
            <a:spLocks noGrp="1"/>
          </p:cNvSpPr>
          <p:nvPr>
            <p:ph sz="quarter" idx="1"/>
          </p:nvPr>
        </p:nvSpPr>
        <p:spPr>
          <a:xfrm>
            <a:off x="179512" y="980728"/>
            <a:ext cx="8568952" cy="5760640"/>
          </a:xfrm>
        </p:spPr>
        <p:txBody>
          <a:bodyPr>
            <a:normAutofit/>
          </a:bodyPr>
          <a:lstStyle/>
          <a:p>
            <a:r>
              <a:rPr lang="en-US" dirty="0"/>
              <a:t>Host specificity can be defined as natural adaptability of a particular parasite to certain species or group of host. </a:t>
            </a:r>
            <a:endParaRPr lang="en-US" dirty="0" smtClean="0"/>
          </a:p>
          <a:p>
            <a:r>
              <a:rPr lang="en-US" dirty="0" smtClean="0"/>
              <a:t>Parasites </a:t>
            </a:r>
            <a:r>
              <a:rPr lang="en-US" dirty="0"/>
              <a:t>can be very particular about which host species they will use. </a:t>
            </a:r>
            <a:endParaRPr lang="en-US" dirty="0" smtClean="0"/>
          </a:p>
        </p:txBody>
      </p:sp>
      <p:pic>
        <p:nvPicPr>
          <p:cNvPr id="2050" name="Picture 2" descr="dengue fever এর ছবির ফলাফল">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9313" y="3140968"/>
            <a:ext cx="4813996" cy="328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094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94122"/>
          </a:xfrm>
        </p:spPr>
        <p:txBody>
          <a:bodyPr>
            <a:normAutofit fontScale="90000"/>
          </a:bodyPr>
          <a:lstStyle/>
          <a:p>
            <a:pPr algn="ctr"/>
            <a:r>
              <a:rPr lang="en-US" b="1" dirty="0"/>
              <a:t>Host specificity</a:t>
            </a:r>
            <a:r>
              <a:rPr lang="en-US" dirty="0"/>
              <a:t/>
            </a:r>
            <a:br>
              <a:rPr lang="en-US" dirty="0"/>
            </a:br>
            <a:endParaRPr lang="en-US" dirty="0"/>
          </a:p>
        </p:txBody>
      </p:sp>
      <p:sp>
        <p:nvSpPr>
          <p:cNvPr id="3" name="Content Placeholder 2"/>
          <p:cNvSpPr>
            <a:spLocks noGrp="1"/>
          </p:cNvSpPr>
          <p:nvPr>
            <p:ph sz="quarter" idx="1"/>
          </p:nvPr>
        </p:nvSpPr>
        <p:spPr>
          <a:xfrm>
            <a:off x="179512" y="980728"/>
            <a:ext cx="8568952" cy="5760640"/>
          </a:xfrm>
        </p:spPr>
        <p:txBody>
          <a:bodyPr>
            <a:normAutofit/>
          </a:bodyPr>
          <a:lstStyle/>
          <a:p>
            <a:pPr algn="just"/>
            <a:r>
              <a:rPr lang="en-US" dirty="0" smtClean="0"/>
              <a:t>Depending on host specificity parasites can be classified into following types:</a:t>
            </a:r>
          </a:p>
          <a:p>
            <a:pPr algn="just"/>
            <a:r>
              <a:rPr lang="en-US" b="1" dirty="0" err="1" smtClean="0"/>
              <a:t>Oioxenous</a:t>
            </a:r>
            <a:r>
              <a:rPr lang="en-US" b="1" dirty="0" smtClean="0"/>
              <a:t> </a:t>
            </a:r>
            <a:r>
              <a:rPr lang="en-US" b="1" dirty="0"/>
              <a:t>parasite:</a:t>
            </a:r>
            <a:r>
              <a:rPr lang="en-US" dirty="0"/>
              <a:t> A parasite that is specific for a single host species is called </a:t>
            </a:r>
            <a:r>
              <a:rPr lang="en-US" dirty="0" err="1"/>
              <a:t>Oioxenous</a:t>
            </a:r>
            <a:r>
              <a:rPr lang="en-US" dirty="0"/>
              <a:t> parasite. Example- HIV for human; </a:t>
            </a:r>
            <a:r>
              <a:rPr lang="en-US" i="1" dirty="0" err="1"/>
              <a:t>Eimeria</a:t>
            </a:r>
            <a:r>
              <a:rPr lang="en-US" i="1" dirty="0"/>
              <a:t> </a:t>
            </a:r>
            <a:r>
              <a:rPr lang="en-US" i="1" dirty="0" err="1"/>
              <a:t>tenella</a:t>
            </a:r>
            <a:r>
              <a:rPr lang="en-US" dirty="0"/>
              <a:t> (Intracellular protozoa) which infects only </a:t>
            </a:r>
            <a:r>
              <a:rPr lang="en-US" dirty="0" smtClean="0"/>
              <a:t>chickens.  </a:t>
            </a:r>
            <a:endParaRPr lang="en-US" dirty="0"/>
          </a:p>
          <a:p>
            <a:pPr algn="just"/>
            <a:r>
              <a:rPr lang="en-US" b="1" dirty="0" err="1"/>
              <a:t>Stenoxenous</a:t>
            </a:r>
            <a:r>
              <a:rPr lang="en-US" b="1" dirty="0"/>
              <a:t> parasite:</a:t>
            </a:r>
            <a:r>
              <a:rPr lang="en-US" dirty="0"/>
              <a:t> A parasite that parasitizes closely-related hosts is called </a:t>
            </a:r>
            <a:r>
              <a:rPr lang="en-US" dirty="0" err="1"/>
              <a:t>Stenoxenous</a:t>
            </a:r>
            <a:r>
              <a:rPr lang="en-US" dirty="0"/>
              <a:t> parasite</a:t>
            </a:r>
            <a:r>
              <a:rPr lang="en-US" b="1" dirty="0"/>
              <a:t>. </a:t>
            </a:r>
            <a:r>
              <a:rPr lang="en-US" dirty="0"/>
              <a:t>Example- </a:t>
            </a:r>
            <a:r>
              <a:rPr lang="en-US" dirty="0" err="1"/>
              <a:t>Trichinellosis</a:t>
            </a:r>
            <a:r>
              <a:rPr lang="en-US" dirty="0"/>
              <a:t> (trichinosis) is caused by nematodes (roundworms) of the genus </a:t>
            </a:r>
            <a:r>
              <a:rPr lang="en-US" i="1" dirty="0" err="1"/>
              <a:t>Trichinella</a:t>
            </a:r>
            <a:r>
              <a:rPr lang="en-US" dirty="0"/>
              <a:t> in many carnivorous and omnivorous mammals.</a:t>
            </a:r>
          </a:p>
          <a:p>
            <a:pPr algn="just"/>
            <a:r>
              <a:rPr lang="en-US" b="1" dirty="0" err="1"/>
              <a:t>Euryxenous</a:t>
            </a:r>
            <a:r>
              <a:rPr lang="en-US" b="1" dirty="0"/>
              <a:t> parasite:</a:t>
            </a:r>
            <a:r>
              <a:rPr lang="en-US" dirty="0"/>
              <a:t> A parasite that parasitizes unrelated hosts is called </a:t>
            </a:r>
            <a:r>
              <a:rPr lang="en-US" dirty="0" err="1"/>
              <a:t>euryxenous</a:t>
            </a:r>
            <a:r>
              <a:rPr lang="en-US" dirty="0"/>
              <a:t> parasite. Example- </a:t>
            </a:r>
            <a:r>
              <a:rPr lang="en-US" i="1" dirty="0"/>
              <a:t>Toxoplasma </a:t>
            </a:r>
            <a:r>
              <a:rPr lang="en-US" i="1" dirty="0" err="1"/>
              <a:t>gondi</a:t>
            </a:r>
            <a:r>
              <a:rPr lang="en-US" dirty="0"/>
              <a:t> for Birds and </a:t>
            </a:r>
            <a:r>
              <a:rPr lang="en-US" dirty="0" smtClean="0"/>
              <a:t>Mammals. </a:t>
            </a:r>
            <a:endParaRPr lang="en-US" dirty="0"/>
          </a:p>
        </p:txBody>
      </p:sp>
    </p:spTree>
    <p:extLst>
      <p:ext uri="{BB962C8B-B14F-4D97-AF65-F5344CB8AC3E}">
        <p14:creationId xmlns:p14="http://schemas.microsoft.com/office/powerpoint/2010/main" val="1506325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94122"/>
          </a:xfrm>
        </p:spPr>
        <p:txBody>
          <a:bodyPr>
            <a:normAutofit fontScale="90000"/>
          </a:bodyPr>
          <a:lstStyle/>
          <a:p>
            <a:pPr algn="ctr"/>
            <a:r>
              <a:rPr lang="en-US" b="1" dirty="0"/>
              <a:t>Host specificity</a:t>
            </a:r>
            <a:r>
              <a:rPr lang="en-US" dirty="0"/>
              <a:t/>
            </a:r>
            <a:br>
              <a:rPr lang="en-US" dirty="0"/>
            </a:br>
            <a:endParaRPr lang="en-US" dirty="0"/>
          </a:p>
        </p:txBody>
      </p:sp>
      <p:sp>
        <p:nvSpPr>
          <p:cNvPr id="3" name="Content Placeholder 2"/>
          <p:cNvSpPr>
            <a:spLocks noGrp="1"/>
          </p:cNvSpPr>
          <p:nvPr>
            <p:ph sz="quarter" idx="1"/>
          </p:nvPr>
        </p:nvSpPr>
        <p:spPr>
          <a:xfrm>
            <a:off x="179512" y="980728"/>
            <a:ext cx="8568952" cy="5877272"/>
          </a:xfrm>
        </p:spPr>
        <p:txBody>
          <a:bodyPr>
            <a:normAutofit fontScale="92500" lnSpcReduction="10000"/>
          </a:bodyPr>
          <a:lstStyle/>
          <a:p>
            <a:pPr algn="just"/>
            <a:r>
              <a:rPr lang="en-US" dirty="0"/>
              <a:t>Host-specificity is determined by a complex of factors, some obvious and others still obscure</a:t>
            </a:r>
            <a:r>
              <a:rPr lang="en-US" dirty="0" smtClean="0"/>
              <a:t>. </a:t>
            </a:r>
          </a:p>
          <a:p>
            <a:pPr algn="just"/>
            <a:r>
              <a:rPr lang="en-US" dirty="0" smtClean="0"/>
              <a:t>Depending on requirements, host-specificity can be following types.</a:t>
            </a:r>
            <a:endParaRPr lang="en-US" dirty="0"/>
          </a:p>
          <a:p>
            <a:pPr algn="just"/>
            <a:r>
              <a:rPr lang="en-US" b="1" dirty="0"/>
              <a:t>Ecological specificity</a:t>
            </a:r>
            <a:r>
              <a:rPr lang="en-US" dirty="0"/>
              <a:t>: The first requirement is that the prospective host shares its environment with the parasite; e.g. parasites of dolphins might not have </a:t>
            </a:r>
            <a:r>
              <a:rPr lang="en-US" dirty="0" smtClean="0"/>
              <a:t>much probability to infect </a:t>
            </a:r>
            <a:r>
              <a:rPr lang="en-US" dirty="0"/>
              <a:t>humans who do not live near the sea (although modern food transport networks have changed this!). </a:t>
            </a:r>
            <a:r>
              <a:rPr lang="en-US" dirty="0" smtClean="0"/>
              <a:t> </a:t>
            </a:r>
            <a:endParaRPr lang="en-US" dirty="0"/>
          </a:p>
          <a:p>
            <a:pPr algn="just"/>
            <a:r>
              <a:rPr lang="en-US" b="1" dirty="0"/>
              <a:t>Ethological</a:t>
            </a:r>
            <a:r>
              <a:rPr lang="en-US" dirty="0"/>
              <a:t> </a:t>
            </a:r>
            <a:r>
              <a:rPr lang="en-US" b="1" dirty="0"/>
              <a:t>specificity: </a:t>
            </a:r>
            <a:r>
              <a:rPr lang="en-US" dirty="0"/>
              <a:t>Second requirement is that host behavior must expose it to the parasite; e.g. people who eat pork may acquire parasites intended for pig such as pork tape worm </a:t>
            </a:r>
            <a:r>
              <a:rPr lang="en-US" i="1" dirty="0" err="1"/>
              <a:t>Taenia</a:t>
            </a:r>
            <a:r>
              <a:rPr lang="en-US" i="1" dirty="0"/>
              <a:t> </a:t>
            </a:r>
            <a:r>
              <a:rPr lang="en-US" i="1" dirty="0" err="1"/>
              <a:t>solium</a:t>
            </a:r>
            <a:r>
              <a:rPr lang="en-US" dirty="0"/>
              <a:t>. </a:t>
            </a:r>
          </a:p>
          <a:p>
            <a:pPr algn="just"/>
            <a:r>
              <a:rPr lang="en-US" b="1" dirty="0"/>
              <a:t>Physiological specificity: </a:t>
            </a:r>
            <a:r>
              <a:rPr lang="en-US" dirty="0"/>
              <a:t>The final requirement is that once the parasite comes into contact with the host, it must recognize appropriate cues and feel comfortable within its new surroundings. Obviously, this last determinant of host-specificity is the one we understand least.  </a:t>
            </a:r>
          </a:p>
        </p:txBody>
      </p:sp>
    </p:spTree>
    <p:extLst>
      <p:ext uri="{BB962C8B-B14F-4D97-AF65-F5344CB8AC3E}">
        <p14:creationId xmlns:p14="http://schemas.microsoft.com/office/powerpoint/2010/main" val="1734602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59216" cy="944562"/>
          </a:xfrm>
        </p:spPr>
        <p:txBody>
          <a:bodyPr>
            <a:normAutofit fontScale="90000"/>
          </a:bodyPr>
          <a:lstStyle/>
          <a:p>
            <a:r>
              <a:rPr lang="en-US" dirty="0"/>
              <a:t/>
            </a:r>
            <a:br>
              <a:rPr lang="en-US" dirty="0"/>
            </a:br>
            <a:r>
              <a:rPr lang="en-US" dirty="0"/>
              <a:t>Physiological specificity is determined by several steps: </a:t>
            </a:r>
          </a:p>
        </p:txBody>
      </p:sp>
      <p:sp>
        <p:nvSpPr>
          <p:cNvPr id="3" name="Content Placeholder 2"/>
          <p:cNvSpPr>
            <a:spLocks noGrp="1"/>
          </p:cNvSpPr>
          <p:nvPr>
            <p:ph sz="quarter" idx="1"/>
          </p:nvPr>
        </p:nvSpPr>
        <p:spPr>
          <a:xfrm>
            <a:off x="457200" y="1600200"/>
            <a:ext cx="7467600" cy="5069160"/>
          </a:xfrm>
        </p:spPr>
        <p:txBody>
          <a:bodyPr>
            <a:normAutofit fontScale="92500" lnSpcReduction="20000"/>
          </a:bodyPr>
          <a:lstStyle/>
          <a:p>
            <a:pPr lvl="0" algn="just"/>
            <a:r>
              <a:rPr lang="en-US" dirty="0" smtClean="0"/>
              <a:t>Parasites </a:t>
            </a:r>
            <a:r>
              <a:rPr lang="en-US" dirty="0"/>
              <a:t>interact with host secretions and surfaces and membranes. During this interaction, parasites must recognize and respond to molecular configurations (receptors/ligands) of host. </a:t>
            </a:r>
          </a:p>
          <a:p>
            <a:pPr lvl="0" algn="just"/>
            <a:r>
              <a:rPr lang="en-US" dirty="0"/>
              <a:t>Parasites must need to detect delicate variations in metabolites in host which allows them to follow road-maps for selection of safe and suitable places for them in </a:t>
            </a:r>
            <a:r>
              <a:rPr lang="en-US" dirty="0" smtClean="0"/>
              <a:t>host</a:t>
            </a:r>
            <a:endParaRPr lang="en-US" dirty="0"/>
          </a:p>
          <a:p>
            <a:pPr lvl="0" algn="just"/>
            <a:r>
              <a:rPr lang="en-US" dirty="0"/>
              <a:t>Parasites need to make critical changes in </a:t>
            </a:r>
            <a:r>
              <a:rPr lang="en-US" dirty="0" err="1"/>
              <a:t>behaviour</a:t>
            </a:r>
            <a:r>
              <a:rPr lang="en-US" dirty="0"/>
              <a:t> and development according to changes in host </a:t>
            </a:r>
            <a:r>
              <a:rPr lang="en-US" dirty="0" smtClean="0"/>
              <a:t>physiology/</a:t>
            </a:r>
            <a:r>
              <a:rPr lang="en-US" dirty="0" err="1" smtClean="0"/>
              <a:t>behaviour</a:t>
            </a:r>
            <a:r>
              <a:rPr lang="en-US" dirty="0" smtClean="0"/>
              <a:t>. </a:t>
            </a:r>
            <a:endParaRPr lang="en-US" dirty="0"/>
          </a:p>
          <a:p>
            <a:pPr lvl="0" algn="just"/>
            <a:r>
              <a:rPr lang="en-US" dirty="0"/>
              <a:t>Parasites must be satisfied with their diet available in host (host intestinal contents, blood and/or tissues). </a:t>
            </a:r>
          </a:p>
          <a:p>
            <a:pPr lvl="0" algn="just"/>
            <a:r>
              <a:rPr lang="en-US" dirty="0"/>
              <a:t>Clearly, all these combinations are unique for each host species, and vary even among individuals within a </a:t>
            </a:r>
            <a:r>
              <a:rPr lang="en-US" dirty="0" smtClean="0"/>
              <a:t>species. </a:t>
            </a:r>
            <a:endParaRPr lang="en-US" dirty="0"/>
          </a:p>
          <a:p>
            <a:endParaRPr lang="en-US" dirty="0"/>
          </a:p>
        </p:txBody>
      </p:sp>
    </p:spTree>
    <p:extLst>
      <p:ext uri="{BB962C8B-B14F-4D97-AF65-F5344CB8AC3E}">
        <p14:creationId xmlns:p14="http://schemas.microsoft.com/office/powerpoint/2010/main" val="1561611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44624"/>
            <a:ext cx="7467600" cy="634082"/>
          </a:xfrm>
        </p:spPr>
        <p:txBody>
          <a:bodyPr/>
          <a:lstStyle/>
          <a:p>
            <a:pPr algn="ctr"/>
            <a:r>
              <a:rPr lang="en-US" b="1" dirty="0" smtClean="0"/>
              <a:t>Host</a:t>
            </a:r>
            <a:endParaRPr lang="th-TH" dirty="0"/>
          </a:p>
        </p:txBody>
      </p:sp>
      <p:sp>
        <p:nvSpPr>
          <p:cNvPr id="3" name="Content Placeholder 2"/>
          <p:cNvSpPr>
            <a:spLocks noGrp="1"/>
          </p:cNvSpPr>
          <p:nvPr>
            <p:ph sz="quarter" idx="1"/>
          </p:nvPr>
        </p:nvSpPr>
        <p:spPr>
          <a:xfrm>
            <a:off x="35496" y="404664"/>
            <a:ext cx="8784976" cy="6453336"/>
          </a:xfrm>
        </p:spPr>
        <p:txBody>
          <a:bodyPr>
            <a:normAutofit/>
          </a:bodyPr>
          <a:lstStyle/>
          <a:p>
            <a:pPr marL="0" indent="0" algn="just">
              <a:spcBef>
                <a:spcPts val="0"/>
              </a:spcBef>
              <a:buNone/>
            </a:pPr>
            <a:r>
              <a:rPr lang="en-US" b="1" dirty="0" smtClean="0"/>
              <a:t>What is host?</a:t>
            </a:r>
          </a:p>
          <a:p>
            <a:pPr marL="0" indent="0" algn="just">
              <a:spcBef>
                <a:spcPts val="0"/>
              </a:spcBef>
              <a:buNone/>
            </a:pPr>
            <a:r>
              <a:rPr lang="en-US" b="1" dirty="0" smtClean="0"/>
              <a:t>Host </a:t>
            </a:r>
            <a:r>
              <a:rPr lang="en-US" dirty="0"/>
              <a:t>is defined as an organism </a:t>
            </a:r>
            <a:r>
              <a:rPr lang="en-US" dirty="0" smtClean="0"/>
              <a:t>which-</a:t>
            </a:r>
          </a:p>
          <a:p>
            <a:pPr algn="just">
              <a:spcBef>
                <a:spcPts val="0"/>
              </a:spcBef>
              <a:buFont typeface="Wingdings" pitchFamily="2" charset="2"/>
              <a:buChar char="Ø"/>
            </a:pPr>
            <a:r>
              <a:rPr lang="en-US" dirty="0" err="1" smtClean="0"/>
              <a:t>harbours</a:t>
            </a:r>
            <a:r>
              <a:rPr lang="en-US" dirty="0" smtClean="0"/>
              <a:t> </a:t>
            </a:r>
            <a:r>
              <a:rPr lang="en-US" dirty="0"/>
              <a:t>the parasite and provides the </a:t>
            </a:r>
            <a:r>
              <a:rPr lang="en-US" dirty="0" smtClean="0"/>
              <a:t>nourishment </a:t>
            </a:r>
            <a:r>
              <a:rPr lang="en-US" dirty="0"/>
              <a:t>and shelter. </a:t>
            </a:r>
            <a:endParaRPr lang="en-US" dirty="0" smtClean="0"/>
          </a:p>
          <a:p>
            <a:pPr algn="just">
              <a:spcBef>
                <a:spcPts val="0"/>
              </a:spcBef>
              <a:buFont typeface="Wingdings" pitchFamily="2" charset="2"/>
              <a:buChar char="Ø"/>
            </a:pPr>
            <a:r>
              <a:rPr lang="en-US" dirty="0" smtClean="0"/>
              <a:t>are </a:t>
            </a:r>
            <a:r>
              <a:rPr lang="en-US" dirty="0"/>
              <a:t>relatively larger in size and longer in </a:t>
            </a:r>
            <a:r>
              <a:rPr lang="en-US" dirty="0" smtClean="0"/>
              <a:t>lifetime 	in comparison </a:t>
            </a:r>
            <a:r>
              <a:rPr lang="en-US" dirty="0"/>
              <a:t>to their parasites</a:t>
            </a:r>
            <a:r>
              <a:rPr lang="en-US" dirty="0" smtClean="0"/>
              <a:t>. </a:t>
            </a:r>
          </a:p>
          <a:p>
            <a:pPr algn="just">
              <a:spcBef>
                <a:spcPts val="0"/>
              </a:spcBef>
              <a:buFont typeface="Wingdings" pitchFamily="2" charset="2"/>
              <a:buChar char="Ø"/>
            </a:pPr>
            <a:r>
              <a:rPr lang="en-US" dirty="0" smtClean="0"/>
              <a:t>are </a:t>
            </a:r>
            <a:r>
              <a:rPr lang="en-US" dirty="0"/>
              <a:t>not directly killed by parasites. </a:t>
            </a:r>
            <a:endParaRPr lang="en-US" dirty="0" smtClean="0"/>
          </a:p>
          <a:p>
            <a:pPr marL="0" indent="0" algn="just">
              <a:spcBef>
                <a:spcPts val="0"/>
              </a:spcBef>
              <a:buNone/>
            </a:pPr>
            <a:endParaRPr lang="en-US" dirty="0"/>
          </a:p>
          <a:p>
            <a:pPr marL="0" indent="0" algn="just">
              <a:spcBef>
                <a:spcPts val="0"/>
              </a:spcBef>
              <a:buNone/>
            </a:pPr>
            <a:r>
              <a:rPr lang="en-US" b="1" dirty="0" smtClean="0"/>
              <a:t>What is carrier?</a:t>
            </a:r>
          </a:p>
          <a:p>
            <a:pPr marL="0" indent="0">
              <a:spcBef>
                <a:spcPts val="0"/>
              </a:spcBef>
              <a:buNone/>
            </a:pPr>
            <a:r>
              <a:rPr lang="en-US" b="1" dirty="0" smtClean="0"/>
              <a:t>Carrier </a:t>
            </a:r>
            <a:r>
              <a:rPr lang="en-US" dirty="0"/>
              <a:t>is an individual (not all </a:t>
            </a:r>
            <a:r>
              <a:rPr lang="en-US" dirty="0" smtClean="0"/>
              <a:t>                                                      member </a:t>
            </a:r>
            <a:r>
              <a:rPr lang="en-US" dirty="0"/>
              <a:t>of species/group) who </a:t>
            </a:r>
            <a:r>
              <a:rPr lang="en-US" dirty="0" smtClean="0"/>
              <a:t>                                                     </a:t>
            </a:r>
            <a:r>
              <a:rPr lang="en-US" dirty="0" err="1" smtClean="0"/>
              <a:t>harbours</a:t>
            </a:r>
            <a:r>
              <a:rPr lang="en-US" dirty="0" smtClean="0"/>
              <a:t> </a:t>
            </a:r>
            <a:r>
              <a:rPr lang="en-US" dirty="0"/>
              <a:t>-</a:t>
            </a:r>
          </a:p>
          <a:p>
            <a:pPr>
              <a:spcBef>
                <a:spcPts val="0"/>
              </a:spcBef>
              <a:buFont typeface="Wingdings" pitchFamily="2" charset="2"/>
              <a:buChar char="Ø"/>
            </a:pPr>
            <a:r>
              <a:rPr lang="en-US" dirty="0" smtClean="0"/>
              <a:t>parasite </a:t>
            </a:r>
            <a:r>
              <a:rPr lang="en-US" dirty="0"/>
              <a:t>without any clinical </a:t>
            </a:r>
            <a:r>
              <a:rPr lang="en-US" dirty="0" smtClean="0"/>
              <a:t>                                                                      symptoms </a:t>
            </a:r>
            <a:r>
              <a:rPr lang="en-US" dirty="0"/>
              <a:t>of disease, </a:t>
            </a:r>
            <a:r>
              <a:rPr lang="en-US" dirty="0" smtClean="0"/>
              <a:t>and  </a:t>
            </a:r>
            <a:endParaRPr lang="en-US" dirty="0"/>
          </a:p>
          <a:p>
            <a:pPr>
              <a:spcBef>
                <a:spcPts val="0"/>
              </a:spcBef>
              <a:buFont typeface="Wingdings" pitchFamily="2" charset="2"/>
              <a:buChar char="Ø"/>
            </a:pPr>
            <a:r>
              <a:rPr lang="en-US" dirty="0" smtClean="0"/>
              <a:t>can </a:t>
            </a:r>
            <a:r>
              <a:rPr lang="en-US" dirty="0"/>
              <a:t>acts as an important source </a:t>
            </a:r>
            <a:r>
              <a:rPr lang="en-US" dirty="0" smtClean="0"/>
              <a:t>                                                                of </a:t>
            </a:r>
            <a:r>
              <a:rPr lang="en-US" dirty="0"/>
              <a:t>infection </a:t>
            </a:r>
            <a:r>
              <a:rPr lang="en-US" dirty="0" smtClean="0"/>
              <a:t>to other </a:t>
            </a:r>
            <a:r>
              <a:rPr lang="en-US" dirty="0"/>
              <a:t>individuals </a:t>
            </a:r>
            <a:r>
              <a:rPr lang="en-US" dirty="0" smtClean="0"/>
              <a:t>                                                                        in </a:t>
            </a:r>
            <a:r>
              <a:rPr lang="en-US" dirty="0"/>
              <a:t>epidemiology</a:t>
            </a:r>
          </a:p>
        </p:txBody>
      </p:sp>
      <p:pic>
        <p:nvPicPr>
          <p:cNvPr id="1026" name="Picture 2" descr="http://www.petawawaanimalhospital.com/wp-content/uploads/2013/03/revolution_diseases-cat.jpg"/>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27575"/>
          <a:stretch/>
        </p:blipFill>
        <p:spPr bwMode="auto">
          <a:xfrm>
            <a:off x="5343185" y="2492896"/>
            <a:ext cx="3779833" cy="4320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6914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barn(inVertical)">
                                      <p:cBhvr>
                                        <p:cTn id="19" dur="500"/>
                                        <p:tgtEl>
                                          <p:spTgt spid="102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arn(inVertic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arn(inVertical)">
                                      <p:cBhvr>
                                        <p:cTn id="29" dur="500"/>
                                        <p:tgtEl>
                                          <p:spTgt spid="3">
                                            <p:txEl>
                                              <p:pRg st="7" end="7"/>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arn(inVertical)">
                                      <p:cBhvr>
                                        <p:cTn id="32" dur="500"/>
                                        <p:tgtEl>
                                          <p:spTgt spid="3">
                                            <p:txEl>
                                              <p:pRg st="8" end="8"/>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barn(inVertical)">
                                      <p:cBhvr>
                                        <p:cTn id="3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lstStyle/>
          <a:p>
            <a:pPr algn="ctr"/>
            <a:r>
              <a:rPr lang="en-US" b="1" dirty="0"/>
              <a:t>Types of Host</a:t>
            </a:r>
            <a:endParaRPr lang="en-US" dirty="0"/>
          </a:p>
        </p:txBody>
      </p:sp>
      <p:sp>
        <p:nvSpPr>
          <p:cNvPr id="3" name="Content Placeholder 2"/>
          <p:cNvSpPr>
            <a:spLocks noGrp="1"/>
          </p:cNvSpPr>
          <p:nvPr>
            <p:ph sz="quarter" idx="1"/>
          </p:nvPr>
        </p:nvSpPr>
        <p:spPr>
          <a:xfrm>
            <a:off x="323528" y="980728"/>
            <a:ext cx="8352928" cy="5616624"/>
          </a:xfrm>
        </p:spPr>
        <p:txBody>
          <a:bodyPr>
            <a:normAutofit/>
          </a:bodyPr>
          <a:lstStyle/>
          <a:p>
            <a:pPr marL="0" indent="0">
              <a:spcAft>
                <a:spcPts val="600"/>
              </a:spcAft>
              <a:buNone/>
            </a:pPr>
            <a:r>
              <a:rPr lang="en-US" dirty="0"/>
              <a:t>Hosts are classified according to their role in the life cycle of the parasite </a:t>
            </a:r>
            <a:r>
              <a:rPr lang="en-US" dirty="0" smtClean="0"/>
              <a:t>into following types:</a:t>
            </a:r>
          </a:p>
          <a:p>
            <a:pPr marL="0" indent="0">
              <a:spcAft>
                <a:spcPts val="600"/>
              </a:spcAft>
              <a:buNone/>
            </a:pPr>
            <a:endParaRPr lang="en-US" dirty="0"/>
          </a:p>
          <a:p>
            <a:pPr marL="0" lvl="0" indent="0" algn="ctr">
              <a:spcAft>
                <a:spcPts val="600"/>
              </a:spcAft>
              <a:buNone/>
            </a:pPr>
            <a:r>
              <a:rPr lang="en-US" b="1" dirty="0" smtClean="0"/>
              <a:t>Definitive host</a:t>
            </a:r>
          </a:p>
          <a:p>
            <a:pPr lvl="0" algn="just">
              <a:spcAft>
                <a:spcPts val="600"/>
              </a:spcAft>
              <a:buFont typeface="Wingdings" pitchFamily="2" charset="2"/>
              <a:buChar char="v"/>
            </a:pPr>
            <a:r>
              <a:rPr lang="en-US" dirty="0" smtClean="0"/>
              <a:t>The </a:t>
            </a:r>
            <a:r>
              <a:rPr lang="en-US" dirty="0"/>
              <a:t>host</a:t>
            </a:r>
            <a:r>
              <a:rPr lang="en-US" b="1" dirty="0"/>
              <a:t> </a:t>
            </a:r>
            <a:r>
              <a:rPr lang="en-US" dirty="0"/>
              <a:t>that </a:t>
            </a:r>
            <a:r>
              <a:rPr lang="en-US" dirty="0" err="1"/>
              <a:t>harbours</a:t>
            </a:r>
            <a:r>
              <a:rPr lang="en-US" dirty="0"/>
              <a:t> the adult or sexually mature stages of the </a:t>
            </a:r>
            <a:r>
              <a:rPr lang="en-US" dirty="0" smtClean="0"/>
              <a:t>parasite is called definitive host</a:t>
            </a:r>
          </a:p>
          <a:p>
            <a:pPr lvl="0" algn="just">
              <a:spcAft>
                <a:spcPts val="600"/>
              </a:spcAft>
              <a:buFont typeface="Wingdings" pitchFamily="2" charset="2"/>
              <a:buChar char="v"/>
            </a:pPr>
            <a:r>
              <a:rPr lang="en-US" dirty="0" smtClean="0"/>
              <a:t>or the </a:t>
            </a:r>
            <a:r>
              <a:rPr lang="en-US" dirty="0"/>
              <a:t>host</a:t>
            </a:r>
            <a:r>
              <a:rPr lang="en-US" dirty="0" smtClean="0"/>
              <a:t> </a:t>
            </a:r>
            <a:r>
              <a:rPr lang="en-US" dirty="0"/>
              <a:t>in whom sexual reproduction </a:t>
            </a:r>
            <a:r>
              <a:rPr lang="en-US" dirty="0" smtClean="0"/>
              <a:t>occurs is called definitive </a:t>
            </a:r>
            <a:r>
              <a:rPr lang="en-US" dirty="0"/>
              <a:t>host</a:t>
            </a:r>
            <a:r>
              <a:rPr lang="en-US" dirty="0" smtClean="0"/>
              <a:t> </a:t>
            </a:r>
          </a:p>
          <a:p>
            <a:pPr lvl="0" algn="just">
              <a:spcAft>
                <a:spcPts val="600"/>
              </a:spcAft>
              <a:buFont typeface="Wingdings" pitchFamily="2" charset="2"/>
              <a:buChar char="v"/>
            </a:pPr>
            <a:r>
              <a:rPr lang="en-US" dirty="0" smtClean="0"/>
              <a:t>e.g</a:t>
            </a:r>
            <a:r>
              <a:rPr lang="en-US" dirty="0"/>
              <a:t>. man is </a:t>
            </a:r>
            <a:r>
              <a:rPr lang="en-US" dirty="0" smtClean="0"/>
              <a:t>definitive </a:t>
            </a:r>
            <a:r>
              <a:rPr lang="en-US" dirty="0"/>
              <a:t>host for </a:t>
            </a:r>
            <a:r>
              <a:rPr lang="en-US" i="1" dirty="0" err="1"/>
              <a:t>Schistosoma</a:t>
            </a:r>
            <a:r>
              <a:rPr lang="en-US" dirty="0"/>
              <a:t> </a:t>
            </a:r>
            <a:r>
              <a:rPr lang="en-US" i="1" dirty="0" err="1" smtClean="0"/>
              <a:t>haematobium</a:t>
            </a:r>
            <a:r>
              <a:rPr lang="en-US" i="1" dirty="0" smtClean="0"/>
              <a:t> </a:t>
            </a:r>
            <a:r>
              <a:rPr lang="en-US" dirty="0" smtClean="0"/>
              <a:t>(</a:t>
            </a:r>
            <a:r>
              <a:rPr lang="en-US" dirty="0"/>
              <a:t>Blood fluke)</a:t>
            </a:r>
            <a:r>
              <a:rPr lang="en-US" dirty="0" smtClean="0"/>
              <a:t>, </a:t>
            </a:r>
          </a:p>
          <a:p>
            <a:pPr lvl="0" algn="just">
              <a:spcAft>
                <a:spcPts val="600"/>
              </a:spcAft>
              <a:buFont typeface="Wingdings" pitchFamily="2" charset="2"/>
              <a:buChar char="v"/>
            </a:pPr>
            <a:r>
              <a:rPr lang="en-US" dirty="0" smtClean="0"/>
              <a:t>e.g. female </a:t>
            </a:r>
            <a:r>
              <a:rPr lang="en-US" i="1" dirty="0"/>
              <a:t>Anopheles </a:t>
            </a:r>
            <a:r>
              <a:rPr lang="en-US" dirty="0"/>
              <a:t>mosquito is </a:t>
            </a:r>
            <a:r>
              <a:rPr lang="en-US" dirty="0" smtClean="0"/>
              <a:t>definitive </a:t>
            </a:r>
            <a:r>
              <a:rPr lang="en-US" dirty="0"/>
              <a:t>host for </a:t>
            </a:r>
            <a:r>
              <a:rPr lang="en-US" i="1" dirty="0"/>
              <a:t>Plasmodium </a:t>
            </a:r>
            <a:r>
              <a:rPr lang="en-US" dirty="0"/>
              <a:t>species (malaria parasites</a:t>
            </a:r>
            <a:r>
              <a:rPr lang="en-US" dirty="0" smtClean="0"/>
              <a:t>).</a:t>
            </a:r>
            <a:endParaRPr lang="en-US" dirty="0"/>
          </a:p>
        </p:txBody>
      </p:sp>
    </p:spTree>
    <p:extLst>
      <p:ext uri="{BB962C8B-B14F-4D97-AF65-F5344CB8AC3E}">
        <p14:creationId xmlns:p14="http://schemas.microsoft.com/office/powerpoint/2010/main" val="1993444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lstStyle/>
          <a:p>
            <a:pPr algn="ctr"/>
            <a:r>
              <a:rPr lang="en-US" b="1" dirty="0"/>
              <a:t>Types of Host</a:t>
            </a:r>
            <a:endParaRPr lang="en-US" dirty="0"/>
          </a:p>
        </p:txBody>
      </p:sp>
      <p:sp>
        <p:nvSpPr>
          <p:cNvPr id="3" name="Content Placeholder 2"/>
          <p:cNvSpPr>
            <a:spLocks noGrp="1"/>
          </p:cNvSpPr>
          <p:nvPr>
            <p:ph sz="quarter" idx="1"/>
          </p:nvPr>
        </p:nvSpPr>
        <p:spPr>
          <a:xfrm>
            <a:off x="323528" y="980728"/>
            <a:ext cx="8352928" cy="5616624"/>
          </a:xfrm>
        </p:spPr>
        <p:txBody>
          <a:bodyPr>
            <a:normAutofit/>
          </a:bodyPr>
          <a:lstStyle/>
          <a:p>
            <a:pPr marL="0" lvl="0" indent="0" algn="ctr">
              <a:spcAft>
                <a:spcPts val="600"/>
              </a:spcAft>
              <a:buNone/>
            </a:pPr>
            <a:r>
              <a:rPr lang="en-US" b="1" dirty="0"/>
              <a:t>Intermediate </a:t>
            </a:r>
            <a:r>
              <a:rPr lang="en-US" b="1" dirty="0" smtClean="0"/>
              <a:t>host</a:t>
            </a:r>
          </a:p>
          <a:p>
            <a:pPr lvl="0" algn="just">
              <a:spcAft>
                <a:spcPts val="600"/>
              </a:spcAft>
              <a:buFont typeface="Wingdings" pitchFamily="2" charset="2"/>
              <a:buChar char="v"/>
            </a:pPr>
            <a:r>
              <a:rPr lang="en-US" dirty="0"/>
              <a:t>T</a:t>
            </a:r>
            <a:r>
              <a:rPr lang="en-US" dirty="0" smtClean="0"/>
              <a:t>he </a:t>
            </a:r>
            <a:r>
              <a:rPr lang="en-US" dirty="0"/>
              <a:t>host that </a:t>
            </a:r>
            <a:r>
              <a:rPr lang="en-US" dirty="0" err="1"/>
              <a:t>harbours</a:t>
            </a:r>
            <a:r>
              <a:rPr lang="en-US" dirty="0"/>
              <a:t> larval or sexually immature stages of the </a:t>
            </a:r>
            <a:r>
              <a:rPr lang="en-US" dirty="0" smtClean="0"/>
              <a:t>parasite is called </a:t>
            </a:r>
            <a:r>
              <a:rPr lang="en-US" b="1" dirty="0" smtClean="0"/>
              <a:t>intermediate host</a:t>
            </a:r>
            <a:endParaRPr lang="en-US" dirty="0"/>
          </a:p>
          <a:p>
            <a:pPr lvl="0" algn="just">
              <a:spcAft>
                <a:spcPts val="600"/>
              </a:spcAft>
              <a:buFont typeface="Wingdings" pitchFamily="2" charset="2"/>
              <a:buChar char="v"/>
            </a:pPr>
            <a:r>
              <a:rPr lang="en-US" dirty="0" smtClean="0"/>
              <a:t>or the </a:t>
            </a:r>
            <a:r>
              <a:rPr lang="en-US" dirty="0"/>
              <a:t>host </a:t>
            </a:r>
            <a:r>
              <a:rPr lang="en-US" dirty="0" smtClean="0"/>
              <a:t>in </a:t>
            </a:r>
            <a:r>
              <a:rPr lang="en-US" dirty="0"/>
              <a:t>whom asexual reproduction </a:t>
            </a:r>
            <a:r>
              <a:rPr lang="en-US" dirty="0" smtClean="0"/>
              <a:t>occurs </a:t>
            </a:r>
            <a:r>
              <a:rPr lang="en-US" dirty="0"/>
              <a:t>is called </a:t>
            </a:r>
            <a:r>
              <a:rPr lang="en-US" b="1" dirty="0" smtClean="0"/>
              <a:t>intermediate </a:t>
            </a:r>
            <a:r>
              <a:rPr lang="en-US" b="1" dirty="0"/>
              <a:t>host</a:t>
            </a:r>
            <a:r>
              <a:rPr lang="en-US" dirty="0" smtClean="0"/>
              <a:t> </a:t>
            </a:r>
          </a:p>
          <a:p>
            <a:pPr lvl="0" algn="just">
              <a:spcAft>
                <a:spcPts val="600"/>
              </a:spcAft>
              <a:buFont typeface="Wingdings" pitchFamily="2" charset="2"/>
              <a:buChar char="v"/>
            </a:pPr>
            <a:r>
              <a:rPr lang="en-US" dirty="0" smtClean="0"/>
              <a:t>e.g</a:t>
            </a:r>
            <a:r>
              <a:rPr lang="en-US" dirty="0"/>
              <a:t>. </a:t>
            </a:r>
            <a:r>
              <a:rPr lang="en-US" dirty="0" smtClean="0"/>
              <a:t>Man </a:t>
            </a:r>
            <a:r>
              <a:rPr lang="en-US" dirty="0"/>
              <a:t>is </a:t>
            </a:r>
            <a:r>
              <a:rPr lang="en-US" dirty="0" smtClean="0"/>
              <a:t>intermediate </a:t>
            </a:r>
            <a:r>
              <a:rPr lang="en-US" dirty="0"/>
              <a:t>host of malaria parasites. </a:t>
            </a:r>
            <a:endParaRPr lang="en-US" dirty="0" smtClean="0"/>
          </a:p>
          <a:p>
            <a:pPr lvl="0" algn="just">
              <a:spcAft>
                <a:spcPts val="600"/>
              </a:spcAft>
              <a:buFont typeface="Wingdings" pitchFamily="2" charset="2"/>
              <a:buChar char="v"/>
            </a:pPr>
            <a:r>
              <a:rPr lang="en-US" dirty="0"/>
              <a:t>e.g. </a:t>
            </a:r>
            <a:r>
              <a:rPr lang="en-US" dirty="0" smtClean="0"/>
              <a:t>Two </a:t>
            </a:r>
            <a:r>
              <a:rPr lang="en-US" dirty="0"/>
              <a:t>intermediate hosts termed 1st and 2nd </a:t>
            </a:r>
            <a:r>
              <a:rPr lang="en-US" dirty="0" smtClean="0"/>
              <a:t>intermediate </a:t>
            </a:r>
            <a:r>
              <a:rPr lang="en-US" dirty="0"/>
              <a:t>host may be needed for completion of a parasite's life cycle, e.g. </a:t>
            </a:r>
            <a:r>
              <a:rPr lang="en-US" i="1" dirty="0" err="1"/>
              <a:t>Pirenella</a:t>
            </a:r>
            <a:r>
              <a:rPr lang="en-US" i="1" dirty="0"/>
              <a:t> </a:t>
            </a:r>
            <a:r>
              <a:rPr lang="en-US" i="1" dirty="0" err="1"/>
              <a:t>conica</a:t>
            </a:r>
            <a:r>
              <a:rPr lang="en-US" i="1" dirty="0"/>
              <a:t> </a:t>
            </a:r>
            <a:r>
              <a:rPr lang="en-US" dirty="0"/>
              <a:t>snail is the 1st intermediate host</a:t>
            </a:r>
            <a:r>
              <a:rPr lang="en-US" dirty="0" smtClean="0"/>
              <a:t>, </a:t>
            </a:r>
            <a:r>
              <a:rPr lang="en-US" dirty="0"/>
              <a:t>while </a:t>
            </a:r>
            <a:r>
              <a:rPr lang="en-US" i="1" dirty="0" smtClean="0"/>
              <a:t>Tilapia</a:t>
            </a:r>
            <a:r>
              <a:rPr lang="en-US" dirty="0" smtClean="0"/>
              <a:t> </a:t>
            </a:r>
            <a:r>
              <a:rPr lang="en-US" dirty="0"/>
              <a:t>fish is the 2nd </a:t>
            </a:r>
            <a:r>
              <a:rPr lang="en-US" dirty="0" smtClean="0"/>
              <a:t>intermediate </a:t>
            </a:r>
            <a:r>
              <a:rPr lang="en-US" dirty="0"/>
              <a:t>host for </a:t>
            </a:r>
            <a:r>
              <a:rPr lang="en-US" i="1" dirty="0" err="1"/>
              <a:t>Heterophyes</a:t>
            </a:r>
            <a:r>
              <a:rPr lang="en-US" i="1" dirty="0"/>
              <a:t> </a:t>
            </a:r>
            <a:r>
              <a:rPr lang="en-US" i="1" dirty="0" err="1" smtClean="0"/>
              <a:t>heterophyes</a:t>
            </a:r>
            <a:r>
              <a:rPr lang="en-US" i="1" dirty="0" smtClean="0"/>
              <a:t> </a:t>
            </a:r>
            <a:r>
              <a:rPr lang="en-US" dirty="0" smtClean="0"/>
              <a:t>(</a:t>
            </a:r>
            <a:r>
              <a:rPr lang="en-GB" dirty="0"/>
              <a:t>small parasitic </a:t>
            </a:r>
            <a:r>
              <a:rPr lang="en-GB" dirty="0" smtClean="0"/>
              <a:t>fluke)</a:t>
            </a:r>
            <a:r>
              <a:rPr lang="en-US" dirty="0" smtClean="0"/>
              <a:t>. </a:t>
            </a:r>
            <a:endParaRPr lang="en-US" dirty="0"/>
          </a:p>
        </p:txBody>
      </p:sp>
    </p:spTree>
    <p:extLst>
      <p:ext uri="{BB962C8B-B14F-4D97-AF65-F5344CB8AC3E}">
        <p14:creationId xmlns:p14="http://schemas.microsoft.com/office/powerpoint/2010/main" val="269110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lstStyle/>
          <a:p>
            <a:pPr algn="ctr"/>
            <a:r>
              <a:rPr lang="en-US" b="1" dirty="0"/>
              <a:t>Types of Host</a:t>
            </a:r>
            <a:endParaRPr lang="en-US" dirty="0"/>
          </a:p>
        </p:txBody>
      </p:sp>
      <p:sp>
        <p:nvSpPr>
          <p:cNvPr id="3" name="Content Placeholder 2"/>
          <p:cNvSpPr>
            <a:spLocks noGrp="1"/>
          </p:cNvSpPr>
          <p:nvPr>
            <p:ph sz="quarter" idx="1"/>
          </p:nvPr>
        </p:nvSpPr>
        <p:spPr>
          <a:xfrm>
            <a:off x="323528" y="980728"/>
            <a:ext cx="8208912" cy="5616624"/>
          </a:xfrm>
        </p:spPr>
        <p:txBody>
          <a:bodyPr>
            <a:normAutofit/>
          </a:bodyPr>
          <a:lstStyle/>
          <a:p>
            <a:pPr marL="0" lvl="0" indent="0" algn="ctr">
              <a:spcAft>
                <a:spcPts val="600"/>
              </a:spcAft>
              <a:buNone/>
            </a:pPr>
            <a:r>
              <a:rPr lang="en-US" b="1" dirty="0"/>
              <a:t>Reservoir </a:t>
            </a:r>
            <a:r>
              <a:rPr lang="en-US" b="1" dirty="0" smtClean="0"/>
              <a:t>host</a:t>
            </a:r>
          </a:p>
          <a:p>
            <a:pPr lvl="0" algn="just">
              <a:spcAft>
                <a:spcPts val="600"/>
              </a:spcAft>
              <a:buFont typeface="Wingdings" pitchFamily="2" charset="2"/>
              <a:buChar char="v"/>
            </a:pPr>
            <a:r>
              <a:rPr lang="en-US" dirty="0" smtClean="0"/>
              <a:t>The host </a:t>
            </a:r>
            <a:r>
              <a:rPr lang="en-US" dirty="0"/>
              <a:t>(species/group) that makes the parasite available for the transmission to another host and is usually not affected by the </a:t>
            </a:r>
            <a:r>
              <a:rPr lang="en-US" dirty="0" smtClean="0"/>
              <a:t>infection (no clinical symptom). </a:t>
            </a:r>
            <a:endParaRPr lang="en-US" dirty="0"/>
          </a:p>
          <a:p>
            <a:pPr lvl="0" algn="just">
              <a:spcAft>
                <a:spcPts val="600"/>
              </a:spcAft>
              <a:buFont typeface="Wingdings" pitchFamily="2" charset="2"/>
              <a:buChar char="v"/>
            </a:pPr>
            <a:r>
              <a:rPr lang="en-US" dirty="0" smtClean="0"/>
              <a:t>It differs from a </a:t>
            </a:r>
            <a:r>
              <a:rPr lang="en-US" b="1" dirty="0" smtClean="0"/>
              <a:t>carrier</a:t>
            </a:r>
            <a:r>
              <a:rPr lang="en-US" dirty="0" smtClean="0"/>
              <a:t> which</a:t>
            </a:r>
            <a:r>
              <a:rPr lang="en-US" b="1" dirty="0" smtClean="0"/>
              <a:t> </a:t>
            </a:r>
            <a:r>
              <a:rPr lang="en-US" dirty="0" smtClean="0"/>
              <a:t>is </a:t>
            </a:r>
            <a:r>
              <a:rPr lang="en-US" dirty="0"/>
              <a:t>an individual (not all  </a:t>
            </a:r>
            <a:r>
              <a:rPr lang="en-US" dirty="0" smtClean="0"/>
              <a:t>member </a:t>
            </a:r>
            <a:r>
              <a:rPr lang="en-US" dirty="0"/>
              <a:t>of species/group) who </a:t>
            </a:r>
            <a:r>
              <a:rPr lang="en-US" dirty="0" err="1" smtClean="0"/>
              <a:t>harbours</a:t>
            </a:r>
            <a:r>
              <a:rPr lang="en-US" dirty="0" smtClean="0"/>
              <a:t> parasite without clinical symptoms. </a:t>
            </a:r>
          </a:p>
          <a:p>
            <a:pPr lvl="0" algn="just">
              <a:spcAft>
                <a:spcPts val="600"/>
              </a:spcAft>
              <a:buFont typeface="Wingdings" pitchFamily="2" charset="2"/>
              <a:buChar char="v"/>
            </a:pPr>
            <a:r>
              <a:rPr lang="en-US" dirty="0" smtClean="0"/>
              <a:t>e.g</a:t>
            </a:r>
            <a:r>
              <a:rPr lang="en-US" dirty="0"/>
              <a:t>. sheep are </a:t>
            </a:r>
            <a:r>
              <a:rPr lang="en-US" b="1" dirty="0"/>
              <a:t>Reservoir</a:t>
            </a:r>
            <a:r>
              <a:rPr lang="en-US" dirty="0"/>
              <a:t> </a:t>
            </a:r>
            <a:r>
              <a:rPr lang="en-US" b="1" dirty="0"/>
              <a:t>host</a:t>
            </a:r>
            <a:r>
              <a:rPr lang="en-US" dirty="0"/>
              <a:t> for </a:t>
            </a:r>
            <a:r>
              <a:rPr lang="en-US" i="1" dirty="0" err="1"/>
              <a:t>Fasciola</a:t>
            </a:r>
            <a:r>
              <a:rPr lang="en-US" i="1" dirty="0"/>
              <a:t> hepatica.</a:t>
            </a:r>
            <a:endParaRPr lang="en-US" dirty="0"/>
          </a:p>
        </p:txBody>
      </p:sp>
    </p:spTree>
    <p:extLst>
      <p:ext uri="{BB962C8B-B14F-4D97-AF65-F5344CB8AC3E}">
        <p14:creationId xmlns:p14="http://schemas.microsoft.com/office/powerpoint/2010/main" val="3670519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lstStyle/>
          <a:p>
            <a:pPr algn="ctr"/>
            <a:r>
              <a:rPr lang="en-US" b="1" dirty="0"/>
              <a:t>Types of Host</a:t>
            </a:r>
            <a:endParaRPr lang="en-US" dirty="0"/>
          </a:p>
        </p:txBody>
      </p:sp>
      <p:sp>
        <p:nvSpPr>
          <p:cNvPr id="3" name="Content Placeholder 2"/>
          <p:cNvSpPr>
            <a:spLocks noGrp="1"/>
          </p:cNvSpPr>
          <p:nvPr>
            <p:ph sz="quarter" idx="1"/>
          </p:nvPr>
        </p:nvSpPr>
        <p:spPr>
          <a:xfrm>
            <a:off x="323528" y="980728"/>
            <a:ext cx="8208912" cy="5616624"/>
          </a:xfrm>
        </p:spPr>
        <p:txBody>
          <a:bodyPr>
            <a:normAutofit/>
          </a:bodyPr>
          <a:lstStyle/>
          <a:p>
            <a:pPr marL="0" lvl="0" indent="0" algn="ctr">
              <a:buNone/>
            </a:pPr>
            <a:r>
              <a:rPr lang="en-US" b="1" dirty="0" err="1" smtClean="0"/>
              <a:t>Paratenic</a:t>
            </a:r>
            <a:r>
              <a:rPr lang="en-US" b="1" dirty="0" smtClean="0"/>
              <a:t> or transport host</a:t>
            </a:r>
            <a:endParaRPr lang="en-US" dirty="0" smtClean="0"/>
          </a:p>
          <a:p>
            <a:pPr lvl="0" algn="just">
              <a:spcAft>
                <a:spcPts val="600"/>
              </a:spcAft>
              <a:buFont typeface="Wingdings" pitchFamily="2" charset="2"/>
              <a:buChar char="v"/>
            </a:pPr>
            <a:r>
              <a:rPr lang="en-US" dirty="0" smtClean="0"/>
              <a:t>The </a:t>
            </a:r>
            <a:r>
              <a:rPr lang="en-US" dirty="0"/>
              <a:t>host in whom the parasite does not undergo any development but remains alive and infective to another </a:t>
            </a:r>
            <a:r>
              <a:rPr lang="en-US" dirty="0" smtClean="0"/>
              <a:t>host is called </a:t>
            </a:r>
            <a:r>
              <a:rPr lang="en-US" dirty="0" err="1"/>
              <a:t>Paratenic</a:t>
            </a:r>
            <a:r>
              <a:rPr lang="en-US" b="1" dirty="0"/>
              <a:t> </a:t>
            </a:r>
            <a:r>
              <a:rPr lang="en-US" dirty="0"/>
              <a:t>or</a:t>
            </a:r>
            <a:r>
              <a:rPr lang="en-US" b="1" dirty="0"/>
              <a:t> </a:t>
            </a:r>
            <a:r>
              <a:rPr lang="en-US" dirty="0"/>
              <a:t>transport</a:t>
            </a:r>
            <a:r>
              <a:rPr lang="en-US" b="1" dirty="0"/>
              <a:t> </a:t>
            </a:r>
            <a:r>
              <a:rPr lang="en-US" dirty="0"/>
              <a:t>host</a:t>
            </a:r>
            <a:r>
              <a:rPr lang="en-US" dirty="0" smtClean="0"/>
              <a:t> . </a:t>
            </a:r>
          </a:p>
          <a:p>
            <a:pPr lvl="0" algn="just">
              <a:spcAft>
                <a:spcPts val="600"/>
              </a:spcAft>
              <a:buFont typeface="Wingdings" pitchFamily="2" charset="2"/>
              <a:buChar char="v"/>
            </a:pPr>
            <a:r>
              <a:rPr lang="en-US" dirty="0" err="1" smtClean="0"/>
              <a:t>Paratenic</a:t>
            </a:r>
            <a:r>
              <a:rPr lang="en-US" dirty="0" smtClean="0"/>
              <a:t> </a:t>
            </a:r>
            <a:r>
              <a:rPr lang="en-US" dirty="0"/>
              <a:t>hosts </a:t>
            </a:r>
            <a:r>
              <a:rPr lang="en-US" dirty="0" smtClean="0"/>
              <a:t>fill the </a:t>
            </a:r>
            <a:r>
              <a:rPr lang="en-US" dirty="0"/>
              <a:t>gap between </a:t>
            </a:r>
            <a:r>
              <a:rPr lang="en-US" dirty="0" smtClean="0"/>
              <a:t>the hosts</a:t>
            </a:r>
            <a:r>
              <a:rPr lang="en-US" dirty="0"/>
              <a:t>. </a:t>
            </a:r>
            <a:endParaRPr lang="en-US" dirty="0" smtClean="0"/>
          </a:p>
          <a:p>
            <a:pPr lvl="0" algn="just">
              <a:spcAft>
                <a:spcPts val="600"/>
              </a:spcAft>
              <a:buFont typeface="Wingdings" pitchFamily="2" charset="2"/>
              <a:buChar char="v"/>
            </a:pPr>
            <a:r>
              <a:rPr lang="en-US" dirty="0" smtClean="0"/>
              <a:t>For </a:t>
            </a:r>
            <a:r>
              <a:rPr lang="en-US" dirty="0"/>
              <a:t>example, dogs and pigs may carry </a:t>
            </a:r>
            <a:r>
              <a:rPr lang="en-US" dirty="0" smtClean="0"/>
              <a:t>hookworm (</a:t>
            </a:r>
            <a:r>
              <a:rPr lang="en-US" i="1" dirty="0" err="1" smtClean="0"/>
              <a:t>Ancylostoma</a:t>
            </a:r>
            <a:r>
              <a:rPr lang="en-US" dirty="0" smtClean="0"/>
              <a:t> </a:t>
            </a:r>
            <a:r>
              <a:rPr lang="en-US" i="1" dirty="0" err="1" smtClean="0"/>
              <a:t>duodenale</a:t>
            </a:r>
            <a:r>
              <a:rPr lang="en-US" dirty="0" smtClean="0"/>
              <a:t>) </a:t>
            </a:r>
            <a:r>
              <a:rPr lang="en-US" dirty="0"/>
              <a:t>eggs from one place to another, but the eggs do not hatch or pass through any development in these animals</a:t>
            </a:r>
            <a:r>
              <a:rPr lang="en-US" dirty="0" smtClean="0"/>
              <a:t>.</a:t>
            </a:r>
          </a:p>
          <a:p>
            <a:pPr algn="just">
              <a:spcAft>
                <a:spcPts val="600"/>
              </a:spcAft>
              <a:buFont typeface="Wingdings" pitchFamily="2" charset="2"/>
              <a:buChar char="v"/>
            </a:pPr>
            <a:r>
              <a:rPr lang="en-US" dirty="0" smtClean="0"/>
              <a:t>It differs from </a:t>
            </a:r>
            <a:r>
              <a:rPr lang="en-US" b="1" dirty="0" smtClean="0"/>
              <a:t>Vector</a:t>
            </a:r>
            <a:r>
              <a:rPr lang="en-US" dirty="0" smtClean="0"/>
              <a:t> which is an </a:t>
            </a:r>
            <a:r>
              <a:rPr lang="en-US" dirty="0"/>
              <a:t>animal (usually arthropods) that transmits parasites from one host to </a:t>
            </a:r>
            <a:r>
              <a:rPr lang="en-US" dirty="0" smtClean="0"/>
              <a:t>another, </a:t>
            </a:r>
            <a:r>
              <a:rPr lang="en-US" dirty="0"/>
              <a:t>e.g. female sand fly transmits </a:t>
            </a:r>
            <a:r>
              <a:rPr lang="en-US" i="1" dirty="0" err="1"/>
              <a:t>Leishmania</a:t>
            </a:r>
            <a:r>
              <a:rPr lang="en-US" i="1" dirty="0"/>
              <a:t> </a:t>
            </a:r>
            <a:r>
              <a:rPr lang="en-US" dirty="0"/>
              <a:t>parasites. </a:t>
            </a:r>
          </a:p>
        </p:txBody>
      </p:sp>
    </p:spTree>
    <p:extLst>
      <p:ext uri="{BB962C8B-B14F-4D97-AF65-F5344CB8AC3E}">
        <p14:creationId xmlns:p14="http://schemas.microsoft.com/office/powerpoint/2010/main" val="417040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lstStyle/>
          <a:p>
            <a:pPr algn="ctr"/>
            <a:r>
              <a:rPr lang="en-US" b="1" dirty="0"/>
              <a:t>Types of Host</a:t>
            </a:r>
            <a:endParaRPr lang="en-US" dirty="0"/>
          </a:p>
        </p:txBody>
      </p:sp>
      <p:sp>
        <p:nvSpPr>
          <p:cNvPr id="3" name="Content Placeholder 2"/>
          <p:cNvSpPr>
            <a:spLocks noGrp="1"/>
          </p:cNvSpPr>
          <p:nvPr>
            <p:ph sz="quarter" idx="1"/>
          </p:nvPr>
        </p:nvSpPr>
        <p:spPr>
          <a:xfrm>
            <a:off x="323528" y="980728"/>
            <a:ext cx="7992888" cy="5616624"/>
          </a:xfrm>
        </p:spPr>
        <p:txBody>
          <a:bodyPr>
            <a:normAutofit/>
          </a:bodyPr>
          <a:lstStyle/>
          <a:p>
            <a:pPr marL="0" lvl="0" indent="0" algn="ctr">
              <a:buNone/>
            </a:pPr>
            <a:r>
              <a:rPr lang="en-US" b="1" dirty="0"/>
              <a:t>Typical or Natural host </a:t>
            </a:r>
          </a:p>
          <a:p>
            <a:pPr lvl="0" algn="just">
              <a:buFont typeface="Wingdings" pitchFamily="2" charset="2"/>
              <a:buChar char="v"/>
            </a:pPr>
            <a:r>
              <a:rPr lang="en-US" dirty="0"/>
              <a:t>A</a:t>
            </a:r>
            <a:r>
              <a:rPr lang="en-US" dirty="0" smtClean="0"/>
              <a:t> </a:t>
            </a:r>
            <a:r>
              <a:rPr lang="en-US" dirty="0"/>
              <a:t>host that is naturally infected with certain species of </a:t>
            </a:r>
            <a:r>
              <a:rPr lang="en-US" dirty="0" smtClean="0"/>
              <a:t>parasite is called typical </a:t>
            </a:r>
            <a:r>
              <a:rPr lang="en-US" dirty="0"/>
              <a:t>or </a:t>
            </a:r>
            <a:r>
              <a:rPr lang="en-US" dirty="0" smtClean="0"/>
              <a:t>natural host.</a:t>
            </a:r>
          </a:p>
          <a:p>
            <a:pPr lvl="0" algn="just">
              <a:buFont typeface="Wingdings" pitchFamily="2" charset="2"/>
              <a:buChar char="v"/>
            </a:pPr>
            <a:r>
              <a:rPr lang="en-US" dirty="0" smtClean="0"/>
              <a:t>e.g.</a:t>
            </a:r>
            <a:r>
              <a:rPr lang="en-US" i="1" dirty="0" smtClean="0"/>
              <a:t> </a:t>
            </a:r>
            <a:r>
              <a:rPr lang="en-US" dirty="0" smtClean="0"/>
              <a:t>Rodents are natural host for </a:t>
            </a:r>
            <a:r>
              <a:rPr lang="en-US" i="1" dirty="0" err="1" smtClean="0"/>
              <a:t>Hymenolepis</a:t>
            </a:r>
            <a:r>
              <a:rPr lang="en-US" i="1" dirty="0" smtClean="0"/>
              <a:t> </a:t>
            </a:r>
            <a:r>
              <a:rPr lang="en-US" i="1" dirty="0" err="1"/>
              <a:t>diminuta</a:t>
            </a:r>
            <a:r>
              <a:rPr lang="en-US" i="1" dirty="0"/>
              <a:t> </a:t>
            </a:r>
            <a:r>
              <a:rPr lang="en-US" dirty="0"/>
              <a:t>(rat tapeworm</a:t>
            </a:r>
            <a:r>
              <a:rPr lang="en-US" dirty="0" smtClean="0"/>
              <a:t>)</a:t>
            </a:r>
            <a:endParaRPr lang="en-US" dirty="0"/>
          </a:p>
          <a:p>
            <a:pPr marL="0" lvl="0" indent="0" algn="just">
              <a:buNone/>
            </a:pPr>
            <a:endParaRPr lang="en-US" b="1" dirty="0" smtClean="0"/>
          </a:p>
          <a:p>
            <a:pPr marL="0" lvl="0" indent="0" algn="ctr">
              <a:buNone/>
            </a:pPr>
            <a:r>
              <a:rPr lang="en-US" b="1" dirty="0" smtClean="0"/>
              <a:t>Accidental </a:t>
            </a:r>
            <a:r>
              <a:rPr lang="en-US" b="1" dirty="0"/>
              <a:t>host </a:t>
            </a:r>
            <a:endParaRPr lang="en-US" b="1" dirty="0" smtClean="0"/>
          </a:p>
          <a:p>
            <a:pPr lvl="0" algn="just">
              <a:buFont typeface="Wingdings" pitchFamily="2" charset="2"/>
              <a:buChar char="v"/>
            </a:pPr>
            <a:r>
              <a:rPr lang="en-US" dirty="0"/>
              <a:t>A</a:t>
            </a:r>
            <a:r>
              <a:rPr lang="en-US" dirty="0" smtClean="0"/>
              <a:t> </a:t>
            </a:r>
            <a:r>
              <a:rPr lang="en-US" dirty="0"/>
              <a:t>host that is under normal circumstances not infected with the </a:t>
            </a:r>
            <a:r>
              <a:rPr lang="en-US" dirty="0" smtClean="0"/>
              <a:t>parasite is called accidental</a:t>
            </a:r>
            <a:r>
              <a:rPr lang="en-US" b="1" dirty="0" smtClean="0"/>
              <a:t> </a:t>
            </a:r>
            <a:r>
              <a:rPr lang="en-US" dirty="0"/>
              <a:t>host</a:t>
            </a:r>
            <a:r>
              <a:rPr lang="en-US" b="1" dirty="0"/>
              <a:t> </a:t>
            </a:r>
            <a:endParaRPr lang="en-US" dirty="0"/>
          </a:p>
          <a:p>
            <a:pPr algn="just">
              <a:spcAft>
                <a:spcPts val="600"/>
              </a:spcAft>
              <a:buFont typeface="Wingdings" pitchFamily="2" charset="2"/>
              <a:buChar char="v"/>
            </a:pPr>
            <a:r>
              <a:rPr lang="en-US" dirty="0" smtClean="0"/>
              <a:t>Human is an </a:t>
            </a:r>
            <a:r>
              <a:rPr lang="en-US" dirty="0"/>
              <a:t>accidental</a:t>
            </a:r>
            <a:r>
              <a:rPr lang="en-US" b="1" dirty="0"/>
              <a:t> </a:t>
            </a:r>
            <a:r>
              <a:rPr lang="en-US" dirty="0" smtClean="0"/>
              <a:t>host for </a:t>
            </a:r>
            <a:r>
              <a:rPr lang="en-US" i="1" dirty="0" err="1"/>
              <a:t>Hymenolepis</a:t>
            </a:r>
            <a:r>
              <a:rPr lang="en-US" i="1" dirty="0"/>
              <a:t> </a:t>
            </a:r>
            <a:r>
              <a:rPr lang="en-US" i="1" dirty="0" err="1"/>
              <a:t>diminuta</a:t>
            </a:r>
            <a:r>
              <a:rPr lang="en-US" i="1" dirty="0"/>
              <a:t> </a:t>
            </a:r>
            <a:r>
              <a:rPr lang="en-US" dirty="0"/>
              <a:t>(rat tapeworm</a:t>
            </a:r>
            <a:r>
              <a:rPr lang="en-US" dirty="0" smtClean="0"/>
              <a:t>)</a:t>
            </a:r>
          </a:p>
          <a:p>
            <a:pPr lvl="0" algn="just">
              <a:spcAft>
                <a:spcPts val="600"/>
              </a:spcAft>
              <a:buFont typeface="Wingdings" pitchFamily="2" charset="2"/>
              <a:buChar char="v"/>
            </a:pPr>
            <a:endParaRPr lang="en-US" dirty="0" smtClean="0"/>
          </a:p>
        </p:txBody>
      </p:sp>
    </p:spTree>
    <p:extLst>
      <p:ext uri="{BB962C8B-B14F-4D97-AF65-F5344CB8AC3E}">
        <p14:creationId xmlns:p14="http://schemas.microsoft.com/office/powerpoint/2010/main" val="225871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arn(inVertical)">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158006"/>
            <a:ext cx="7467600" cy="634082"/>
          </a:xfrm>
        </p:spPr>
        <p:txBody>
          <a:bodyPr>
            <a:normAutofit fontScale="90000"/>
          </a:bodyPr>
          <a:lstStyle/>
          <a:p>
            <a:pPr algn="ctr"/>
            <a:r>
              <a:rPr lang="en-US" b="1" dirty="0"/>
              <a:t>Host as an environment of </a:t>
            </a:r>
            <a:r>
              <a:rPr lang="en-US" b="1" dirty="0" smtClean="0"/>
              <a:t>parasite</a:t>
            </a:r>
            <a:endParaRPr lang="en-US" dirty="0"/>
          </a:p>
        </p:txBody>
      </p:sp>
      <p:sp>
        <p:nvSpPr>
          <p:cNvPr id="3" name="Content Placeholder 2"/>
          <p:cNvSpPr>
            <a:spLocks noGrp="1"/>
          </p:cNvSpPr>
          <p:nvPr>
            <p:ph sz="quarter" idx="1"/>
          </p:nvPr>
        </p:nvSpPr>
        <p:spPr>
          <a:xfrm>
            <a:off x="467544" y="1080120"/>
            <a:ext cx="8064896" cy="6021288"/>
          </a:xfrm>
        </p:spPr>
        <p:txBody>
          <a:bodyPr>
            <a:normAutofit/>
          </a:bodyPr>
          <a:lstStyle/>
          <a:p>
            <a:pPr marL="0" indent="0" algn="ctr">
              <a:buNone/>
            </a:pPr>
            <a:r>
              <a:rPr lang="en-US" b="1" dirty="0"/>
              <a:t>Environment: </a:t>
            </a:r>
            <a:endParaRPr lang="en-US" b="1" dirty="0" smtClean="0"/>
          </a:p>
          <a:p>
            <a:pPr algn="just">
              <a:spcAft>
                <a:spcPts val="600"/>
              </a:spcAft>
              <a:buFont typeface="Wingdings" pitchFamily="2" charset="2"/>
              <a:buChar char="v"/>
            </a:pPr>
            <a:r>
              <a:rPr lang="en-US" dirty="0" smtClean="0"/>
              <a:t>The </a:t>
            </a:r>
            <a:r>
              <a:rPr lang="en-US" dirty="0"/>
              <a:t>environment is the sum total of physical and biotic condition influencing the response of the organisms (S. C. </a:t>
            </a:r>
            <a:r>
              <a:rPr lang="en-US" dirty="0" err="1"/>
              <a:t>Kendeigh</a:t>
            </a:r>
            <a:r>
              <a:rPr lang="en-US"/>
              <a:t>, </a:t>
            </a:r>
            <a:r>
              <a:rPr lang="en-US" smtClean="0"/>
              <a:t>1974</a:t>
            </a:r>
            <a:r>
              <a:rPr lang="en-US" dirty="0"/>
              <a:t>)</a:t>
            </a:r>
          </a:p>
          <a:p>
            <a:pPr>
              <a:spcAft>
                <a:spcPts val="600"/>
              </a:spcAft>
              <a:buFont typeface="Wingdings" pitchFamily="2" charset="2"/>
              <a:buChar char="v"/>
            </a:pPr>
            <a:r>
              <a:rPr lang="en-US" dirty="0"/>
              <a:t>The physical and biological conditions of host have </a:t>
            </a:r>
            <a:r>
              <a:rPr lang="en-US" dirty="0" smtClean="0"/>
              <a:t>both</a:t>
            </a:r>
          </a:p>
          <a:p>
            <a:pPr lvl="1">
              <a:spcAft>
                <a:spcPts val="600"/>
              </a:spcAft>
              <a:buFont typeface="Wingdings" pitchFamily="2" charset="2"/>
              <a:buChar char="Ø"/>
            </a:pPr>
            <a:r>
              <a:rPr lang="en-US" sz="2400" dirty="0" smtClean="0"/>
              <a:t>positive </a:t>
            </a:r>
            <a:r>
              <a:rPr lang="en-US" sz="2400" dirty="0"/>
              <a:t>(good) </a:t>
            </a:r>
            <a:r>
              <a:rPr lang="en-US" sz="2400" dirty="0" smtClean="0"/>
              <a:t>impact </a:t>
            </a:r>
            <a:r>
              <a:rPr lang="en-US" sz="2400" dirty="0"/>
              <a:t>on life of parasite. </a:t>
            </a:r>
            <a:endParaRPr lang="en-US" sz="2400" dirty="0" smtClean="0"/>
          </a:p>
          <a:p>
            <a:pPr lvl="1">
              <a:spcAft>
                <a:spcPts val="600"/>
              </a:spcAft>
              <a:buFont typeface="Wingdings" pitchFamily="2" charset="2"/>
              <a:buChar char="Ø"/>
            </a:pPr>
            <a:r>
              <a:rPr lang="en-US" sz="2400" dirty="0" smtClean="0"/>
              <a:t>negative </a:t>
            </a:r>
            <a:r>
              <a:rPr lang="en-US" sz="2400" dirty="0"/>
              <a:t>(bad) impact on life of parasite.</a:t>
            </a:r>
          </a:p>
          <a:p>
            <a:endParaRPr lang="en-US" dirty="0"/>
          </a:p>
          <a:p>
            <a:pPr marL="0" lvl="0" indent="0" algn="just">
              <a:spcAft>
                <a:spcPts val="600"/>
              </a:spcAft>
              <a:buNone/>
            </a:pPr>
            <a:endParaRPr lang="en-US" dirty="0" smtClean="0"/>
          </a:p>
        </p:txBody>
      </p:sp>
    </p:spTree>
    <p:extLst>
      <p:ext uri="{BB962C8B-B14F-4D97-AF65-F5344CB8AC3E}">
        <p14:creationId xmlns:p14="http://schemas.microsoft.com/office/powerpoint/2010/main" val="122659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85402"/>
            <a:ext cx="7467600" cy="634082"/>
          </a:xfrm>
        </p:spPr>
        <p:txBody>
          <a:bodyPr>
            <a:normAutofit fontScale="90000"/>
          </a:bodyPr>
          <a:lstStyle/>
          <a:p>
            <a:pPr algn="ctr"/>
            <a:r>
              <a:rPr lang="en-US" b="1" dirty="0"/>
              <a:t>Host as an environment of </a:t>
            </a:r>
            <a:r>
              <a:rPr lang="en-US" b="1" dirty="0" smtClean="0"/>
              <a:t>parasite</a:t>
            </a:r>
            <a:endParaRPr lang="en-US" dirty="0"/>
          </a:p>
        </p:txBody>
      </p:sp>
      <p:sp>
        <p:nvSpPr>
          <p:cNvPr id="3" name="Content Placeholder 2"/>
          <p:cNvSpPr>
            <a:spLocks noGrp="1"/>
          </p:cNvSpPr>
          <p:nvPr>
            <p:ph sz="quarter" idx="1"/>
          </p:nvPr>
        </p:nvSpPr>
        <p:spPr>
          <a:xfrm>
            <a:off x="179512" y="548680"/>
            <a:ext cx="8568952" cy="6309320"/>
          </a:xfrm>
        </p:spPr>
        <p:txBody>
          <a:bodyPr>
            <a:normAutofit/>
          </a:bodyPr>
          <a:lstStyle/>
          <a:p>
            <a:pPr marL="0" indent="0" algn="ctr">
              <a:buNone/>
            </a:pPr>
            <a:r>
              <a:rPr lang="en-US" b="1" dirty="0" smtClean="0"/>
              <a:t>Positive </a:t>
            </a:r>
            <a:r>
              <a:rPr lang="en-US" b="1" dirty="0"/>
              <a:t>impact: </a:t>
            </a:r>
          </a:p>
          <a:p>
            <a:pPr lvl="0"/>
            <a:r>
              <a:rPr lang="en-US" dirty="0"/>
              <a:t>Provide ready-made nourishment (degree of impact depend on availability of nutrients)</a:t>
            </a:r>
          </a:p>
          <a:p>
            <a:pPr lvl="0"/>
            <a:r>
              <a:rPr lang="en-US" dirty="0"/>
              <a:t>Provide ready-made shelter </a:t>
            </a:r>
          </a:p>
          <a:p>
            <a:pPr lvl="0"/>
            <a:r>
              <a:rPr lang="en-US" dirty="0"/>
              <a:t>Help in </a:t>
            </a:r>
            <a:r>
              <a:rPr lang="en-US" dirty="0" smtClean="0"/>
              <a:t>reproduction</a:t>
            </a:r>
            <a:endParaRPr lang="en-US" dirty="0"/>
          </a:p>
          <a:p>
            <a:pPr lvl="0"/>
            <a:r>
              <a:rPr lang="en-US" dirty="0"/>
              <a:t>Protect from predator and mechanical injuries </a:t>
            </a:r>
          </a:p>
          <a:p>
            <a:pPr lvl="0"/>
            <a:r>
              <a:rPr lang="en-US" dirty="0"/>
              <a:t>Protect from adverse effect of physical factors such as temperature, </a:t>
            </a:r>
            <a:r>
              <a:rPr lang="en-US" dirty="0" err="1"/>
              <a:t>Ph</a:t>
            </a:r>
            <a:r>
              <a:rPr lang="en-US" dirty="0"/>
              <a:t>, humidity, water activity, osmotic pressure</a:t>
            </a:r>
          </a:p>
          <a:p>
            <a:pPr marL="0" indent="0" algn="ctr">
              <a:buNone/>
            </a:pPr>
            <a:endParaRPr lang="en-US" sz="1800" b="1" dirty="0" smtClean="0"/>
          </a:p>
          <a:p>
            <a:pPr marL="0" indent="0" algn="ctr">
              <a:buNone/>
            </a:pPr>
            <a:r>
              <a:rPr lang="en-US" b="1" dirty="0" smtClean="0"/>
              <a:t>Negative </a:t>
            </a:r>
            <a:r>
              <a:rPr lang="en-US" b="1" dirty="0"/>
              <a:t>impact: </a:t>
            </a:r>
          </a:p>
          <a:p>
            <a:pPr lvl="0"/>
            <a:r>
              <a:rPr lang="en-US" dirty="0"/>
              <a:t>Elimination or suppression by host immunity (Innate immunity and adaptive immunity)</a:t>
            </a:r>
          </a:p>
          <a:p>
            <a:pPr lvl="0"/>
            <a:r>
              <a:rPr lang="en-US" dirty="0"/>
              <a:t>Elimination or suppression because of competition for nutrient and space </a:t>
            </a:r>
          </a:p>
          <a:p>
            <a:pPr marL="0" lvl="0" indent="0" algn="just">
              <a:spcAft>
                <a:spcPts val="600"/>
              </a:spcAft>
              <a:buNone/>
            </a:pPr>
            <a:endParaRPr lang="en-US" dirty="0" smtClean="0"/>
          </a:p>
        </p:txBody>
      </p:sp>
    </p:spTree>
    <p:extLst>
      <p:ext uri="{BB962C8B-B14F-4D97-AF65-F5344CB8AC3E}">
        <p14:creationId xmlns:p14="http://schemas.microsoft.com/office/powerpoint/2010/main" val="240580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barn(inVertical)">
                                      <p:cBhvr>
                                        <p:cTn id="24" dur="500"/>
                                        <p:tgtEl>
                                          <p:spTgt spid="3">
                                            <p:txEl>
                                              <p:pRg st="8" end="8"/>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barn(inVertical)">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812</TotalTime>
  <Words>1148</Words>
  <Application>Microsoft Office PowerPoint</Application>
  <PresentationFormat>On-screen Show (4:3)</PresentationFormat>
  <Paragraphs>97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Parasitology</vt:lpstr>
      <vt:lpstr>Host</vt:lpstr>
      <vt:lpstr>Types of Host</vt:lpstr>
      <vt:lpstr>Types of Host</vt:lpstr>
      <vt:lpstr>Types of Host</vt:lpstr>
      <vt:lpstr>Types of Host</vt:lpstr>
      <vt:lpstr>Types of Host</vt:lpstr>
      <vt:lpstr>Host as an environment of parasite</vt:lpstr>
      <vt:lpstr>Host as an environment of parasite</vt:lpstr>
      <vt:lpstr>Host parasite relationship</vt:lpstr>
      <vt:lpstr>Host specificity </vt:lpstr>
      <vt:lpstr>Host specificity </vt:lpstr>
      <vt:lpstr>Host specificity </vt:lpstr>
      <vt:lpstr> Physiological specificity is determined by several steps: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Fazlul</cp:lastModifiedBy>
  <cp:revision>159</cp:revision>
  <dcterms:created xsi:type="dcterms:W3CDTF">2016-07-21T07:37:58Z</dcterms:created>
  <dcterms:modified xsi:type="dcterms:W3CDTF">2020-02-16T05:02:24Z</dcterms:modified>
</cp:coreProperties>
</file>