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93" r:id="rId2"/>
    <p:sldId id="257" r:id="rId3"/>
    <p:sldId id="281" r:id="rId4"/>
    <p:sldId id="258" r:id="rId5"/>
    <p:sldId id="282" r:id="rId6"/>
    <p:sldId id="280" r:id="rId7"/>
    <p:sldId id="260" r:id="rId8"/>
    <p:sldId id="283" r:id="rId9"/>
    <p:sldId id="284" r:id="rId10"/>
    <p:sldId id="285" r:id="rId11"/>
    <p:sldId id="286" r:id="rId12"/>
    <p:sldId id="259" r:id="rId13"/>
    <p:sldId id="262" r:id="rId14"/>
    <p:sldId id="261" r:id="rId15"/>
    <p:sldId id="288" r:id="rId16"/>
    <p:sldId id="287" r:id="rId17"/>
    <p:sldId id="289" r:id="rId18"/>
    <p:sldId id="263" r:id="rId19"/>
    <p:sldId id="290" r:id="rId20"/>
    <p:sldId id="291" r:id="rId21"/>
    <p:sldId id="292" r:id="rId22"/>
    <p:sldId id="294" r:id="rId23"/>
    <p:sldId id="295" r:id="rId24"/>
    <p:sldId id="296" r:id="rId25"/>
    <p:sldId id="297" r:id="rId26"/>
    <p:sldId id="300" r:id="rId27"/>
    <p:sldId id="301" r:id="rId28"/>
    <p:sldId id="302" r:id="rId29"/>
    <p:sldId id="303" r:id="rId30"/>
    <p:sldId id="304" r:id="rId31"/>
    <p:sldId id="305" r:id="rId3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9C061-C43D-4A78-B48D-8E4255AFDAC7}" type="datetimeFigureOut">
              <a:rPr lang="th-TH" smtClean="0"/>
              <a:t>16/02/63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2CE36-2088-4757-BDF2-0D2529AD45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040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2CE36-2088-4757-BDF2-0D2529AD4595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936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4EA3EAC-CA21-4169-8AFC-C65143CE61E6}" type="datetimeFigureOut">
              <a:rPr lang="th-TH" smtClean="0"/>
              <a:t>16/02/63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70DAA51-1629-4EAA-98EB-8B929C4E6132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3EAC-CA21-4169-8AFC-C65143CE61E6}" type="datetimeFigureOut">
              <a:rPr lang="th-TH" smtClean="0"/>
              <a:t>16/02/63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AA51-1629-4EAA-98EB-8B929C4E613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3EAC-CA21-4169-8AFC-C65143CE61E6}" type="datetimeFigureOut">
              <a:rPr lang="th-TH" smtClean="0"/>
              <a:t>16/02/63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AA51-1629-4EAA-98EB-8B929C4E613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EA3EAC-CA21-4169-8AFC-C65143CE61E6}" type="datetimeFigureOut">
              <a:rPr lang="th-TH" smtClean="0"/>
              <a:t>16/02/63</a:t>
            </a:fld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70DAA51-1629-4EAA-98EB-8B929C4E6132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4EA3EAC-CA21-4169-8AFC-C65143CE61E6}" type="datetimeFigureOut">
              <a:rPr lang="th-TH" smtClean="0"/>
              <a:t>16/02/63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70DAA51-1629-4EAA-98EB-8B929C4E6132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3EAC-CA21-4169-8AFC-C65143CE61E6}" type="datetimeFigureOut">
              <a:rPr lang="th-TH" smtClean="0"/>
              <a:t>16/02/63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AA51-1629-4EAA-98EB-8B929C4E6132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3EAC-CA21-4169-8AFC-C65143CE61E6}" type="datetimeFigureOut">
              <a:rPr lang="th-TH" smtClean="0"/>
              <a:t>16/02/63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AA51-1629-4EAA-98EB-8B929C4E6132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EA3EAC-CA21-4169-8AFC-C65143CE61E6}" type="datetimeFigureOut">
              <a:rPr lang="th-TH" smtClean="0"/>
              <a:t>16/02/63</a:t>
            </a:fld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70DAA51-1629-4EAA-98EB-8B929C4E6132}" type="slidenum">
              <a:rPr lang="th-TH" smtClean="0"/>
              <a:t>‹#›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3EAC-CA21-4169-8AFC-C65143CE61E6}" type="datetimeFigureOut">
              <a:rPr lang="th-TH" smtClean="0"/>
              <a:t>16/02/63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AA51-1629-4EAA-98EB-8B929C4E613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EA3EAC-CA21-4169-8AFC-C65143CE61E6}" type="datetimeFigureOut">
              <a:rPr lang="th-TH" smtClean="0"/>
              <a:t>16/02/63</a:t>
            </a:fld>
            <a:endParaRPr lang="th-TH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70DAA51-1629-4EAA-98EB-8B929C4E6132}" type="slidenum">
              <a:rPr lang="th-TH" smtClean="0"/>
              <a:t>‹#›</a:t>
            </a:fld>
            <a:endParaRPr lang="th-TH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EA3EAC-CA21-4169-8AFC-C65143CE61E6}" type="datetimeFigureOut">
              <a:rPr lang="th-TH" smtClean="0"/>
              <a:t>16/02/63</a:t>
            </a:fld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70DAA51-1629-4EAA-98EB-8B929C4E6132}" type="slidenum">
              <a:rPr lang="th-TH" smtClean="0"/>
              <a:t>‹#›</a:t>
            </a:fld>
            <a:endParaRPr lang="th-TH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4EA3EAC-CA21-4169-8AFC-C65143CE61E6}" type="datetimeFigureOut">
              <a:rPr lang="th-TH" smtClean="0"/>
              <a:t>16/02/63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70DAA51-1629-4EAA-98EB-8B929C4E6132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467600" cy="3096344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Transmission, hyper-infestation and diseases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2000" dirty="0"/>
              <a:t>Dr. </a:t>
            </a:r>
            <a:r>
              <a:rPr lang="en-US" sz="2000" dirty="0" err="1"/>
              <a:t>Md</a:t>
            </a:r>
            <a:r>
              <a:rPr lang="en-US" sz="2000" dirty="0"/>
              <a:t> </a:t>
            </a:r>
            <a:r>
              <a:rPr lang="en-US" sz="2000" dirty="0" err="1"/>
              <a:t>Fazlul</a:t>
            </a:r>
            <a:r>
              <a:rPr lang="en-US" sz="2000" dirty="0"/>
              <a:t> </a:t>
            </a:r>
            <a:r>
              <a:rPr lang="en-US" sz="2000" dirty="0" err="1"/>
              <a:t>Haque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Associate Professor </a:t>
            </a:r>
            <a:br>
              <a:rPr lang="en-US" sz="2000" dirty="0"/>
            </a:br>
            <a:r>
              <a:rPr lang="en-US" sz="2000" dirty="0"/>
              <a:t>Dept</a:t>
            </a:r>
            <a:r>
              <a:rPr lang="en-US" sz="2000" dirty="0"/>
              <a:t>. of Zoology</a:t>
            </a:r>
            <a:br>
              <a:rPr lang="en-US" sz="2000" dirty="0"/>
            </a:br>
            <a:r>
              <a:rPr lang="en-US" sz="2000" dirty="0" err="1"/>
              <a:t>Rajshahi</a:t>
            </a:r>
            <a:r>
              <a:rPr lang="en-US" sz="2000" dirty="0"/>
              <a:t> University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127116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02777"/>
            <a:ext cx="8640960" cy="2462127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2800" b="1" dirty="0"/>
              <a:t>Direct </a:t>
            </a:r>
            <a:r>
              <a:rPr lang="en-US" sz="2800" b="1" dirty="0" smtClean="0"/>
              <a:t>transmission</a:t>
            </a:r>
          </a:p>
          <a:p>
            <a:pPr marL="0" lvl="0" indent="0" algn="ctr">
              <a:buNone/>
            </a:pPr>
            <a:r>
              <a:rPr lang="en-US" b="1" dirty="0" err="1"/>
              <a:t>Transmammary</a:t>
            </a:r>
            <a:r>
              <a:rPr lang="en-US" b="1" dirty="0"/>
              <a:t> transmission:</a:t>
            </a:r>
            <a:r>
              <a:rPr lang="en-US" dirty="0"/>
              <a:t> 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dirty="0" smtClean="0"/>
              <a:t>Infective </a:t>
            </a:r>
            <a:r>
              <a:rPr lang="en-US" dirty="0"/>
              <a:t>phase enters the </a:t>
            </a:r>
            <a:r>
              <a:rPr lang="en-US" dirty="0" smtClean="0"/>
              <a:t>young through </a:t>
            </a:r>
            <a:r>
              <a:rPr lang="en-US" dirty="0"/>
              <a:t>milk of infected </a:t>
            </a:r>
            <a:r>
              <a:rPr lang="en-US" dirty="0" smtClean="0"/>
              <a:t>mother. 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dirty="0" smtClean="0"/>
              <a:t>e.g</a:t>
            </a:r>
            <a:r>
              <a:rPr lang="en-US" dirty="0"/>
              <a:t>. </a:t>
            </a:r>
            <a:r>
              <a:rPr lang="en-US" i="1" dirty="0" err="1"/>
              <a:t>Toxocara</a:t>
            </a:r>
            <a:r>
              <a:rPr lang="en-US" i="1" dirty="0"/>
              <a:t> </a:t>
            </a:r>
            <a:r>
              <a:rPr lang="en-US" i="1" dirty="0" err="1"/>
              <a:t>vitulorum</a:t>
            </a:r>
            <a:r>
              <a:rPr lang="en-US" dirty="0"/>
              <a:t> infection in buffalo calves.</a:t>
            </a:r>
          </a:p>
          <a:p>
            <a:pPr lvl="0">
              <a:buFont typeface="Wingdings" pitchFamily="2" charset="2"/>
              <a:buChar char="Ø"/>
            </a:pPr>
            <a:endParaRPr lang="en-US" dirty="0"/>
          </a:p>
          <a:p>
            <a:pPr lvl="0" algn="just">
              <a:buFont typeface="Wingdings" pitchFamily="2" charset="2"/>
              <a:buChar char="Ø"/>
            </a:pPr>
            <a:endParaRPr lang="en-US" dirty="0"/>
          </a:p>
          <a:p>
            <a:pPr marL="0" indent="0" algn="just">
              <a:buNone/>
            </a:pPr>
            <a:endParaRPr lang="en-US" b="1" dirty="0" smtClean="0"/>
          </a:p>
          <a:p>
            <a:pPr marL="0" lvl="0" indent="0" algn="just">
              <a:buNone/>
            </a:pPr>
            <a:endParaRPr lang="en-US" dirty="0" smtClean="0"/>
          </a:p>
          <a:p>
            <a:pPr marL="0" lvl="0" indent="0" algn="ctr">
              <a:buNone/>
            </a:pPr>
            <a:endParaRPr lang="en-US" sz="2800" dirty="0"/>
          </a:p>
        </p:txBody>
      </p:sp>
      <p:pic>
        <p:nvPicPr>
          <p:cNvPr id="4098" name="Picture 2" descr="https://thumbs.dreamstime.com/x/calf-drinking-milk-148078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286" y="2780928"/>
            <a:ext cx="528597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76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02777"/>
            <a:ext cx="5760640" cy="6494575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2800" b="1" dirty="0"/>
              <a:t>Direct </a:t>
            </a:r>
            <a:r>
              <a:rPr lang="en-US" sz="2800" b="1" dirty="0" smtClean="0"/>
              <a:t>transmission</a:t>
            </a:r>
          </a:p>
          <a:p>
            <a:pPr marL="0" lvl="0" indent="0" algn="ctr">
              <a:buNone/>
            </a:pPr>
            <a:endParaRPr lang="en-US" b="1" dirty="0" smtClean="0"/>
          </a:p>
          <a:p>
            <a:pPr marL="0" lvl="0" indent="0" algn="ctr">
              <a:buNone/>
            </a:pPr>
            <a:r>
              <a:rPr lang="en-US" b="1" dirty="0" smtClean="0"/>
              <a:t>Sexual contact</a:t>
            </a:r>
          </a:p>
          <a:p>
            <a:pPr marL="0" lvl="0" indent="0" algn="ctr">
              <a:buNone/>
            </a:pPr>
            <a:endParaRPr lang="en-US" b="1" dirty="0" smtClean="0"/>
          </a:p>
          <a:p>
            <a:pPr lvl="0" algn="just">
              <a:buFont typeface="Wingdings" pitchFamily="2" charset="2"/>
              <a:buChar char="Ø"/>
            </a:pPr>
            <a:r>
              <a:rPr lang="en-US" dirty="0" smtClean="0"/>
              <a:t>Parasites </a:t>
            </a:r>
            <a:r>
              <a:rPr lang="en-US" dirty="0"/>
              <a:t>are directly transmitted from infected host to new host during sexual contact. </a:t>
            </a:r>
            <a:endParaRPr lang="en-US" dirty="0" smtClean="0"/>
          </a:p>
          <a:p>
            <a:pPr lvl="0" algn="just">
              <a:buFont typeface="Wingdings" pitchFamily="2" charset="2"/>
              <a:buChar char="Ø"/>
            </a:pPr>
            <a:r>
              <a:rPr lang="en-US" dirty="0" smtClean="0"/>
              <a:t>HIV</a:t>
            </a:r>
            <a:r>
              <a:rPr lang="en-US" dirty="0"/>
              <a:t>, Hepatitis B, </a:t>
            </a:r>
            <a:r>
              <a:rPr lang="en-US" i="1" dirty="0" err="1"/>
              <a:t>Trichomonas</a:t>
            </a:r>
            <a:r>
              <a:rPr lang="en-US" dirty="0"/>
              <a:t> etc. is transmitted by sexual contact. </a:t>
            </a:r>
            <a:endParaRPr lang="en-US" dirty="0" smtClean="0"/>
          </a:p>
          <a:p>
            <a:pPr lvl="0" algn="just">
              <a:buFont typeface="Wingdings" pitchFamily="2" charset="2"/>
              <a:buChar char="Ø"/>
            </a:pPr>
            <a:r>
              <a:rPr lang="en-US" dirty="0" smtClean="0"/>
              <a:t>Frequently</a:t>
            </a:r>
            <a:r>
              <a:rPr lang="en-US" dirty="0"/>
              <a:t>, </a:t>
            </a:r>
            <a:r>
              <a:rPr lang="en-US" i="1" dirty="0" err="1"/>
              <a:t>Entamoeba</a:t>
            </a:r>
            <a:r>
              <a:rPr lang="en-US" dirty="0"/>
              <a:t> also is transmitted by sexual contact among homosexuals. </a:t>
            </a:r>
          </a:p>
          <a:p>
            <a:pPr marL="0" lvl="0" indent="0" algn="just">
              <a:buNone/>
            </a:pPr>
            <a:endParaRPr lang="en-US" dirty="0"/>
          </a:p>
          <a:p>
            <a:pPr lvl="0">
              <a:buFont typeface="Wingdings" pitchFamily="2" charset="2"/>
              <a:buChar char="Ø"/>
            </a:pPr>
            <a:endParaRPr lang="en-US" dirty="0"/>
          </a:p>
          <a:p>
            <a:pPr lvl="0" algn="just">
              <a:buFont typeface="Wingdings" pitchFamily="2" charset="2"/>
              <a:buChar char="Ø"/>
            </a:pPr>
            <a:endParaRPr lang="en-US" dirty="0"/>
          </a:p>
          <a:p>
            <a:pPr marL="0" indent="0" algn="just">
              <a:buNone/>
            </a:pPr>
            <a:endParaRPr lang="en-US" b="1" dirty="0" smtClean="0"/>
          </a:p>
          <a:p>
            <a:pPr marL="0" lvl="0" indent="0" algn="just">
              <a:buNone/>
            </a:pPr>
            <a:endParaRPr lang="en-US" dirty="0" smtClean="0"/>
          </a:p>
          <a:p>
            <a:pPr marL="0" lvl="0" indent="0" algn="ctr">
              <a:buNone/>
            </a:pPr>
            <a:endParaRPr lang="en-US" sz="2800" dirty="0"/>
          </a:p>
        </p:txBody>
      </p:sp>
      <p:pic>
        <p:nvPicPr>
          <p:cNvPr id="5122" name="Picture 2" descr="http://www.freevector.com/uploads/vector/preview/16315/FreeVector-Sex-Positions-Graphic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36"/>
          <a:stretch/>
        </p:blipFill>
        <p:spPr bwMode="auto">
          <a:xfrm>
            <a:off x="6084168" y="1565229"/>
            <a:ext cx="2641789" cy="416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67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-27384"/>
            <a:ext cx="8640960" cy="691276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2800" b="1" dirty="0" smtClean="0"/>
              <a:t>Transmission </a:t>
            </a:r>
            <a:r>
              <a:rPr lang="en-US" sz="2800" b="1" dirty="0"/>
              <a:t>through living agents: </a:t>
            </a:r>
            <a:endParaRPr lang="en-US" sz="2800" b="1" dirty="0" smtClean="0"/>
          </a:p>
          <a:p>
            <a:pPr marL="0" lvl="0" indent="0" algn="just">
              <a:buNone/>
            </a:pPr>
            <a:r>
              <a:rPr lang="en-US" dirty="0" smtClean="0"/>
              <a:t>Transmission </a:t>
            </a:r>
            <a:r>
              <a:rPr lang="en-US" dirty="0"/>
              <a:t>of parasites from one host to another through living organisms. Two types: </a:t>
            </a:r>
          </a:p>
          <a:p>
            <a:pPr marL="0" lvl="0" indent="0" algn="ctr">
              <a:buNone/>
            </a:pPr>
            <a:r>
              <a:rPr lang="en-US" b="1" dirty="0" smtClean="0"/>
              <a:t>1. Mechanical </a:t>
            </a:r>
            <a:r>
              <a:rPr lang="en-US" b="1" dirty="0"/>
              <a:t>transmission: </a:t>
            </a:r>
            <a:endParaRPr lang="en-US" b="1" dirty="0" smtClean="0"/>
          </a:p>
          <a:p>
            <a:pPr lvl="0" algn="just">
              <a:buFont typeface="Wingdings" pitchFamily="2" charset="2"/>
              <a:buChar char="Ø"/>
            </a:pPr>
            <a:r>
              <a:rPr lang="en-US" dirty="0" smtClean="0"/>
              <a:t>Mechanical </a:t>
            </a:r>
            <a:r>
              <a:rPr lang="en-US" dirty="0"/>
              <a:t>transmission means that the disease agent does not replicate or develop in/on the </a:t>
            </a:r>
            <a:r>
              <a:rPr lang="en-US" dirty="0" smtClean="0"/>
              <a:t>vector (</a:t>
            </a:r>
            <a:r>
              <a:rPr lang="en-US" dirty="0" err="1" smtClean="0"/>
              <a:t>eg</a:t>
            </a:r>
            <a:r>
              <a:rPr lang="en-US" dirty="0" smtClean="0"/>
              <a:t>. flies</a:t>
            </a:r>
            <a:r>
              <a:rPr lang="en-US" dirty="0"/>
              <a:t>)</a:t>
            </a:r>
            <a:r>
              <a:rPr lang="en-US" dirty="0" smtClean="0"/>
              <a:t>;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Disease </a:t>
            </a:r>
            <a:r>
              <a:rPr lang="en-US" dirty="0"/>
              <a:t>agent</a:t>
            </a:r>
            <a:r>
              <a:rPr lang="en-US" dirty="0" smtClean="0"/>
              <a:t> </a:t>
            </a:r>
            <a:r>
              <a:rPr lang="en-US" dirty="0"/>
              <a:t>is simply transported by the vector from one animal to </a:t>
            </a:r>
            <a:r>
              <a:rPr lang="en-US" dirty="0" smtClean="0"/>
              <a:t>another.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/>
              <a:t>eg</a:t>
            </a:r>
            <a:r>
              <a:rPr lang="en-US" dirty="0"/>
              <a:t>.</a:t>
            </a:r>
            <a:r>
              <a:rPr lang="en-US" b="1" dirty="0"/>
              <a:t> </a:t>
            </a:r>
            <a:r>
              <a:rPr lang="en-US" i="1" dirty="0" err="1"/>
              <a:t>Entamoeba</a:t>
            </a:r>
            <a:r>
              <a:rPr lang="en-US" dirty="0"/>
              <a:t> </a:t>
            </a:r>
            <a:r>
              <a:rPr lang="en-US" i="1" dirty="0" err="1"/>
              <a:t>histolytica</a:t>
            </a:r>
            <a:r>
              <a:rPr lang="en-US" dirty="0"/>
              <a:t> transmission by </a:t>
            </a:r>
            <a:r>
              <a:rPr lang="en-US" dirty="0" smtClean="0"/>
              <a:t>cockroach. </a:t>
            </a:r>
            <a:endParaRPr lang="en-US" dirty="0"/>
          </a:p>
          <a:p>
            <a:pPr marL="0" lvl="0" indent="0" algn="just">
              <a:buNone/>
            </a:pPr>
            <a:endParaRPr lang="en-US" dirty="0"/>
          </a:p>
          <a:p>
            <a:pPr marL="0" lvl="0" indent="0" algn="just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6146" name="Picture 2" descr="http://exterminatorburlington.ca/wp-content/uploads/2015/02/Cockroaches-Exterminator-Burlingt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 b="6891"/>
          <a:stretch/>
        </p:blipFill>
        <p:spPr bwMode="auto">
          <a:xfrm>
            <a:off x="1187624" y="3837708"/>
            <a:ext cx="6210300" cy="299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06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44624"/>
            <a:ext cx="8568952" cy="6624736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b="1" dirty="0" smtClean="0"/>
              <a:t>2. Biological transmission</a:t>
            </a:r>
            <a:r>
              <a:rPr lang="en-US" dirty="0" smtClean="0"/>
              <a:t> 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dirty="0" smtClean="0"/>
              <a:t>Biological </a:t>
            </a:r>
            <a:r>
              <a:rPr lang="en-US" dirty="0"/>
              <a:t>transmission occurs when the vector uptakes the agent, usually through a blood meal from an infected animal, replicates and/or develops it, and then regurgitates the pathogen onto or injects it into a susceptible animal. </a:t>
            </a:r>
            <a:endParaRPr lang="en-US" dirty="0" smtClean="0"/>
          </a:p>
          <a:p>
            <a:pPr lvl="0" algn="just">
              <a:buFont typeface="Wingdings" pitchFamily="2" charset="2"/>
              <a:buChar char="Ø"/>
            </a:pPr>
            <a:r>
              <a:rPr lang="en-US" dirty="0" smtClean="0"/>
              <a:t>Fleas</a:t>
            </a:r>
            <a:r>
              <a:rPr lang="en-US" dirty="0"/>
              <a:t>, ticks, and mosquitoes are common biological vectors of disease. </a:t>
            </a:r>
          </a:p>
          <a:p>
            <a:pPr marL="0" indent="0" algn="just">
              <a:buNone/>
            </a:pPr>
            <a:endParaRPr lang="th-TH" dirty="0"/>
          </a:p>
        </p:txBody>
      </p:sp>
      <p:pic>
        <p:nvPicPr>
          <p:cNvPr id="7170" name="Picture 2" descr="http://image.slidesharecdn.com/lifecycleofplasmodium-141120085146-conversion-gate01/95/life-cycle-of-plasmodium-11-638.jpg?cb=141647356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5" b="37795"/>
          <a:stretch/>
        </p:blipFill>
        <p:spPr bwMode="auto">
          <a:xfrm>
            <a:off x="35496" y="3501008"/>
            <a:ext cx="9065767" cy="321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01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-27384"/>
            <a:ext cx="8568952" cy="42484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/>
              <a:t>Transmission </a:t>
            </a:r>
            <a:r>
              <a:rPr lang="en-US" sz="2800" b="1" dirty="0" smtClean="0"/>
              <a:t>through </a:t>
            </a:r>
            <a:r>
              <a:rPr lang="en-US" sz="2800" b="1" dirty="0"/>
              <a:t>non-living </a:t>
            </a:r>
            <a:r>
              <a:rPr lang="en-US" sz="2800" b="1" dirty="0" smtClean="0"/>
              <a:t>agents</a:t>
            </a:r>
          </a:p>
          <a:p>
            <a:pPr marL="0" lvl="0" indent="0" algn="just">
              <a:buNone/>
            </a:pPr>
            <a:r>
              <a:rPr lang="en-US" dirty="0"/>
              <a:t>Parasites can be transmitted through following non-living agents</a:t>
            </a:r>
            <a:r>
              <a:rPr lang="en-US" dirty="0" smtClean="0"/>
              <a:t>: </a:t>
            </a:r>
          </a:p>
          <a:p>
            <a:pPr marL="0" lvl="0" indent="0" algn="ctr">
              <a:buNone/>
            </a:pPr>
            <a:r>
              <a:rPr lang="en-US" b="1" dirty="0"/>
              <a:t>Air: </a:t>
            </a:r>
            <a:endParaRPr lang="en-US" b="1" dirty="0" smtClean="0"/>
          </a:p>
          <a:p>
            <a:pPr lvl="0" algn="just">
              <a:buFont typeface="Wingdings" pitchFamily="2" charset="2"/>
              <a:buChar char="Ø"/>
            </a:pPr>
            <a:r>
              <a:rPr lang="en-US" dirty="0" smtClean="0"/>
              <a:t>Measles</a:t>
            </a:r>
            <a:r>
              <a:rPr lang="en-US" dirty="0"/>
              <a:t>, mumps and tuberculosis can be spread by coughing or sneezing. </a:t>
            </a:r>
            <a:endParaRPr lang="en-US" dirty="0" smtClean="0"/>
          </a:p>
          <a:p>
            <a:pPr lvl="0" algn="just">
              <a:buFont typeface="Wingdings" pitchFamily="2" charset="2"/>
              <a:buChar char="Ø"/>
            </a:pPr>
            <a:r>
              <a:rPr lang="en-US" dirty="0" smtClean="0"/>
              <a:t>A </a:t>
            </a:r>
            <a:r>
              <a:rPr lang="en-US" dirty="0"/>
              <a:t>cough or a sneeze can release millions of microbes into the air in droplets of mucus or saliva which can then infect somebody else if they breathe in the infected particles.</a:t>
            </a:r>
          </a:p>
          <a:p>
            <a:pPr marL="0" lvl="0" indent="0" algn="ctr">
              <a:buNone/>
            </a:pPr>
            <a:endParaRPr lang="en-US" sz="2000" dirty="0"/>
          </a:p>
        </p:txBody>
      </p:sp>
      <p:pic>
        <p:nvPicPr>
          <p:cNvPr id="8194" name="Picture 2" descr="http://gacpr.com/wp-content/uploads/2015/05/Coughing-and-Sneez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24" y="4077072"/>
            <a:ext cx="781050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21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44624"/>
            <a:ext cx="8568952" cy="68133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/>
              <a:t>Transmission </a:t>
            </a:r>
            <a:r>
              <a:rPr lang="en-US" sz="2800" b="1" dirty="0" smtClean="0"/>
              <a:t>through </a:t>
            </a:r>
            <a:r>
              <a:rPr lang="en-US" sz="2800" b="1" dirty="0"/>
              <a:t>non-living </a:t>
            </a:r>
            <a:r>
              <a:rPr lang="en-US" sz="2800" b="1" dirty="0" smtClean="0"/>
              <a:t>agents</a:t>
            </a:r>
          </a:p>
          <a:p>
            <a:pPr marL="0" lvl="0" indent="0" algn="ctr">
              <a:buNone/>
            </a:pPr>
            <a:r>
              <a:rPr lang="en-US" b="1" dirty="0" smtClean="0"/>
              <a:t>Food</a:t>
            </a:r>
            <a:r>
              <a:rPr lang="en-US" b="1" dirty="0"/>
              <a:t>: </a:t>
            </a:r>
            <a:endParaRPr lang="en-US" b="1" dirty="0" smtClean="0"/>
          </a:p>
          <a:p>
            <a:pPr lvl="0" algn="just">
              <a:buFont typeface="Wingdings" pitchFamily="2" charset="2"/>
              <a:buChar char="Ø"/>
            </a:pPr>
            <a:r>
              <a:rPr lang="en-US" dirty="0" smtClean="0"/>
              <a:t>Microbes </a:t>
            </a:r>
            <a:r>
              <a:rPr lang="en-US" dirty="0"/>
              <a:t>need nutrients for growth and they like to consume the same foods as humans. </a:t>
            </a:r>
            <a:endParaRPr lang="en-US" dirty="0" smtClean="0"/>
          </a:p>
          <a:p>
            <a:pPr lvl="0" algn="just">
              <a:buFont typeface="Wingdings" pitchFamily="2" charset="2"/>
              <a:buChar char="Ø"/>
            </a:pPr>
            <a:r>
              <a:rPr lang="en-US" dirty="0" smtClean="0"/>
              <a:t>They </a:t>
            </a:r>
            <a:r>
              <a:rPr lang="en-US" dirty="0"/>
              <a:t>can get into our food at any point along the food chain. </a:t>
            </a:r>
            <a:endParaRPr lang="en-US" dirty="0" smtClean="0"/>
          </a:p>
        </p:txBody>
      </p:sp>
      <p:pic>
        <p:nvPicPr>
          <p:cNvPr id="9218" name="Picture 2" descr="http://www.24eburg.ru/upload/mce/image/articles/eat-sush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9" r="4358"/>
          <a:stretch/>
        </p:blipFill>
        <p:spPr bwMode="auto">
          <a:xfrm>
            <a:off x="4558144" y="2636912"/>
            <a:ext cx="4308765" cy="402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79218" y="2636912"/>
            <a:ext cx="4176758" cy="681337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n-US" dirty="0" smtClean="0"/>
              <a:t>For example, Larval stage of </a:t>
            </a:r>
            <a:r>
              <a:rPr lang="en-US" i="1" dirty="0" err="1" smtClean="0"/>
              <a:t>Taenia</a:t>
            </a:r>
            <a:r>
              <a:rPr lang="en-US" i="1" dirty="0" smtClean="0"/>
              <a:t> </a:t>
            </a:r>
            <a:r>
              <a:rPr lang="en-US" i="1" dirty="0" err="1" smtClean="0"/>
              <a:t>solium</a:t>
            </a:r>
            <a:r>
              <a:rPr lang="en-US" dirty="0" smtClean="0"/>
              <a:t> can be transmitted through raw or undercooked meat </a:t>
            </a:r>
            <a:r>
              <a:rPr lang="en-US" dirty="0" err="1" smtClean="0"/>
              <a:t>harbouring</a:t>
            </a:r>
            <a:r>
              <a:rPr lang="en-US" dirty="0" smtClean="0"/>
              <a:t> the infective stage of the parasite (e.g., pork containing the larval stage of </a:t>
            </a:r>
            <a:r>
              <a:rPr lang="en-US" i="1" dirty="0" err="1" smtClean="0"/>
              <a:t>Taenia</a:t>
            </a:r>
            <a:r>
              <a:rPr lang="en-US" i="1" dirty="0" smtClean="0"/>
              <a:t> </a:t>
            </a:r>
            <a:r>
              <a:rPr lang="en-US" i="1" dirty="0" err="1" smtClean="0"/>
              <a:t>solium</a:t>
            </a:r>
            <a:r>
              <a:rPr lang="en-US" dirty="0" smtClean="0"/>
              <a:t>).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69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44624"/>
            <a:ext cx="8568952" cy="68133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/>
              <a:t>Transmission </a:t>
            </a:r>
            <a:r>
              <a:rPr lang="en-US" sz="2800" b="1" dirty="0" smtClean="0"/>
              <a:t>through </a:t>
            </a:r>
            <a:r>
              <a:rPr lang="en-US" sz="2800" b="1" dirty="0"/>
              <a:t>non-living </a:t>
            </a:r>
            <a:r>
              <a:rPr lang="en-US" sz="2800" b="1" dirty="0" smtClean="0"/>
              <a:t>agents</a:t>
            </a:r>
          </a:p>
          <a:p>
            <a:pPr marL="0" lvl="0" indent="0" algn="ctr">
              <a:buNone/>
            </a:pPr>
            <a:r>
              <a:rPr lang="en-US" b="1" dirty="0" smtClean="0"/>
              <a:t>Water: 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dirty="0" smtClean="0"/>
              <a:t>Some </a:t>
            </a:r>
            <a:r>
              <a:rPr lang="en-US" dirty="0"/>
              <a:t>diseases are caused by drinking water that is contaminated by human or animal </a:t>
            </a:r>
            <a:r>
              <a:rPr lang="en-US" dirty="0" err="1" smtClean="0"/>
              <a:t>faeces</a:t>
            </a:r>
            <a:r>
              <a:rPr lang="en-US" dirty="0" smtClean="0"/>
              <a:t>, </a:t>
            </a:r>
            <a:r>
              <a:rPr lang="en-US" dirty="0"/>
              <a:t>which may contain disease-causing microbes. </a:t>
            </a:r>
            <a:endParaRPr lang="en-US" dirty="0" smtClean="0"/>
          </a:p>
          <a:p>
            <a:pPr lvl="0" algn="just">
              <a:buFont typeface="Wingdings" pitchFamily="2" charset="2"/>
              <a:buChar char="Ø"/>
            </a:pPr>
            <a:r>
              <a:rPr lang="en-US" dirty="0" smtClean="0"/>
              <a:t>Typhoid </a:t>
            </a:r>
            <a:r>
              <a:rPr lang="en-US" dirty="0"/>
              <a:t>and </a:t>
            </a:r>
            <a:r>
              <a:rPr lang="en-US" dirty="0" smtClean="0"/>
              <a:t>cholera are example of water-borne diseases</a:t>
            </a:r>
            <a:endParaRPr lang="en-US" dirty="0"/>
          </a:p>
          <a:p>
            <a:pPr marL="0" lvl="0" indent="0" algn="just">
              <a:buNone/>
            </a:pPr>
            <a:endParaRPr lang="en-US" dirty="0"/>
          </a:p>
        </p:txBody>
      </p:sp>
      <p:pic>
        <p:nvPicPr>
          <p:cNvPr id="10242" name="Picture 2" descr="https://upload.wikimedia.org/wikipedia/commons/9/9d/Groundwater_Contamination_Latin_America_S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08920"/>
            <a:ext cx="58674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86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44624"/>
            <a:ext cx="8568952" cy="68133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/>
              <a:t>Transmission </a:t>
            </a:r>
            <a:r>
              <a:rPr lang="en-US" sz="2800" b="1" dirty="0" smtClean="0"/>
              <a:t>through </a:t>
            </a:r>
            <a:r>
              <a:rPr lang="en-US" sz="2800" b="1" dirty="0"/>
              <a:t>non-living </a:t>
            </a:r>
            <a:r>
              <a:rPr lang="en-US" sz="2800" b="1" dirty="0" smtClean="0"/>
              <a:t>agents</a:t>
            </a:r>
          </a:p>
          <a:p>
            <a:pPr marL="0" lvl="0" indent="0" algn="ctr">
              <a:buNone/>
            </a:pPr>
            <a:r>
              <a:rPr lang="en-US" b="1" dirty="0" smtClean="0"/>
              <a:t>Fomites</a:t>
            </a:r>
            <a:r>
              <a:rPr lang="en-US" b="1" dirty="0"/>
              <a:t>: </a:t>
            </a:r>
            <a:endParaRPr lang="en-US" b="1" dirty="0" smtClean="0"/>
          </a:p>
          <a:p>
            <a:pPr lvl="0" algn="just">
              <a:buFont typeface="Wingdings" pitchFamily="2" charset="2"/>
              <a:buChar char="Ø"/>
            </a:pPr>
            <a:r>
              <a:rPr lang="en-US" dirty="0" smtClean="0"/>
              <a:t>This </a:t>
            </a:r>
            <a:r>
              <a:rPr lang="en-US" dirty="0"/>
              <a:t>is a non-living </a:t>
            </a:r>
            <a:r>
              <a:rPr lang="en-US" dirty="0" smtClean="0"/>
              <a:t>object which are used in daily life </a:t>
            </a:r>
            <a:r>
              <a:rPr lang="en-US" dirty="0"/>
              <a:t>such as bedding, towels, toys and </a:t>
            </a:r>
            <a:r>
              <a:rPr lang="en-US" dirty="0" smtClean="0"/>
              <a:t>hooked </a:t>
            </a:r>
            <a:r>
              <a:rPr lang="en-US" dirty="0"/>
              <a:t>wire that can carry disease-causing organisms. </a:t>
            </a:r>
            <a:endParaRPr lang="en-US" dirty="0" smtClean="0"/>
          </a:p>
          <a:p>
            <a:pPr lvl="0" algn="just"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fungus </a:t>
            </a:r>
            <a:r>
              <a:rPr lang="en-US" i="1" dirty="0" err="1"/>
              <a:t>Trichophyton</a:t>
            </a:r>
            <a:r>
              <a:rPr lang="en-US" dirty="0"/>
              <a:t> that causes athlete’s foot can be spread indirectly through towels and changing room floors. </a:t>
            </a:r>
          </a:p>
        </p:txBody>
      </p:sp>
      <p:pic>
        <p:nvPicPr>
          <p:cNvPr id="11266" name="Picture 2" descr="https://s-media-cache-ak0.pinimg.com/564x/55/73/00/5573004471ff613b8e636258d62032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8"/>
          <a:stretch/>
        </p:blipFill>
        <p:spPr bwMode="auto">
          <a:xfrm>
            <a:off x="2051720" y="3284984"/>
            <a:ext cx="5267325" cy="344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41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-27384"/>
            <a:ext cx="8640960" cy="4608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 smtClean="0"/>
              <a:t>Route of transmission of parasites </a:t>
            </a:r>
            <a:endParaRPr lang="en-US" dirty="0"/>
          </a:p>
          <a:p>
            <a:pPr marL="0" lvl="0" indent="0" algn="ctr">
              <a:buNone/>
            </a:pPr>
            <a:r>
              <a:rPr lang="en-US" sz="2600" b="1" dirty="0"/>
              <a:t>Oral route (</a:t>
            </a:r>
            <a:r>
              <a:rPr lang="en-US" sz="2600" b="1" dirty="0" err="1"/>
              <a:t>faecal</a:t>
            </a:r>
            <a:r>
              <a:rPr lang="en-US" sz="2600" b="1" dirty="0"/>
              <a:t>-oral) </a:t>
            </a:r>
            <a:endParaRPr lang="en-US" dirty="0"/>
          </a:p>
          <a:p>
            <a:pPr algn="just">
              <a:buFont typeface="Wingdings" pitchFamily="2" charset="2"/>
              <a:buChar char="Ø"/>
            </a:pPr>
            <a:r>
              <a:rPr lang="en-US" dirty="0"/>
              <a:t>The infection is transmitted orally by ingestion of food, water or vegetables contaminated by the </a:t>
            </a:r>
            <a:r>
              <a:rPr lang="en-US" dirty="0" err="1"/>
              <a:t>faeces</a:t>
            </a:r>
            <a:r>
              <a:rPr lang="en-US" dirty="0"/>
              <a:t> that contain the infective stages of the </a:t>
            </a:r>
            <a:r>
              <a:rPr lang="en-US" dirty="0" smtClean="0"/>
              <a:t>parasite.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This </a:t>
            </a:r>
            <a:r>
              <a:rPr lang="en-US" dirty="0"/>
              <a:t>mode of transmission is referred to as </a:t>
            </a:r>
            <a:r>
              <a:rPr lang="en-US" dirty="0" err="1"/>
              <a:t>faecal</a:t>
            </a:r>
            <a:r>
              <a:rPr lang="en-US" dirty="0"/>
              <a:t>-oral route (e.g., </a:t>
            </a:r>
            <a:r>
              <a:rPr lang="en-US" i="1" dirty="0"/>
              <a:t>cysts of </a:t>
            </a:r>
            <a:r>
              <a:rPr lang="en-US" i="1" dirty="0" err="1"/>
              <a:t>Entamoeba</a:t>
            </a:r>
            <a:r>
              <a:rPr lang="en-US" i="1" dirty="0"/>
              <a:t> </a:t>
            </a:r>
            <a:r>
              <a:rPr lang="en-US" i="1" dirty="0" err="1"/>
              <a:t>histolytica</a:t>
            </a:r>
            <a:r>
              <a:rPr lang="en-US" dirty="0"/>
              <a:t>). </a:t>
            </a:r>
            <a:endParaRPr lang="en-US" dirty="0" smtClean="0"/>
          </a:p>
        </p:txBody>
      </p:sp>
      <p:pic>
        <p:nvPicPr>
          <p:cNvPr id="12290" name="Picture 2" descr="G:\Parasitology\4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38" y="3068960"/>
            <a:ext cx="7725670" cy="376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41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-27384"/>
            <a:ext cx="8640960" cy="36724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 smtClean="0"/>
              <a:t>Route of transmission of parasites </a:t>
            </a: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Nasal </a:t>
            </a:r>
            <a:r>
              <a:rPr lang="en-US" b="1" dirty="0"/>
              <a:t>route: </a:t>
            </a:r>
            <a:endParaRPr lang="en-US" b="1" dirty="0" smtClean="0"/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Measles</a:t>
            </a:r>
            <a:r>
              <a:rPr lang="en-US" dirty="0"/>
              <a:t>, mumps and tuberculosis can be spread by coughing or sneezing. </a:t>
            </a:r>
            <a:endParaRPr lang="en-US" dirty="0" smtClean="0"/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A </a:t>
            </a:r>
            <a:r>
              <a:rPr lang="en-US" dirty="0"/>
              <a:t>cough or a sneeze can release millions of microbes into the air in droplets of mucus or saliva which can then infect somebody else if they breathe in the infected particles.</a:t>
            </a:r>
          </a:p>
          <a:p>
            <a:pPr marL="0" lvl="0" indent="0" algn="ctr">
              <a:buNone/>
            </a:pPr>
            <a:endParaRPr lang="en-US" dirty="0" smtClean="0"/>
          </a:p>
        </p:txBody>
      </p:sp>
      <p:pic>
        <p:nvPicPr>
          <p:cNvPr id="4" name="Picture 2" descr="http://gacpr.com/wp-content/uploads/2015/05/Coughing-and-Sneez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78105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3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9552" y="2204864"/>
            <a:ext cx="7488832" cy="4655011"/>
            <a:chOff x="539552" y="2420888"/>
            <a:chExt cx="7056784" cy="4241965"/>
          </a:xfrm>
        </p:grpSpPr>
        <p:pic>
          <p:nvPicPr>
            <p:cNvPr id="1026" name="Picture 2" descr="http://www.mayoclinic.org/%7E/media/kcms/gbs/patient%20consumer/images/2013/08/26/10/13/ds00475_im00175_mcdc7_malaria_transmitthu_jpg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68"/>
            <a:stretch/>
          </p:blipFill>
          <p:spPr bwMode="auto">
            <a:xfrm>
              <a:off x="1374456" y="2420888"/>
              <a:ext cx="6221880" cy="4241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539552" y="4797152"/>
              <a:ext cx="4176464" cy="18657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4624"/>
            <a:ext cx="8668072" cy="67413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/>
              <a:t>Transmission of parasites</a:t>
            </a:r>
            <a:endParaRPr lang="en-US" sz="2800" dirty="0"/>
          </a:p>
          <a:p>
            <a:pPr marL="0" indent="0">
              <a:buNone/>
            </a:pPr>
            <a:r>
              <a:rPr lang="en-US" dirty="0"/>
              <a:t>Transmission involves the following stages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/>
              <a:t>Escape from the host or reservoir of infection/infestation 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/>
              <a:t>Transport to the new host.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/>
              <a:t>Entry to the new host</a:t>
            </a:r>
            <a:r>
              <a:rPr lang="en-US" dirty="0" smtClean="0"/>
              <a:t>.</a:t>
            </a:r>
          </a:p>
          <a:p>
            <a:pPr lvl="0">
              <a:buFont typeface="Wingdings" pitchFamily="2" charset="2"/>
              <a:buChar char="Ø"/>
            </a:pPr>
            <a:endParaRPr lang="en-US" sz="2800" dirty="0" smtClean="0"/>
          </a:p>
          <a:p>
            <a:pPr lvl="0">
              <a:buFont typeface="Wingdings" pitchFamily="2" charset="2"/>
              <a:buChar char="Ø"/>
            </a:pPr>
            <a:endParaRPr lang="en-US" sz="2800" dirty="0"/>
          </a:p>
          <a:p>
            <a:pPr lvl="0">
              <a:buFont typeface="Wingdings" pitchFamily="2" charset="2"/>
              <a:buChar char="Ø"/>
            </a:pPr>
            <a:endParaRPr lang="en-US" sz="2800" dirty="0" smtClean="0"/>
          </a:p>
          <a:p>
            <a:pPr lvl="0">
              <a:buFont typeface="Wingdings" pitchFamily="2" charset="2"/>
              <a:buChar char="Ø"/>
            </a:pPr>
            <a:endParaRPr lang="en-US" sz="2800" dirty="0"/>
          </a:p>
          <a:p>
            <a:pPr marL="0" lvl="0" indent="0">
              <a:buNone/>
            </a:pPr>
            <a:endParaRPr lang="en-US" sz="2800" dirty="0" smtClean="0"/>
          </a:p>
          <a:p>
            <a:pPr marL="0" lvl="0" indent="0">
              <a:buNone/>
            </a:pPr>
            <a:endParaRPr lang="en-US" dirty="0"/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Transmission </a:t>
            </a:r>
            <a:r>
              <a:rPr lang="en-US" dirty="0"/>
              <a:t>of infection from one </a:t>
            </a:r>
            <a:r>
              <a:rPr lang="en-US" dirty="0" smtClean="0"/>
              <a:t>                                                             host </a:t>
            </a:r>
            <a:r>
              <a:rPr lang="en-US" dirty="0"/>
              <a:t>to another, cause by a certain </a:t>
            </a:r>
            <a:r>
              <a:rPr lang="en-US" dirty="0" smtClean="0"/>
              <a:t>                                                            form </a:t>
            </a:r>
            <a:r>
              <a:rPr lang="en-US" dirty="0"/>
              <a:t>of the parasite is known as </a:t>
            </a:r>
            <a:r>
              <a:rPr lang="en-US" dirty="0" smtClean="0"/>
              <a:t>                                                            the </a:t>
            </a:r>
            <a:r>
              <a:rPr lang="en-US" dirty="0"/>
              <a:t>infective stage</a:t>
            </a:r>
            <a:r>
              <a:rPr lang="en-US" dirty="0" smtClean="0"/>
              <a:t>. 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Sporozoites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57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496944" cy="4824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 smtClean="0"/>
              <a:t>Route of transmission of parasites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Urogenital route: </a:t>
            </a:r>
            <a:endParaRPr lang="en-US" b="1" dirty="0" smtClean="0"/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HIV</a:t>
            </a:r>
            <a:r>
              <a:rPr lang="en-US" dirty="0"/>
              <a:t>, Hepatitis B, </a:t>
            </a:r>
            <a:r>
              <a:rPr lang="en-US" i="1" dirty="0" err="1"/>
              <a:t>Trichomonas</a:t>
            </a:r>
            <a:r>
              <a:rPr lang="en-US" dirty="0"/>
              <a:t> etc. is transmitted through urogenital </a:t>
            </a:r>
            <a:r>
              <a:rPr lang="en-US" dirty="0" smtClean="0"/>
              <a:t>route (through urogenital organ) </a:t>
            </a:r>
            <a:r>
              <a:rPr lang="en-US" dirty="0"/>
              <a:t>during sexual intercourse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Anal </a:t>
            </a:r>
            <a:r>
              <a:rPr lang="en-US" b="1" dirty="0"/>
              <a:t>route: </a:t>
            </a:r>
            <a:endParaRPr lang="en-US" b="1" dirty="0" smtClean="0"/>
          </a:p>
          <a:p>
            <a:pPr algn="just">
              <a:buFont typeface="Wingdings" pitchFamily="2" charset="2"/>
              <a:buChar char="Ø"/>
            </a:pPr>
            <a:r>
              <a:rPr lang="en-US" i="1" dirty="0" err="1" smtClean="0"/>
              <a:t>Entamoeba</a:t>
            </a:r>
            <a:r>
              <a:rPr lang="en-US" dirty="0" smtClean="0"/>
              <a:t> </a:t>
            </a:r>
            <a:r>
              <a:rPr lang="en-US" dirty="0"/>
              <a:t>also is transmitted through anal </a:t>
            </a:r>
            <a:r>
              <a:rPr lang="en-US" dirty="0" smtClean="0"/>
              <a:t>route (through anus) </a:t>
            </a:r>
            <a:r>
              <a:rPr lang="en-US" dirty="0"/>
              <a:t>during sexual contact among homosexuals. </a:t>
            </a:r>
          </a:p>
          <a:p>
            <a:pPr marL="0" indent="0" algn="just">
              <a:buNone/>
            </a:pPr>
            <a:endParaRPr lang="en-US" dirty="0"/>
          </a:p>
          <a:p>
            <a:pPr algn="just">
              <a:buFont typeface="Wingdings" pitchFamily="2" charset="2"/>
              <a:buChar char="Ø"/>
            </a:pPr>
            <a:endParaRPr lang="en-US" dirty="0"/>
          </a:p>
          <a:p>
            <a:pPr marL="0" lvl="0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312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2008" y="-27384"/>
            <a:ext cx="8820472" cy="36724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 smtClean="0"/>
              <a:t>Route of transmission of parasites </a:t>
            </a:r>
            <a:endParaRPr lang="en-US" dirty="0"/>
          </a:p>
          <a:p>
            <a:pPr marL="0" indent="0" algn="ctr">
              <a:buNone/>
            </a:pPr>
            <a:r>
              <a:rPr lang="en-US" b="1" dirty="0"/>
              <a:t>Skin and mucous </a:t>
            </a:r>
            <a:r>
              <a:rPr lang="en-US" b="1" dirty="0" smtClean="0"/>
              <a:t>membrane route</a:t>
            </a:r>
            <a:r>
              <a:rPr lang="en-US" dirty="0" smtClean="0"/>
              <a:t>: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This route is used by parasite by penetration </a:t>
            </a:r>
            <a:r>
              <a:rPr lang="en-US" dirty="0"/>
              <a:t>of the intact </a:t>
            </a:r>
            <a:r>
              <a:rPr lang="en-US" dirty="0" smtClean="0"/>
              <a:t>skin.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For example, the intact skin is penetrated </a:t>
            </a:r>
            <a:r>
              <a:rPr lang="en-US" dirty="0"/>
              <a:t>by </a:t>
            </a:r>
            <a:r>
              <a:rPr lang="en-US" dirty="0" err="1"/>
              <a:t>filariform</a:t>
            </a:r>
            <a:r>
              <a:rPr lang="en-US" dirty="0"/>
              <a:t>-larvae of hookworm on coming in contact with </a:t>
            </a:r>
            <a:r>
              <a:rPr lang="en-US" dirty="0" err="1"/>
              <a:t>faecally</a:t>
            </a:r>
            <a:r>
              <a:rPr lang="en-US" dirty="0"/>
              <a:t> polluted </a:t>
            </a:r>
            <a:r>
              <a:rPr lang="en-US" dirty="0" smtClean="0"/>
              <a:t>soil.</a:t>
            </a:r>
            <a:endParaRPr lang="en-US" dirty="0"/>
          </a:p>
          <a:p>
            <a:pPr algn="just">
              <a:buFont typeface="Wingdings" pitchFamily="2" charset="2"/>
              <a:buChar char="Ø"/>
            </a:pPr>
            <a:endParaRPr lang="en-US" dirty="0"/>
          </a:p>
          <a:p>
            <a:pPr marL="0" lvl="0" indent="0" algn="ctr">
              <a:buNone/>
            </a:pPr>
            <a:endParaRPr lang="en-US" dirty="0" smtClean="0"/>
          </a:p>
        </p:txBody>
      </p:sp>
      <p:pic>
        <p:nvPicPr>
          <p:cNvPr id="13316" name="Picture 4" descr="http://smhs.gwu.edu/mitm-crg/sites/mitm-crg/files/hookworm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748"/>
          <a:stretch/>
        </p:blipFill>
        <p:spPr bwMode="auto">
          <a:xfrm>
            <a:off x="2284545" y="2645732"/>
            <a:ext cx="6823959" cy="42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34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4624"/>
            <a:ext cx="8668072" cy="67413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Infestation</a:t>
            </a:r>
          </a:p>
          <a:p>
            <a:pPr algn="just"/>
            <a:r>
              <a:rPr lang="en-US" dirty="0"/>
              <a:t>Infestation refers to the invasion by larger and complex parasites than </a:t>
            </a:r>
            <a:r>
              <a:rPr lang="en-US" dirty="0" smtClean="0"/>
              <a:t>microbes</a:t>
            </a:r>
            <a:endParaRPr lang="en-US" dirty="0"/>
          </a:p>
          <a:p>
            <a:pPr algn="just"/>
            <a:r>
              <a:rPr lang="en-US" dirty="0"/>
              <a:t>The term infestation is also used to describe invasion of living places by </a:t>
            </a:r>
            <a:r>
              <a:rPr lang="en-US" dirty="0" smtClean="0"/>
              <a:t>pests</a:t>
            </a:r>
            <a:endParaRPr lang="en-US" sz="2800" dirty="0"/>
          </a:p>
        </p:txBody>
      </p:sp>
      <p:pic>
        <p:nvPicPr>
          <p:cNvPr id="10" name="Picture 2" descr="http://healthexpertgroup.com/wp-content/uploads/2016/03/How-To-Use-Tea-Tree-Oil-To-Remove-Head-Lice-Here-Are-3-Recip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r="33520"/>
          <a:stretch/>
        </p:blipFill>
        <p:spPr bwMode="auto">
          <a:xfrm>
            <a:off x="179512" y="2564904"/>
            <a:ext cx="437757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layallpest.com/wp-content/uploads/2015/08/infestation-cockroac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5" r="13881"/>
          <a:stretch/>
        </p:blipFill>
        <p:spPr bwMode="auto">
          <a:xfrm>
            <a:off x="4932040" y="2610568"/>
            <a:ext cx="4108168" cy="405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29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4624"/>
            <a:ext cx="8668072" cy="67413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Infestation</a:t>
            </a:r>
          </a:p>
          <a:p>
            <a:pPr algn="just"/>
            <a:r>
              <a:rPr lang="en-US" dirty="0"/>
              <a:t>In </a:t>
            </a:r>
            <a:r>
              <a:rPr lang="en-US" dirty="0" smtClean="0"/>
              <a:t>infestation </a:t>
            </a:r>
            <a:r>
              <a:rPr lang="en-US" dirty="0"/>
              <a:t>parasites usually live and reproduce on external surface of host body. </a:t>
            </a:r>
            <a:endParaRPr lang="en-US" sz="2800" dirty="0"/>
          </a:p>
        </p:txBody>
      </p:sp>
      <p:pic>
        <p:nvPicPr>
          <p:cNvPr id="10" name="Picture 2" descr="http://healthexpertgroup.com/wp-content/uploads/2016/03/How-To-Use-Tea-Tree-Oil-To-Remove-Head-Lice-Here-Are-3-Recip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r="-1346"/>
          <a:stretch/>
        </p:blipFill>
        <p:spPr bwMode="auto">
          <a:xfrm>
            <a:off x="179512" y="1466738"/>
            <a:ext cx="8640960" cy="520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55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4624"/>
            <a:ext cx="8668072" cy="67413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Infestation</a:t>
            </a:r>
          </a:p>
          <a:p>
            <a:pPr algn="just"/>
            <a:r>
              <a:rPr lang="en-US" dirty="0"/>
              <a:t>Infestation can happen both in living organisms and non-living objects.</a:t>
            </a:r>
            <a:endParaRPr lang="en-US" sz="2800" dirty="0"/>
          </a:p>
        </p:txBody>
      </p:sp>
      <p:pic>
        <p:nvPicPr>
          <p:cNvPr id="10" name="Picture 2" descr="http://healthexpertgroup.com/wp-content/uploads/2016/03/How-To-Use-Tea-Tree-Oil-To-Remove-Head-Lice-Here-Are-3-Recip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r="33520"/>
          <a:stretch/>
        </p:blipFill>
        <p:spPr bwMode="auto">
          <a:xfrm>
            <a:off x="35496" y="2213344"/>
            <a:ext cx="4392488" cy="445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layallpest.com/wp-content/uploads/2015/08/infestation-cockroac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5" r="13881"/>
          <a:stretch/>
        </p:blipFill>
        <p:spPr bwMode="auto">
          <a:xfrm>
            <a:off x="4788024" y="2325998"/>
            <a:ext cx="4252184" cy="434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64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4624"/>
            <a:ext cx="8668072" cy="67413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Infection</a:t>
            </a:r>
          </a:p>
          <a:p>
            <a:pPr algn="just"/>
            <a:r>
              <a:rPr lang="en-US" dirty="0"/>
              <a:t>Infection refers to the invasion by microorganisms like viruses, protozoa and bacteria. </a:t>
            </a:r>
            <a:endParaRPr lang="en-US" dirty="0" smtClean="0"/>
          </a:p>
          <a:p>
            <a:pPr algn="just"/>
            <a:r>
              <a:rPr lang="en-US" dirty="0"/>
              <a:t>In infection parasites usually enter the internal body tissues and then multiply to disrupt the normal functionality of the cell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Infection can happen only in living organisms.</a:t>
            </a:r>
            <a:endParaRPr lang="en-US" sz="2800" dirty="0"/>
          </a:p>
          <a:p>
            <a:pPr marL="0" indent="0" algn="just">
              <a:buNone/>
            </a:pPr>
            <a:endParaRPr lang="en-US" dirty="0"/>
          </a:p>
          <a:p>
            <a:pPr algn="just"/>
            <a:endParaRPr lang="en-US" sz="2800" dirty="0"/>
          </a:p>
        </p:txBody>
      </p:sp>
      <p:pic>
        <p:nvPicPr>
          <p:cNvPr id="2050" name="Picture 2" descr="http://www.herpes-zoster.com.ar/static/images/img_gallery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11620"/>
            <a:ext cx="6048672" cy="353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49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4624"/>
            <a:ext cx="8668072" cy="67413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 err="1" smtClean="0"/>
              <a:t>Hyperinfestation</a:t>
            </a:r>
            <a:endParaRPr lang="en-US" sz="2800" b="1" dirty="0" smtClean="0"/>
          </a:p>
          <a:p>
            <a:pPr algn="just"/>
            <a:r>
              <a:rPr lang="en-US" dirty="0" err="1"/>
              <a:t>Hyperinfestation</a:t>
            </a:r>
            <a:r>
              <a:rPr lang="en-US" dirty="0"/>
              <a:t> refers to invasion by thousands or millions of larger and complex parasites resulting in severe form of diseases. </a:t>
            </a:r>
            <a:r>
              <a:rPr lang="en-US" dirty="0" err="1"/>
              <a:t>eg</a:t>
            </a:r>
            <a:r>
              <a:rPr lang="en-US" dirty="0"/>
              <a:t>. Crusted scabies. </a:t>
            </a:r>
            <a:endParaRPr lang="en-US" sz="2800" dirty="0"/>
          </a:p>
        </p:txBody>
      </p:sp>
      <p:pic>
        <p:nvPicPr>
          <p:cNvPr id="7170" name="Picture 2" descr="http://www.regionalderm.com/Regional_Derm/RD_Large/crustedScabie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601643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http://c8.alamy.com/comp/DTEYWT/sarcoptes-scabiei-scabies-mite-DTEYW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2" t="-3343" r="5240" b="21995"/>
          <a:stretch/>
        </p:blipFill>
        <p:spPr bwMode="auto">
          <a:xfrm>
            <a:off x="6152600" y="3212976"/>
            <a:ext cx="2552864" cy="183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56176" y="5013176"/>
            <a:ext cx="2507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dirty="0">
                <a:solidFill>
                  <a:srgbClr val="002060"/>
                </a:solidFill>
              </a:rPr>
              <a:t>Sarcoptes </a:t>
            </a:r>
            <a:r>
              <a:rPr lang="en-GB" sz="2000" b="1" i="1" dirty="0" err="1">
                <a:solidFill>
                  <a:srgbClr val="002060"/>
                </a:solidFill>
              </a:rPr>
              <a:t>scabiei</a:t>
            </a:r>
            <a:endParaRPr lang="en-GB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4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4624"/>
            <a:ext cx="8668072" cy="67413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 err="1" smtClean="0"/>
              <a:t>Hyperinfestation</a:t>
            </a:r>
            <a:endParaRPr lang="en-US" sz="2800" b="1" dirty="0" smtClean="0"/>
          </a:p>
          <a:p>
            <a:pPr algn="just"/>
            <a:r>
              <a:rPr lang="en-US" dirty="0"/>
              <a:t>Crusted scabies is</a:t>
            </a:r>
            <a:r>
              <a:rPr lang="en-US" b="1" dirty="0"/>
              <a:t> </a:t>
            </a:r>
            <a:r>
              <a:rPr lang="en-US" dirty="0"/>
              <a:t>a more severe form of scabies with a </a:t>
            </a:r>
            <a:r>
              <a:rPr lang="en-US" dirty="0" err="1"/>
              <a:t>hyperinfestation</a:t>
            </a:r>
            <a:r>
              <a:rPr lang="en-US" dirty="0"/>
              <a:t> of lots of scabies mites.</a:t>
            </a:r>
            <a:endParaRPr lang="en-US" sz="2800" dirty="0"/>
          </a:p>
        </p:txBody>
      </p:sp>
      <p:pic>
        <p:nvPicPr>
          <p:cNvPr id="7170" name="Picture 2" descr="http://www.regionalderm.com/Regional_Derm/RD_Large/crustedScabie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601643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http://c8.alamy.com/comp/DTEYWT/sarcoptes-scabiei-scabies-mite-DTEYW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2" t="-3343" r="5240" b="21995"/>
          <a:stretch/>
        </p:blipFill>
        <p:spPr bwMode="auto">
          <a:xfrm>
            <a:off x="6152600" y="3212976"/>
            <a:ext cx="2552864" cy="183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56176" y="5013176"/>
            <a:ext cx="2507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dirty="0">
                <a:solidFill>
                  <a:srgbClr val="002060"/>
                </a:solidFill>
              </a:rPr>
              <a:t>Sarcoptes </a:t>
            </a:r>
            <a:r>
              <a:rPr lang="en-GB" sz="2000" b="1" i="1" dirty="0" err="1">
                <a:solidFill>
                  <a:srgbClr val="002060"/>
                </a:solidFill>
              </a:rPr>
              <a:t>scabiei</a:t>
            </a:r>
            <a:endParaRPr lang="en-GB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34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4624"/>
            <a:ext cx="8668072" cy="67413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 err="1" smtClean="0"/>
              <a:t>Hyperinfestation</a:t>
            </a:r>
            <a:endParaRPr lang="en-US" sz="2800" b="1" dirty="0" smtClean="0"/>
          </a:p>
          <a:p>
            <a:pPr algn="just"/>
            <a:r>
              <a:rPr lang="en-US" dirty="0" smtClean="0"/>
              <a:t>It </a:t>
            </a:r>
            <a:r>
              <a:rPr lang="en-US" dirty="0"/>
              <a:t>can be very extensive and can, if severe, lead to serious secondary bacterial skin infections</a:t>
            </a:r>
            <a:r>
              <a:rPr lang="en-US" b="1" dirty="0"/>
              <a:t>. </a:t>
            </a:r>
            <a:endParaRPr lang="en-US" b="1" dirty="0" smtClean="0"/>
          </a:p>
          <a:p>
            <a:pPr algn="just"/>
            <a:r>
              <a:rPr lang="en-US" dirty="0" smtClean="0"/>
              <a:t>Crusted </a:t>
            </a:r>
            <a:r>
              <a:rPr lang="en-US" dirty="0"/>
              <a:t>scabies mainly occurs in people who have a poor immune system (</a:t>
            </a:r>
            <a:r>
              <a:rPr lang="en-US" dirty="0" err="1"/>
              <a:t>immunocompromised</a:t>
            </a:r>
            <a:r>
              <a:rPr lang="en-US" dirty="0"/>
              <a:t>). </a:t>
            </a:r>
          </a:p>
          <a:p>
            <a:pPr algn="just"/>
            <a:endParaRPr lang="en-US" sz="2800" dirty="0"/>
          </a:p>
        </p:txBody>
      </p:sp>
      <p:pic>
        <p:nvPicPr>
          <p:cNvPr id="7170" name="Picture 2" descr="http://www.regionalderm.com/Regional_Derm/RD_Large/crustedScabie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89" y="2204864"/>
            <a:ext cx="557404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http://c8.alamy.com/comp/DTEYWT/sarcoptes-scabiei-scabies-mite-DTEYW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2" t="-3343" r="5240" b="21995"/>
          <a:stretch/>
        </p:blipFill>
        <p:spPr bwMode="auto">
          <a:xfrm>
            <a:off x="6152600" y="4469050"/>
            <a:ext cx="2552864" cy="183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56176" y="6269250"/>
            <a:ext cx="2507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dirty="0">
                <a:solidFill>
                  <a:srgbClr val="002060"/>
                </a:solidFill>
              </a:rPr>
              <a:t>Sarcoptes </a:t>
            </a:r>
            <a:r>
              <a:rPr lang="en-GB" sz="2000" b="1" i="1" dirty="0" err="1">
                <a:solidFill>
                  <a:srgbClr val="002060"/>
                </a:solidFill>
              </a:rPr>
              <a:t>scabiei</a:t>
            </a:r>
            <a:endParaRPr lang="en-GB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0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4624"/>
            <a:ext cx="8668072" cy="67413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/>
              <a:t>Disease</a:t>
            </a:r>
            <a:endParaRPr lang="en-US" sz="2800" b="1" dirty="0" smtClean="0"/>
          </a:p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disorder of structure or function in an organism, </a:t>
            </a:r>
            <a:endParaRPr lang="en-US" dirty="0" smtClean="0"/>
          </a:p>
          <a:p>
            <a:r>
              <a:rPr lang="en-US" dirty="0" smtClean="0"/>
              <a:t>especially </a:t>
            </a:r>
            <a:r>
              <a:rPr lang="en-US" dirty="0"/>
              <a:t>one that produces specific signs or symptoms </a:t>
            </a:r>
            <a:r>
              <a:rPr lang="en-US" dirty="0" smtClean="0"/>
              <a:t>or</a:t>
            </a:r>
          </a:p>
          <a:p>
            <a:r>
              <a:rPr lang="en-US" dirty="0" smtClean="0"/>
              <a:t>that </a:t>
            </a:r>
            <a:r>
              <a:rPr lang="en-US" dirty="0"/>
              <a:t>affects a specific location and </a:t>
            </a:r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/>
              <a:t>not simply a direct result of physical </a:t>
            </a:r>
            <a:r>
              <a:rPr lang="en-US" dirty="0" smtClean="0"/>
              <a:t>injury</a:t>
            </a:r>
            <a:r>
              <a:rPr lang="en-US" b="1" dirty="0"/>
              <a:t>.</a:t>
            </a:r>
            <a:endParaRPr lang="en-US" dirty="0"/>
          </a:p>
        </p:txBody>
      </p:sp>
      <p:pic>
        <p:nvPicPr>
          <p:cNvPr id="6" name="Picture 4" descr="Child with a measles rash on her back and arms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" t="3186" r="5212" b="18727"/>
          <a:stretch/>
        </p:blipFill>
        <p:spPr bwMode="auto">
          <a:xfrm>
            <a:off x="251520" y="2311692"/>
            <a:ext cx="3888763" cy="450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5949280"/>
            <a:ext cx="1656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Measles</a:t>
            </a:r>
            <a:endParaRPr lang="th-TH" dirty="0"/>
          </a:p>
        </p:txBody>
      </p:sp>
      <p:pic>
        <p:nvPicPr>
          <p:cNvPr id="10242" name="Picture 2" descr="http://www.granatsteininjurylaw.com/wp-content/themes/swagger/assets/images/bicy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3827406" cy="436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58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79513" y="116632"/>
            <a:ext cx="8568952" cy="635732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smtClean="0"/>
              <a:t>Types of transmission </a:t>
            </a:r>
            <a:r>
              <a:rPr lang="en-US" sz="2800" b="1" dirty="0"/>
              <a:t>of parasites</a:t>
            </a:r>
            <a:endParaRPr lang="en-US" dirty="0"/>
          </a:p>
          <a:p>
            <a:pPr marL="0" indent="0" algn="just">
              <a:buNone/>
            </a:pPr>
            <a:r>
              <a:rPr lang="en-US" b="1" dirty="0"/>
              <a:t>Depending on source or reservoir of infection, transmission of parasites is categorized </a:t>
            </a:r>
            <a:r>
              <a:rPr lang="en-US" b="1" dirty="0" smtClean="0"/>
              <a:t>into 2 </a:t>
            </a:r>
            <a:r>
              <a:rPr lang="en-US" b="1" dirty="0"/>
              <a:t>types:  </a:t>
            </a:r>
          </a:p>
          <a:p>
            <a:pPr marL="0" lvl="0" indent="0">
              <a:buNone/>
            </a:pPr>
            <a:r>
              <a:rPr lang="en-US" b="1" dirty="0" smtClean="0"/>
              <a:t>1. </a:t>
            </a:r>
            <a:r>
              <a:rPr lang="en-US" b="1" dirty="0" err="1" smtClean="0"/>
              <a:t>Anthroponosis</a:t>
            </a:r>
            <a:r>
              <a:rPr lang="en-US" b="1" dirty="0" smtClean="0"/>
              <a:t> </a:t>
            </a:r>
            <a:r>
              <a:rPr lang="en-US" b="1" dirty="0"/>
              <a:t>(Pl. </a:t>
            </a:r>
            <a:r>
              <a:rPr lang="en-US" b="1" dirty="0" err="1"/>
              <a:t>Anthroponoses</a:t>
            </a:r>
            <a:r>
              <a:rPr lang="en-US" b="1" dirty="0" smtClean="0"/>
              <a:t>)</a:t>
            </a:r>
          </a:p>
          <a:p>
            <a:pPr marL="0" lvl="0" indent="0">
              <a:buNone/>
            </a:pPr>
            <a:r>
              <a:rPr lang="en-US" b="1" dirty="0" smtClean="0"/>
              <a:t> </a:t>
            </a:r>
            <a:r>
              <a:rPr lang="en-US" dirty="0" smtClean="0"/>
              <a:t>Direct transmission    </a:t>
            </a:r>
            <a:r>
              <a:rPr lang="en-US" b="1" dirty="0"/>
              <a:t> </a:t>
            </a:r>
            <a:r>
              <a:rPr lang="en-US" b="1" dirty="0" smtClean="0"/>
              <a:t>           </a:t>
            </a:r>
            <a:r>
              <a:rPr lang="en-US" dirty="0" smtClean="0"/>
              <a:t>Indirect transmission</a:t>
            </a:r>
            <a:endParaRPr lang="en-US" b="1" dirty="0" smtClean="0"/>
          </a:p>
          <a:p>
            <a:pPr marL="457200" lvl="0" indent="-457200">
              <a:buFont typeface="+mj-lt"/>
              <a:buAutoNum type="arabicPeriod"/>
            </a:pPr>
            <a:endParaRPr lang="en-US" b="1" dirty="0"/>
          </a:p>
          <a:p>
            <a:pPr marL="457200" lvl="0" indent="-457200">
              <a:buFont typeface="+mj-lt"/>
              <a:buAutoNum type="arabicPeriod"/>
            </a:pPr>
            <a:endParaRPr lang="en-US" b="1" dirty="0" smtClean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sz="1200" dirty="0" smtClean="0"/>
          </a:p>
          <a:p>
            <a:pPr marL="0" lvl="0" indent="0">
              <a:buNone/>
            </a:pPr>
            <a:endParaRPr lang="en-US" sz="1200" dirty="0" smtClean="0"/>
          </a:p>
          <a:p>
            <a:pPr marL="0" lvl="0" indent="0">
              <a:buNone/>
            </a:pPr>
            <a:r>
              <a:rPr lang="en-US" b="1" dirty="0" smtClean="0"/>
              <a:t>2. Zoonosis </a:t>
            </a:r>
            <a:r>
              <a:rPr lang="en-US" b="1" dirty="0"/>
              <a:t>(pl. </a:t>
            </a:r>
            <a:r>
              <a:rPr lang="en-US" b="1" dirty="0" err="1"/>
              <a:t>Zoonoses</a:t>
            </a:r>
            <a:r>
              <a:rPr lang="en-US" b="1" dirty="0"/>
              <a:t>)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  Direct </a:t>
            </a:r>
            <a:r>
              <a:rPr lang="en-US" dirty="0"/>
              <a:t>transmission    </a:t>
            </a:r>
            <a:r>
              <a:rPr lang="en-US" b="1" dirty="0"/>
              <a:t>            </a:t>
            </a:r>
            <a:r>
              <a:rPr lang="en-US" dirty="0"/>
              <a:t>Indirect transmission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9512" y="2348880"/>
            <a:ext cx="8896165" cy="4458080"/>
            <a:chOff x="179512" y="2348880"/>
            <a:chExt cx="8896165" cy="4458080"/>
          </a:xfrm>
        </p:grpSpPr>
        <p:sp>
          <p:nvSpPr>
            <p:cNvPr id="3" name="Rectangle 2"/>
            <p:cNvSpPr/>
            <p:nvPr/>
          </p:nvSpPr>
          <p:spPr>
            <a:xfrm>
              <a:off x="611560" y="2348880"/>
              <a:ext cx="1368152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Human</a:t>
              </a:r>
              <a:endParaRPr lang="th-TH" sz="24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6766" y="3140968"/>
              <a:ext cx="1368152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Human</a:t>
              </a:r>
              <a:endParaRPr lang="th-TH" sz="2400" dirty="0"/>
            </a:p>
          </p:txBody>
        </p:sp>
        <p:sp>
          <p:nvSpPr>
            <p:cNvPr id="4" name="Curved Right Arrow 3"/>
            <p:cNvSpPr/>
            <p:nvPr/>
          </p:nvSpPr>
          <p:spPr>
            <a:xfrm>
              <a:off x="179512" y="2708920"/>
              <a:ext cx="360040" cy="792088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8" name="Curved Right Arrow 7"/>
            <p:cNvSpPr/>
            <p:nvPr/>
          </p:nvSpPr>
          <p:spPr>
            <a:xfrm rot="10800000">
              <a:off x="2123728" y="2636912"/>
              <a:ext cx="360040" cy="792088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724128" y="2420888"/>
              <a:ext cx="1368152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Human</a:t>
              </a:r>
              <a:endParaRPr lang="th-TH" sz="2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729334" y="3212976"/>
              <a:ext cx="1368152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Human</a:t>
              </a:r>
              <a:endParaRPr lang="th-TH" sz="2400" dirty="0"/>
            </a:p>
          </p:txBody>
        </p:sp>
        <p:sp>
          <p:nvSpPr>
            <p:cNvPr id="11" name="Curved Right Arrow 10"/>
            <p:cNvSpPr/>
            <p:nvPr/>
          </p:nvSpPr>
          <p:spPr>
            <a:xfrm>
              <a:off x="5292080" y="2636912"/>
              <a:ext cx="360040" cy="792088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12" name="Curved Right Arrow 11"/>
            <p:cNvSpPr/>
            <p:nvPr/>
          </p:nvSpPr>
          <p:spPr>
            <a:xfrm rot="10800000">
              <a:off x="7236296" y="2636912"/>
              <a:ext cx="360040" cy="792088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997413" y="2744924"/>
              <a:ext cx="1686981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Vector</a:t>
              </a:r>
              <a:endParaRPr lang="th-TH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236296" y="2780928"/>
              <a:ext cx="1686981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Vector</a:t>
              </a:r>
              <a:endParaRPr lang="th-TH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63960" y="5096626"/>
              <a:ext cx="1368152" cy="4320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Animals</a:t>
              </a:r>
              <a:endParaRPr lang="th-TH" sz="24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69166" y="5888714"/>
              <a:ext cx="1368152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Animals</a:t>
              </a:r>
              <a:endParaRPr lang="th-TH" sz="2400" dirty="0"/>
            </a:p>
          </p:txBody>
        </p:sp>
        <p:sp>
          <p:nvSpPr>
            <p:cNvPr id="18" name="Curved Right Arrow 17"/>
            <p:cNvSpPr/>
            <p:nvPr/>
          </p:nvSpPr>
          <p:spPr>
            <a:xfrm>
              <a:off x="331912" y="5456666"/>
              <a:ext cx="360040" cy="792088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19" name="Curved Right Arrow 18"/>
            <p:cNvSpPr/>
            <p:nvPr/>
          </p:nvSpPr>
          <p:spPr>
            <a:xfrm rot="10800000">
              <a:off x="2276128" y="5384658"/>
              <a:ext cx="360040" cy="792088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876528" y="5096626"/>
              <a:ext cx="1368152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Animals</a:t>
              </a:r>
              <a:endParaRPr lang="th-TH" sz="24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881734" y="5805264"/>
              <a:ext cx="1368152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Animals</a:t>
              </a:r>
              <a:endParaRPr lang="th-TH" sz="2400" dirty="0"/>
            </a:p>
          </p:txBody>
        </p:sp>
        <p:sp>
          <p:nvSpPr>
            <p:cNvPr id="26" name="Curved Right Arrow 25"/>
            <p:cNvSpPr/>
            <p:nvPr/>
          </p:nvSpPr>
          <p:spPr>
            <a:xfrm>
              <a:off x="5444480" y="5312650"/>
              <a:ext cx="360040" cy="792088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7" name="Curved Right Arrow 26"/>
            <p:cNvSpPr/>
            <p:nvPr/>
          </p:nvSpPr>
          <p:spPr>
            <a:xfrm rot="10800000">
              <a:off x="7388696" y="5312650"/>
              <a:ext cx="360040" cy="792088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149813" y="5420662"/>
              <a:ext cx="1686981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Vector</a:t>
              </a:r>
              <a:endParaRPr lang="th-TH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388696" y="5456666"/>
              <a:ext cx="1686981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Vector</a:t>
              </a:r>
              <a:endParaRPr lang="th-TH" dirty="0">
                <a:solidFill>
                  <a:schemeClr val="tx1"/>
                </a:solidFill>
              </a:endParaRPr>
            </a:p>
          </p:txBody>
        </p:sp>
        <p:sp>
          <p:nvSpPr>
            <p:cNvPr id="30" name="Curved Right Arrow 29"/>
            <p:cNvSpPr/>
            <p:nvPr/>
          </p:nvSpPr>
          <p:spPr>
            <a:xfrm rot="17408828">
              <a:off x="2118269" y="6190971"/>
              <a:ext cx="370958" cy="861019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771800" y="6309320"/>
              <a:ext cx="1368152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Human</a:t>
              </a:r>
              <a:endParaRPr lang="th-TH" sz="2400" dirty="0"/>
            </a:p>
          </p:txBody>
        </p:sp>
        <p:sp>
          <p:nvSpPr>
            <p:cNvPr id="32" name="Curved Right Arrow 31"/>
            <p:cNvSpPr/>
            <p:nvPr/>
          </p:nvSpPr>
          <p:spPr>
            <a:xfrm rot="1816077" flipH="1">
              <a:off x="8525279" y="5918997"/>
              <a:ext cx="334385" cy="792088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992359" y="6350885"/>
              <a:ext cx="1368152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Human</a:t>
              </a:r>
              <a:endParaRPr lang="th-TH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0752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4624"/>
            <a:ext cx="8280920" cy="67413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/>
              <a:t>Parasitic disease</a:t>
            </a:r>
            <a:endParaRPr lang="en-US" sz="2800" b="1" dirty="0" smtClean="0"/>
          </a:p>
          <a:p>
            <a:pPr algn="just"/>
            <a:r>
              <a:rPr lang="en-US" dirty="0" smtClean="0"/>
              <a:t>A </a:t>
            </a:r>
            <a:r>
              <a:rPr lang="en-US" dirty="0"/>
              <a:t>parasitic disease is a disease caused </a:t>
            </a:r>
            <a:r>
              <a:rPr lang="en-US" dirty="0" smtClean="0"/>
              <a:t>by </a:t>
            </a:r>
            <a:r>
              <a:rPr lang="en-US" dirty="0"/>
              <a:t>a parasite.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parasitic </a:t>
            </a:r>
            <a:r>
              <a:rPr lang="en-US" dirty="0" smtClean="0"/>
              <a:t>disease </a:t>
            </a:r>
            <a:r>
              <a:rPr lang="en-US" dirty="0"/>
              <a:t>usually are designate by generic names of the parasites ending with -</a:t>
            </a:r>
            <a:r>
              <a:rPr lang="en-US" dirty="0" err="1"/>
              <a:t>iasis</a:t>
            </a:r>
            <a:r>
              <a:rPr lang="en-US" dirty="0"/>
              <a:t> or –</a:t>
            </a:r>
            <a:r>
              <a:rPr lang="en-US" dirty="0" err="1"/>
              <a:t>osis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e.g</a:t>
            </a:r>
            <a:r>
              <a:rPr lang="en-US" dirty="0"/>
              <a:t>., </a:t>
            </a:r>
            <a:r>
              <a:rPr lang="en-US" i="1" dirty="0" err="1"/>
              <a:t>Schistosoma</a:t>
            </a:r>
            <a:r>
              <a:rPr lang="en-US" i="1" dirty="0"/>
              <a:t> </a:t>
            </a:r>
            <a:r>
              <a:rPr lang="en-US" dirty="0"/>
              <a:t>infection is called as </a:t>
            </a:r>
            <a:r>
              <a:rPr lang="en-US" dirty="0" err="1" smtClean="0"/>
              <a:t>schistosomiasis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4" descr="Child with a measles rash on her back and arms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" t="3186" r="5212" b="18727"/>
          <a:stretch/>
        </p:blipFill>
        <p:spPr bwMode="auto">
          <a:xfrm>
            <a:off x="35496" y="2728863"/>
            <a:ext cx="3528392" cy="40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5949280"/>
            <a:ext cx="1656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Measles</a:t>
            </a:r>
            <a:endParaRPr lang="th-TH" dirty="0"/>
          </a:p>
        </p:txBody>
      </p:sp>
      <p:pic>
        <p:nvPicPr>
          <p:cNvPr id="7" name="Picture 2" descr="Two kids in a bath with red spots on their faces and chests.  Close-up showing progression of rash from red spot to blister to scab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5" t="7561" r="12562" b="9319"/>
          <a:stretch/>
        </p:blipFill>
        <p:spPr bwMode="auto">
          <a:xfrm>
            <a:off x="3707904" y="2728863"/>
            <a:ext cx="2790011" cy="40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67944" y="6309320"/>
            <a:ext cx="2411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Chickenpox</a:t>
            </a:r>
            <a:endParaRPr lang="th-TH" dirty="0"/>
          </a:p>
        </p:txBody>
      </p:sp>
      <p:pic>
        <p:nvPicPr>
          <p:cNvPr id="13314" name="Picture 2" descr="http://medifitbiologicals.com/wp-content/uploads/2015/12/Scurvy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541" y="2905780"/>
            <a:ext cx="2591971" cy="333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137366" y="6175954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Scurvy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2498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4624"/>
            <a:ext cx="8748464" cy="67413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/>
              <a:t>Pathogenesis</a:t>
            </a:r>
            <a:endParaRPr lang="en-US" sz="2800" b="1" dirty="0" smtClean="0"/>
          </a:p>
          <a:p>
            <a:pPr algn="just"/>
            <a:r>
              <a:rPr lang="en-US" dirty="0" smtClean="0"/>
              <a:t>Pathogenesis </a:t>
            </a:r>
            <a:r>
              <a:rPr lang="en-US" dirty="0"/>
              <a:t>is the manner of development of a </a:t>
            </a:r>
            <a:r>
              <a:rPr lang="en-US" dirty="0" smtClean="0"/>
              <a:t>disease, or 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biological mechanisms that lead to the diseased </a:t>
            </a:r>
            <a:r>
              <a:rPr lang="en-US" dirty="0" smtClean="0"/>
              <a:t>state. </a:t>
            </a:r>
            <a:endParaRPr lang="en-US" dirty="0"/>
          </a:p>
          <a:p>
            <a:pPr algn="just"/>
            <a:r>
              <a:rPr lang="en-US" dirty="0" smtClean="0"/>
              <a:t>Pathogenesis </a:t>
            </a:r>
            <a:r>
              <a:rPr lang="en-US" dirty="0"/>
              <a:t>of the parasitic diseases is a dynamic process and depends on the complex interaction of a variety of host and parasitic factors.</a:t>
            </a:r>
          </a:p>
        </p:txBody>
      </p:sp>
      <p:pic>
        <p:nvPicPr>
          <p:cNvPr id="16388" name="Picture 4" descr="http://image.slidesharecdn.com/mycobacteriumtuberculosisseminar-111211061608-phpapp01/95/mycobacterium-tuberculosis-seminar-37-728.jpg?cb=13235864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64"/>
          <a:stretch/>
        </p:blipFill>
        <p:spPr bwMode="auto">
          <a:xfrm>
            <a:off x="1115615" y="2636913"/>
            <a:ext cx="6195927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4515041"/>
            <a:ext cx="2746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Pathogenesis of TB</a:t>
            </a:r>
            <a:endParaRPr lang="th-TH" sz="2000" b="1" dirty="0"/>
          </a:p>
        </p:txBody>
      </p:sp>
    </p:spTree>
    <p:extLst>
      <p:ext uri="{BB962C8B-B14F-4D97-AF65-F5344CB8AC3E}">
        <p14:creationId xmlns:p14="http://schemas.microsoft.com/office/powerpoint/2010/main" val="306688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07504" y="3059"/>
            <a:ext cx="8640960" cy="635732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err="1" smtClean="0"/>
              <a:t>Anthroponosis</a:t>
            </a:r>
            <a:r>
              <a:rPr lang="en-US" sz="2800" b="1" dirty="0" smtClean="0"/>
              <a:t> </a:t>
            </a:r>
            <a:r>
              <a:rPr lang="en-US" sz="2800" b="1" dirty="0"/>
              <a:t>(Pl. </a:t>
            </a:r>
            <a:r>
              <a:rPr lang="en-US" sz="2800" b="1" dirty="0" err="1"/>
              <a:t>Anthroponoses</a:t>
            </a:r>
            <a:r>
              <a:rPr lang="en-US" sz="2800" b="1" dirty="0" smtClean="0"/>
              <a:t>)</a:t>
            </a:r>
            <a:r>
              <a:rPr lang="en-US" dirty="0" smtClean="0"/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/>
              <a:t>In case of most parasitic diseases of human, human act as the source of infection. 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condition in which the infection is transmitted from one infected man to another man is called </a:t>
            </a:r>
            <a:r>
              <a:rPr lang="en-US" dirty="0" err="1" smtClean="0"/>
              <a:t>anthroponoses</a:t>
            </a:r>
            <a:r>
              <a:rPr lang="en-US" dirty="0" smtClean="0"/>
              <a:t>. 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It </a:t>
            </a:r>
            <a:r>
              <a:rPr lang="en-US" dirty="0"/>
              <a:t>causes </a:t>
            </a:r>
            <a:r>
              <a:rPr lang="en-US" dirty="0" err="1"/>
              <a:t>Anthroponotic</a:t>
            </a:r>
            <a:r>
              <a:rPr lang="en-US" dirty="0"/>
              <a:t> </a:t>
            </a:r>
            <a:r>
              <a:rPr lang="en-US" dirty="0" smtClean="0"/>
              <a:t>disease. e.g</a:t>
            </a:r>
            <a:r>
              <a:rPr lang="en-US" dirty="0"/>
              <a:t>., </a:t>
            </a:r>
            <a:r>
              <a:rPr lang="en-US" dirty="0" err="1"/>
              <a:t>Leishmaniasis</a:t>
            </a:r>
            <a:r>
              <a:rPr lang="en-US" dirty="0"/>
              <a:t> </a:t>
            </a:r>
            <a:r>
              <a:rPr lang="en-US" dirty="0" err="1"/>
              <a:t>Recidivans</a:t>
            </a:r>
            <a:r>
              <a:rPr lang="en-US" dirty="0"/>
              <a:t>, a form of cutaneous </a:t>
            </a:r>
            <a:r>
              <a:rPr lang="en-US" dirty="0" err="1"/>
              <a:t>leishmaniasis</a:t>
            </a:r>
            <a:endParaRPr lang="en-US" dirty="0" smtClean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5" name="Picture 2" descr="http://www.cell.com/cms/attachment/2057886710/2061785707/gr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845" b="18782"/>
          <a:stretch/>
        </p:blipFill>
        <p:spPr bwMode="auto">
          <a:xfrm>
            <a:off x="1691680" y="2919956"/>
            <a:ext cx="5760640" cy="390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2" y="475708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Sandfly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189419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07504" y="-10796"/>
            <a:ext cx="8640960" cy="6357320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2800" b="1" dirty="0"/>
              <a:t>Zoonosis (pl. </a:t>
            </a:r>
            <a:r>
              <a:rPr lang="en-US" sz="2800" b="1" dirty="0" err="1"/>
              <a:t>Zoonoses</a:t>
            </a:r>
            <a:r>
              <a:rPr lang="en-US" sz="2800" b="1" dirty="0" smtClean="0"/>
              <a:t>)</a:t>
            </a:r>
            <a:endParaRPr lang="en-US" sz="2800" dirty="0" smtClean="0"/>
          </a:p>
          <a:p>
            <a:pPr lvl="0" algn="just">
              <a:buFont typeface="Wingdings" pitchFamily="2" charset="2"/>
              <a:buChar char="Ø"/>
            </a:pPr>
            <a:r>
              <a:rPr lang="en-US" dirty="0" smtClean="0"/>
              <a:t>In </a:t>
            </a:r>
            <a:r>
              <a:rPr lang="en-US" dirty="0"/>
              <a:t>case of many parasitic diseases of human, </a:t>
            </a:r>
            <a:r>
              <a:rPr lang="en-US" dirty="0" smtClean="0"/>
              <a:t>other animals </a:t>
            </a:r>
            <a:r>
              <a:rPr lang="en-US" dirty="0"/>
              <a:t>act as the source of infection. </a:t>
            </a:r>
            <a:endParaRPr lang="en-US" dirty="0" smtClean="0"/>
          </a:p>
          <a:p>
            <a:pPr lvl="0" algn="just">
              <a:buFont typeface="Wingdings" pitchFamily="2" charset="2"/>
              <a:buChar char="Ø"/>
            </a:pPr>
            <a:r>
              <a:rPr lang="en-US" dirty="0"/>
              <a:t>The condition where infection is transmitted from other animals (usually vertebrates) to humans and vice-versa is called </a:t>
            </a:r>
            <a:r>
              <a:rPr lang="en-US" dirty="0" err="1" smtClean="0"/>
              <a:t>zoonoses</a:t>
            </a:r>
            <a:r>
              <a:rPr lang="en-US" dirty="0" smtClean="0"/>
              <a:t>. 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dirty="0" smtClean="0"/>
              <a:t>It </a:t>
            </a:r>
            <a:r>
              <a:rPr lang="en-US" dirty="0"/>
              <a:t>causes Zoonotic disease. </a:t>
            </a:r>
            <a:r>
              <a:rPr lang="en-US" dirty="0" smtClean="0"/>
              <a:t>e.g.,</a:t>
            </a:r>
            <a:r>
              <a:rPr lang="en-GB" dirty="0"/>
              <a:t> </a:t>
            </a:r>
            <a:r>
              <a:rPr lang="en-GB" dirty="0" smtClean="0"/>
              <a:t>Zoonotic cutaneous </a:t>
            </a:r>
            <a:r>
              <a:rPr lang="en-GB" dirty="0" err="1"/>
              <a:t>leishmaniasis</a:t>
            </a:r>
            <a:endParaRPr lang="en-US" dirty="0"/>
          </a:p>
          <a:p>
            <a:pPr marL="0" lvl="0" indent="0" algn="just">
              <a:buNone/>
            </a:pPr>
            <a:endParaRPr lang="en-US" dirty="0" smtClean="0"/>
          </a:p>
          <a:p>
            <a:pPr marL="0" lvl="0" indent="0" algn="just">
              <a:buNone/>
            </a:pPr>
            <a:endParaRPr lang="en-US" dirty="0"/>
          </a:p>
        </p:txBody>
      </p:sp>
      <p:pic>
        <p:nvPicPr>
          <p:cNvPr id="5" name="Picture 2" descr="http://www.cell.com/cms/attachment/2057886710/2061785707/gr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26" r="69" b="18782"/>
          <a:stretch/>
        </p:blipFill>
        <p:spPr bwMode="auto">
          <a:xfrm>
            <a:off x="2555776" y="2921475"/>
            <a:ext cx="5760640" cy="391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472514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Sandfly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64879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07504" y="116632"/>
            <a:ext cx="8640960" cy="6741368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2800" b="1" dirty="0" smtClean="0"/>
              <a:t>Types of transmission </a:t>
            </a:r>
            <a:r>
              <a:rPr lang="en-US" sz="2800" b="1" dirty="0"/>
              <a:t>of parasites</a:t>
            </a:r>
            <a:endParaRPr lang="en-US" dirty="0"/>
          </a:p>
          <a:p>
            <a:pPr marL="0" indent="0" algn="just">
              <a:spcAft>
                <a:spcPts val="600"/>
              </a:spcAft>
              <a:buNone/>
            </a:pPr>
            <a:r>
              <a:rPr lang="en-US" b="1" dirty="0"/>
              <a:t>Depending on mode of transmission, transmission of parasites is categorized into following types:    </a:t>
            </a:r>
            <a:r>
              <a:rPr lang="en-US" b="1" dirty="0" smtClean="0"/>
              <a:t>  </a:t>
            </a:r>
            <a:endParaRPr lang="en-US" b="1" dirty="0"/>
          </a:p>
          <a:p>
            <a:pPr marL="0" indent="0" algn="just">
              <a:spcAft>
                <a:spcPts val="600"/>
              </a:spcAft>
              <a:buNone/>
            </a:pPr>
            <a:r>
              <a:rPr lang="en-US" b="1" dirty="0" smtClean="0"/>
              <a:t>1. Direct </a:t>
            </a:r>
            <a:r>
              <a:rPr lang="en-US" b="1" dirty="0"/>
              <a:t>transmission: </a:t>
            </a:r>
            <a:endParaRPr lang="en-US" b="1" dirty="0" smtClean="0"/>
          </a:p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/>
              <a:t>This </a:t>
            </a:r>
            <a:r>
              <a:rPr lang="en-US" dirty="0"/>
              <a:t>implies the </a:t>
            </a:r>
            <a:r>
              <a:rPr lang="en-US" dirty="0" smtClean="0"/>
              <a:t>transitional </a:t>
            </a:r>
            <a:r>
              <a:rPr lang="en-US" dirty="0"/>
              <a:t>transmission of infective materials from one host to another. </a:t>
            </a:r>
            <a:endParaRPr lang="en-US" dirty="0" smtClean="0"/>
          </a:p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dirty="0" err="1"/>
              <a:t>ectoparasitic</a:t>
            </a:r>
            <a:r>
              <a:rPr lang="en-US" dirty="0"/>
              <a:t> arthropods such as lice, mites and the protozoa and virus may be transmitted by direct contact. </a:t>
            </a:r>
          </a:p>
          <a:p>
            <a:pPr marL="0" lvl="0" indent="0" algn="just">
              <a:spcAft>
                <a:spcPts val="600"/>
              </a:spcAft>
              <a:buNone/>
            </a:pPr>
            <a:r>
              <a:rPr lang="en-US" b="1" dirty="0" smtClean="0"/>
              <a:t>2. Transmission </a:t>
            </a:r>
            <a:r>
              <a:rPr lang="en-US" b="1" dirty="0"/>
              <a:t>through living agents: </a:t>
            </a:r>
            <a:endParaRPr lang="en-US" b="1" dirty="0" smtClean="0"/>
          </a:p>
          <a:p>
            <a:pPr lvl="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/>
              <a:t>Transmission </a:t>
            </a:r>
            <a:r>
              <a:rPr lang="en-US" dirty="0"/>
              <a:t>of parasites from one host to another through living organisms</a:t>
            </a:r>
            <a:r>
              <a:rPr lang="en-US" dirty="0" smtClean="0"/>
              <a:t>.</a:t>
            </a:r>
          </a:p>
          <a:p>
            <a:pPr marL="0" lvl="0" indent="0" algn="just">
              <a:spcAft>
                <a:spcPts val="600"/>
              </a:spcAft>
              <a:buNone/>
            </a:pPr>
            <a:r>
              <a:rPr lang="en-US" b="1" dirty="0" smtClean="0"/>
              <a:t>3. Transmission </a:t>
            </a:r>
            <a:r>
              <a:rPr lang="en-US" b="1" dirty="0"/>
              <a:t>through non-living agents: </a:t>
            </a:r>
            <a:endParaRPr lang="en-US" b="1" dirty="0" smtClean="0"/>
          </a:p>
          <a:p>
            <a:pPr lvl="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/>
              <a:t>Transmission </a:t>
            </a:r>
            <a:r>
              <a:rPr lang="en-US" dirty="0"/>
              <a:t>of parasites from one host to another through non-living agents. </a:t>
            </a:r>
          </a:p>
        </p:txBody>
      </p:sp>
    </p:spTree>
    <p:extLst>
      <p:ext uri="{BB962C8B-B14F-4D97-AF65-F5344CB8AC3E}">
        <p14:creationId xmlns:p14="http://schemas.microsoft.com/office/powerpoint/2010/main" val="85439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496" y="116632"/>
            <a:ext cx="8712968" cy="3888432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2800" b="1" dirty="0"/>
              <a:t>Direct </a:t>
            </a:r>
            <a:r>
              <a:rPr lang="en-US" sz="2800" b="1" dirty="0" smtClean="0"/>
              <a:t>transmission</a:t>
            </a:r>
          </a:p>
          <a:p>
            <a:pPr marL="0" indent="0" algn="just">
              <a:buNone/>
            </a:pPr>
            <a:r>
              <a:rPr lang="en-US" b="1" dirty="0"/>
              <a:t>Parasites can be directly transmitted in following ways:  </a:t>
            </a:r>
          </a:p>
          <a:p>
            <a:pPr marL="0" indent="0" algn="ctr">
              <a:buNone/>
            </a:pPr>
            <a:r>
              <a:rPr lang="en-US" b="1" dirty="0" smtClean="0"/>
              <a:t>Touch</a:t>
            </a:r>
            <a:r>
              <a:rPr lang="en-US" b="1" dirty="0"/>
              <a:t>: </a:t>
            </a:r>
            <a:endParaRPr lang="en-US" b="1" dirty="0" smtClean="0"/>
          </a:p>
          <a:p>
            <a:pPr lvl="0" algn="just">
              <a:buFont typeface="Wingdings" pitchFamily="2" charset="2"/>
              <a:buChar char="Ø"/>
            </a:pPr>
            <a:r>
              <a:rPr lang="en-US" dirty="0"/>
              <a:t>Parasite can be transmitted from one person to another person by </a:t>
            </a:r>
            <a:r>
              <a:rPr lang="en-US" dirty="0" smtClean="0"/>
              <a:t>touching such as hand shaking. 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dirty="0" smtClean="0"/>
              <a:t>For </a:t>
            </a:r>
            <a:r>
              <a:rPr lang="en-US" dirty="0"/>
              <a:t>example, a cold can be caught by shaking the hand of a person who has a cold and who has just used their hand to wipe their dripping nose. </a:t>
            </a:r>
            <a:endParaRPr lang="en-US" dirty="0" smtClean="0"/>
          </a:p>
          <a:p>
            <a:pPr marL="0" lvl="0" indent="0" algn="ctr">
              <a:buNone/>
            </a:pPr>
            <a:endParaRPr lang="en-US" sz="2800" dirty="0"/>
          </a:p>
        </p:txBody>
      </p:sp>
      <p:pic>
        <p:nvPicPr>
          <p:cNvPr id="1026" name="Picture 2" descr="http://images.medicinenet.com/images/slideshow/10_tips_prevent_cold_s1_sneezing_wo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7" y="4104456"/>
            <a:ext cx="3774619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healthstar.com/wp-content/uploads/2013/07/Handshak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87" y="4311351"/>
            <a:ext cx="229552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87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44624"/>
            <a:ext cx="8136904" cy="3888432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2800" b="1" dirty="0"/>
              <a:t>Direct </a:t>
            </a:r>
            <a:r>
              <a:rPr lang="en-US" sz="2800" b="1" dirty="0" smtClean="0"/>
              <a:t>transmission</a:t>
            </a:r>
          </a:p>
          <a:p>
            <a:pPr marL="0" lvl="0" indent="0" algn="ctr">
              <a:buNone/>
            </a:pPr>
            <a:r>
              <a:rPr lang="en-US" b="1" dirty="0"/>
              <a:t>Kiss: </a:t>
            </a:r>
            <a:endParaRPr lang="en-US" b="1" dirty="0" smtClean="0"/>
          </a:p>
          <a:p>
            <a:pPr lvl="0" algn="just">
              <a:buFont typeface="Wingdings" pitchFamily="2" charset="2"/>
              <a:buChar char="Ø"/>
            </a:pPr>
            <a:r>
              <a:rPr lang="en-US" dirty="0" smtClean="0"/>
              <a:t>A </a:t>
            </a:r>
            <a:r>
              <a:rPr lang="en-US" dirty="0"/>
              <a:t>cold or the flu can be caught from the saliva of an infected person when one kisses them. </a:t>
            </a:r>
          </a:p>
          <a:p>
            <a:pPr marL="0" indent="0" algn="just">
              <a:buNone/>
            </a:pPr>
            <a:endParaRPr lang="en-US" b="1" dirty="0" smtClean="0"/>
          </a:p>
          <a:p>
            <a:pPr marL="0" lvl="0" indent="0" algn="just">
              <a:buNone/>
            </a:pPr>
            <a:endParaRPr lang="en-US" dirty="0" smtClean="0"/>
          </a:p>
          <a:p>
            <a:pPr marL="0" lvl="0" indent="0" algn="ctr">
              <a:buNone/>
            </a:pPr>
            <a:endParaRPr lang="en-US" sz="2800" dirty="0"/>
          </a:p>
        </p:txBody>
      </p:sp>
      <p:pic>
        <p:nvPicPr>
          <p:cNvPr id="2050" name="Picture 2" descr="http://listsurge.com/wp-content/uploads/2016/02/image-4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34504"/>
            <a:ext cx="6288872" cy="420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-41239"/>
            <a:ext cx="8352928" cy="324036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2800" b="1" dirty="0"/>
              <a:t>Direct </a:t>
            </a:r>
            <a:r>
              <a:rPr lang="en-US" sz="2800" b="1" dirty="0" smtClean="0"/>
              <a:t>transmission</a:t>
            </a:r>
          </a:p>
          <a:p>
            <a:pPr marL="0" lvl="0" indent="0" algn="ctr">
              <a:buNone/>
            </a:pPr>
            <a:r>
              <a:rPr lang="en-US" b="1" dirty="0" err="1"/>
              <a:t>Transplacental</a:t>
            </a:r>
            <a:r>
              <a:rPr lang="en-US" b="1" dirty="0"/>
              <a:t>/ Intra-uterine transmission</a:t>
            </a:r>
            <a:r>
              <a:rPr lang="en-US" dirty="0"/>
              <a:t>: 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In </a:t>
            </a:r>
            <a:r>
              <a:rPr lang="en-US" dirty="0"/>
              <a:t>this case the infective phase enters the young through fetal circulation, 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e.g</a:t>
            </a:r>
            <a:r>
              <a:rPr lang="en-US" dirty="0"/>
              <a:t>. </a:t>
            </a:r>
            <a:r>
              <a:rPr lang="en-US" i="1" dirty="0" err="1" smtClean="0"/>
              <a:t>Ancylostoma</a:t>
            </a:r>
            <a:r>
              <a:rPr lang="en-US" i="1" dirty="0" smtClean="0"/>
              <a:t> </a:t>
            </a:r>
            <a:r>
              <a:rPr lang="en-US" i="1" dirty="0" err="1" smtClean="0"/>
              <a:t>caninum</a:t>
            </a:r>
            <a:r>
              <a:rPr lang="en-US" i="1" dirty="0" smtClean="0"/>
              <a:t> </a:t>
            </a:r>
            <a:r>
              <a:rPr lang="en-US" dirty="0" smtClean="0"/>
              <a:t>(Hook worm) </a:t>
            </a:r>
            <a:r>
              <a:rPr lang="en-US" dirty="0"/>
              <a:t>in </a:t>
            </a:r>
            <a:r>
              <a:rPr lang="en-US" dirty="0" smtClean="0"/>
              <a:t>dog</a:t>
            </a:r>
            <a:r>
              <a:rPr lang="en-US" dirty="0"/>
              <a:t>.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en-US" dirty="0"/>
              <a:t>P</a:t>
            </a:r>
            <a:r>
              <a:rPr lang="en-US" dirty="0" smtClean="0"/>
              <a:t>uppies become infected with </a:t>
            </a:r>
            <a:r>
              <a:rPr lang="en-US" i="1" dirty="0" err="1"/>
              <a:t>Ancylostoma</a:t>
            </a:r>
            <a:r>
              <a:rPr lang="en-US" i="1" dirty="0"/>
              <a:t> </a:t>
            </a:r>
            <a:r>
              <a:rPr lang="en-US" i="1" dirty="0" err="1"/>
              <a:t>caninum</a:t>
            </a:r>
            <a:r>
              <a:rPr lang="en-US" i="1" dirty="0"/>
              <a:t> </a:t>
            </a:r>
            <a:r>
              <a:rPr lang="en-US" dirty="0" smtClean="0"/>
              <a:t>while in the bitch as fetus. </a:t>
            </a:r>
            <a:endParaRPr lang="en-US" dirty="0"/>
          </a:p>
          <a:p>
            <a:pPr lvl="0" algn="just">
              <a:buFont typeface="Wingdings" pitchFamily="2" charset="2"/>
              <a:buChar char="Ø"/>
            </a:pPr>
            <a:endParaRPr lang="en-US" dirty="0"/>
          </a:p>
          <a:p>
            <a:pPr marL="0" indent="0" algn="just">
              <a:buNone/>
            </a:pPr>
            <a:endParaRPr lang="en-US" b="1" dirty="0" smtClean="0"/>
          </a:p>
          <a:p>
            <a:pPr marL="0" lvl="0" indent="0" algn="just">
              <a:buNone/>
            </a:pPr>
            <a:endParaRPr lang="en-US" dirty="0" smtClean="0"/>
          </a:p>
          <a:p>
            <a:pPr marL="0" lvl="0" indent="0" algn="ctr">
              <a:buNone/>
            </a:pPr>
            <a:endParaRPr lang="en-US" sz="2800" dirty="0"/>
          </a:p>
        </p:txBody>
      </p:sp>
      <p:pic>
        <p:nvPicPr>
          <p:cNvPr id="3074" name="Picture 2" descr="https://medlineplus.gov/ency/images/ency/fullsize/17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68960"/>
            <a:ext cx="5256583" cy="37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63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1011</TotalTime>
  <Words>1393</Words>
  <Application>Microsoft Office PowerPoint</Application>
  <PresentationFormat>On-screen Show (4:3)</PresentationFormat>
  <Paragraphs>180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Oriel</vt:lpstr>
      <vt:lpstr>Transmission, hyper-infestation and diseases  Dr. Md Fazlul Haque Associate Professor  Dept. of Zoology Rajshahi University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Fazlul</cp:lastModifiedBy>
  <cp:revision>219</cp:revision>
  <dcterms:created xsi:type="dcterms:W3CDTF">2016-07-21T07:37:58Z</dcterms:created>
  <dcterms:modified xsi:type="dcterms:W3CDTF">2020-02-16T05:17:26Z</dcterms:modified>
</cp:coreProperties>
</file>