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0" r:id="rId2"/>
    <p:sldId id="258" r:id="rId3"/>
    <p:sldId id="284" r:id="rId4"/>
    <p:sldId id="257" r:id="rId5"/>
    <p:sldId id="259" r:id="rId6"/>
    <p:sldId id="281" r:id="rId7"/>
    <p:sldId id="282" r:id="rId8"/>
    <p:sldId id="283" r:id="rId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4EA3EAC-CA21-4169-8AFC-C65143CE61E6}" type="datetimeFigureOut">
              <a:rPr lang="th-TH" smtClean="0"/>
              <a:t>17/10/62</a:t>
            </a:fld>
            <a:endParaRPr lang="th-TH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70DAA51-1629-4EAA-98EB-8B929C4E6132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3EAC-CA21-4169-8AFC-C65143CE61E6}" type="datetimeFigureOut">
              <a:rPr lang="th-TH" smtClean="0"/>
              <a:t>17/10/62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AA51-1629-4EAA-98EB-8B929C4E613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3EAC-CA21-4169-8AFC-C65143CE61E6}" type="datetimeFigureOut">
              <a:rPr lang="th-TH" smtClean="0"/>
              <a:t>17/10/62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AA51-1629-4EAA-98EB-8B929C4E613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4EA3EAC-CA21-4169-8AFC-C65143CE61E6}" type="datetimeFigureOut">
              <a:rPr lang="th-TH" smtClean="0"/>
              <a:t>17/10/62</a:t>
            </a:fld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70DAA51-1629-4EAA-98EB-8B929C4E6132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4EA3EAC-CA21-4169-8AFC-C65143CE61E6}" type="datetimeFigureOut">
              <a:rPr lang="th-TH" smtClean="0"/>
              <a:t>17/10/62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70DAA51-1629-4EAA-98EB-8B929C4E6132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3EAC-CA21-4169-8AFC-C65143CE61E6}" type="datetimeFigureOut">
              <a:rPr lang="th-TH" smtClean="0"/>
              <a:t>17/10/62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AA51-1629-4EAA-98EB-8B929C4E6132}" type="slidenum">
              <a:rPr lang="th-TH" smtClean="0"/>
              <a:t>‹#›</a:t>
            </a:fld>
            <a:endParaRPr lang="th-TH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3EAC-CA21-4169-8AFC-C65143CE61E6}" type="datetimeFigureOut">
              <a:rPr lang="th-TH" smtClean="0"/>
              <a:t>17/10/62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AA51-1629-4EAA-98EB-8B929C4E6132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EA3EAC-CA21-4169-8AFC-C65143CE61E6}" type="datetimeFigureOut">
              <a:rPr lang="th-TH" smtClean="0"/>
              <a:t>17/10/62</a:t>
            </a:fld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0DAA51-1629-4EAA-98EB-8B929C4E6132}" type="slidenum">
              <a:rPr lang="th-TH" smtClean="0"/>
              <a:t>‹#›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3EAC-CA21-4169-8AFC-C65143CE61E6}" type="datetimeFigureOut">
              <a:rPr lang="th-TH" smtClean="0"/>
              <a:t>17/10/62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AA51-1629-4EAA-98EB-8B929C4E613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4EA3EAC-CA21-4169-8AFC-C65143CE61E6}" type="datetimeFigureOut">
              <a:rPr lang="th-TH" smtClean="0"/>
              <a:t>17/10/62</a:t>
            </a:fld>
            <a:endParaRPr lang="th-TH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70DAA51-1629-4EAA-98EB-8B929C4E6132}" type="slidenum">
              <a:rPr lang="th-TH" smtClean="0"/>
              <a:t>‹#›</a:t>
            </a:fld>
            <a:endParaRPr lang="th-TH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EA3EAC-CA21-4169-8AFC-C65143CE61E6}" type="datetimeFigureOut">
              <a:rPr lang="th-TH" smtClean="0"/>
              <a:t>17/10/62</a:t>
            </a:fld>
            <a:endParaRPr lang="th-TH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0DAA51-1629-4EAA-98EB-8B929C4E6132}" type="slidenum">
              <a:rPr lang="th-TH" smtClean="0"/>
              <a:t>‹#›</a:t>
            </a:fld>
            <a:endParaRPr lang="th-TH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4EA3EAC-CA21-4169-8AFC-C65143CE61E6}" type="datetimeFigureOut">
              <a:rPr lang="th-TH" smtClean="0"/>
              <a:t>17/10/62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70DAA51-1629-4EAA-98EB-8B929C4E6132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0.wp.com/microbeonline.com/wp-content/uploads/2013/05/effects-of-oxygen-on-aerobic-anaerobic-and-facultative-anaerobic-bacteria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620688"/>
            <a:ext cx="6840760" cy="1894362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Oxygen Requirements 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for </a:t>
            </a:r>
            <a:r>
              <a:rPr lang="en-US" sz="4400" dirty="0"/>
              <a:t>Parasites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Dr. </a:t>
            </a:r>
            <a:r>
              <a:rPr lang="en-US" sz="2000" dirty="0" err="1" smtClean="0"/>
              <a:t>Md</a:t>
            </a:r>
            <a:r>
              <a:rPr lang="en-US" sz="2000" dirty="0" smtClean="0"/>
              <a:t> </a:t>
            </a:r>
            <a:r>
              <a:rPr lang="en-US" sz="2000" dirty="0" err="1" smtClean="0"/>
              <a:t>Fazlul</a:t>
            </a:r>
            <a:r>
              <a:rPr lang="en-US" sz="2000" dirty="0" smtClean="0"/>
              <a:t> </a:t>
            </a:r>
            <a:r>
              <a:rPr lang="en-US" sz="2000" dirty="0" err="1" smtClean="0"/>
              <a:t>Haque</a:t>
            </a:r>
            <a:endParaRPr lang="en-US" sz="2000" dirty="0" smtClean="0"/>
          </a:p>
          <a:p>
            <a:r>
              <a:rPr lang="en-US" sz="2000" dirty="0" smtClean="0"/>
              <a:t>Associate Professor</a:t>
            </a:r>
          </a:p>
          <a:p>
            <a:r>
              <a:rPr lang="en-US" sz="2000" dirty="0" smtClean="0"/>
              <a:t>Dept. of Zoology</a:t>
            </a:r>
          </a:p>
          <a:p>
            <a:r>
              <a:rPr lang="en-US" sz="2000" dirty="0" err="1" smtClean="0"/>
              <a:t>Rajshahi</a:t>
            </a:r>
            <a:r>
              <a:rPr lang="en-US" sz="2000" dirty="0" smtClean="0"/>
              <a:t> University</a:t>
            </a:r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6116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xygen requirements of bacteria and medi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44825"/>
            <a:ext cx="8568952" cy="475252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51520" y="72008"/>
            <a:ext cx="8452048" cy="6741368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n-US" b="1" dirty="0"/>
              <a:t>The oxygen requirement of </a:t>
            </a:r>
            <a:r>
              <a:rPr lang="en-US" b="1" dirty="0" smtClean="0"/>
              <a:t>parasites (mainly bacteria) </a:t>
            </a:r>
            <a:r>
              <a:rPr lang="en-US" b="1" dirty="0"/>
              <a:t>reflects the mechanism used by those particular parasites to satisfy their energy needs in </a:t>
            </a:r>
            <a:r>
              <a:rPr lang="en-US" b="1" dirty="0" smtClean="0"/>
              <a:t>host.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9419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75067"/>
            <a:ext cx="8640960" cy="6912768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b="1" dirty="0"/>
              <a:t>Why oxygen is toxic to some bacteria and how bacteria detoxify toxic oxygen metabolites</a:t>
            </a:r>
            <a:r>
              <a:rPr lang="en-US" b="1" dirty="0" smtClean="0"/>
              <a:t>?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lvl="0" indent="0" algn="just">
              <a:spcAft>
                <a:spcPts val="1200"/>
              </a:spcAft>
              <a:buNone/>
            </a:pPr>
            <a:endParaRPr lang="en-US" dirty="0"/>
          </a:p>
          <a:p>
            <a:pPr marL="0" lvl="0" indent="0" algn="just">
              <a:spcAft>
                <a:spcPts val="1200"/>
              </a:spcAft>
              <a:buNone/>
            </a:pPr>
            <a:endParaRPr lang="en-US" dirty="0"/>
          </a:p>
        </p:txBody>
      </p:sp>
      <p:pic>
        <p:nvPicPr>
          <p:cNvPr id="4" name="Picture 3" descr="effects of oxygen on aerobic, anaerobic and facultative anaerobic bacteria">
            <a:hlinkClick r:id="rId2"/>
          </p:cNvPr>
          <p:cNvPicPr/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1000" contrast="8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96" t="5685" r="5196" b="6201"/>
          <a:stretch/>
        </p:blipFill>
        <p:spPr bwMode="auto">
          <a:xfrm>
            <a:off x="179512" y="980728"/>
            <a:ext cx="8424936" cy="57606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1445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2008"/>
            <a:ext cx="8452048" cy="6741368"/>
          </a:xfrm>
        </p:spPr>
        <p:txBody>
          <a:bodyPr>
            <a:no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2800" b="1" dirty="0"/>
              <a:t>Types of </a:t>
            </a:r>
            <a:r>
              <a:rPr lang="en-US" sz="2800" b="1" dirty="0" smtClean="0"/>
              <a:t>microorganisms</a:t>
            </a:r>
          </a:p>
          <a:p>
            <a:pPr marL="0" indent="0" algn="ctr">
              <a:spcAft>
                <a:spcPts val="600"/>
              </a:spcAft>
              <a:buNone/>
            </a:pPr>
            <a:endParaRPr lang="en-US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en-US" dirty="0" smtClean="0"/>
              <a:t>On </a:t>
            </a:r>
            <a:r>
              <a:rPr lang="en-US" dirty="0"/>
              <a:t>the basis of oxygen requirements, </a:t>
            </a:r>
            <a:r>
              <a:rPr lang="en-US" dirty="0" smtClean="0"/>
              <a:t>parasites </a:t>
            </a:r>
            <a:r>
              <a:rPr lang="en-US" dirty="0"/>
              <a:t>can be divided into following different </a:t>
            </a:r>
            <a:r>
              <a:rPr lang="en-US" dirty="0" smtClean="0"/>
              <a:t>categories:</a:t>
            </a:r>
          </a:p>
          <a:p>
            <a:pPr marL="822960" lvl="1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Obligate aerobes</a:t>
            </a:r>
          </a:p>
          <a:p>
            <a:pPr marL="822960" lvl="1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Facultative aerobes or anaerobes</a:t>
            </a:r>
            <a:endParaRPr lang="en-US" sz="2400" dirty="0">
              <a:solidFill>
                <a:schemeClr val="tx1"/>
              </a:solidFill>
            </a:endParaRPr>
          </a:p>
          <a:p>
            <a:pPr marL="822960" lvl="1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Obligate anaerobes</a:t>
            </a:r>
            <a:r>
              <a:rPr lang="en-US" sz="2400" dirty="0">
                <a:solidFill>
                  <a:schemeClr val="tx1"/>
                </a:solidFill>
              </a:rPr>
              <a:t> 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822960" lvl="1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Aerotolerant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anaerobes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  <a:endParaRPr lang="en-US" sz="2400" dirty="0">
              <a:solidFill>
                <a:schemeClr val="tx1"/>
              </a:solidFill>
            </a:endParaRPr>
          </a:p>
          <a:p>
            <a:pPr marL="822960" lvl="1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err="1"/>
              <a:t>Capnophiles</a:t>
            </a:r>
            <a:r>
              <a:rPr lang="en-US" sz="2400" dirty="0"/>
              <a:t>:  </a:t>
            </a:r>
          </a:p>
          <a:p>
            <a:pPr marL="822960" lvl="1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err="1"/>
              <a:t>Microaerophiles</a:t>
            </a:r>
            <a:r>
              <a:rPr lang="en-US" sz="2400" b="1" dirty="0" smtClean="0"/>
              <a:t>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6575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75067"/>
            <a:ext cx="8496944" cy="6912768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2800" b="1" dirty="0" smtClean="0"/>
              <a:t>Types of microorganisms</a:t>
            </a:r>
            <a:endParaRPr lang="en-US" dirty="0"/>
          </a:p>
          <a:p>
            <a:pPr lvl="0" algn="just">
              <a:spcAft>
                <a:spcPts val="1200"/>
              </a:spcAft>
            </a:pPr>
            <a:r>
              <a:rPr lang="en-US" b="1" dirty="0"/>
              <a:t>Obligate aerobes</a:t>
            </a:r>
            <a:r>
              <a:rPr lang="en-US" dirty="0"/>
              <a:t>: They have absolute requirement for oxygen in order to grow.  Grow in ambient air, which contains around 21% oxygen and small amount of (around 0.03%) of </a:t>
            </a:r>
            <a:r>
              <a:rPr lang="en-US" dirty="0" err="1" smtClean="0"/>
              <a:t>carbondioxide</a:t>
            </a:r>
            <a:r>
              <a:rPr lang="en-US" dirty="0" smtClean="0"/>
              <a:t>.      e.g</a:t>
            </a:r>
            <a:r>
              <a:rPr lang="en-US" dirty="0"/>
              <a:t>. </a:t>
            </a:r>
            <a:r>
              <a:rPr lang="en-US" i="1" dirty="0"/>
              <a:t>Bacillus cereus</a:t>
            </a:r>
            <a:r>
              <a:rPr lang="en-US" dirty="0"/>
              <a:t>. </a:t>
            </a:r>
            <a:r>
              <a:rPr lang="en-US" i="1" dirty="0" err="1"/>
              <a:t>Psuedomonas</a:t>
            </a:r>
            <a:r>
              <a:rPr lang="en-US" i="1" dirty="0"/>
              <a:t> </a:t>
            </a:r>
            <a:r>
              <a:rPr lang="en-US" i="1" dirty="0" err="1"/>
              <a:t>aeruginosa</a:t>
            </a:r>
            <a:r>
              <a:rPr lang="en-US" dirty="0"/>
              <a:t>, </a:t>
            </a:r>
            <a:r>
              <a:rPr lang="en-US" i="1" dirty="0"/>
              <a:t>Mycobacterium tuberculosis</a:t>
            </a:r>
            <a:r>
              <a:rPr lang="en-US" dirty="0"/>
              <a:t>. </a:t>
            </a:r>
          </a:p>
          <a:p>
            <a:pPr lvl="0" algn="just">
              <a:spcAft>
                <a:spcPts val="1200"/>
              </a:spcAft>
            </a:pPr>
            <a:r>
              <a:rPr lang="en-US" b="1" dirty="0"/>
              <a:t>Facultative aerobes or anaerobes</a:t>
            </a:r>
            <a:r>
              <a:rPr lang="en-US" dirty="0"/>
              <a:t>:  They are capable of </a:t>
            </a:r>
            <a:r>
              <a:rPr lang="en-US" dirty="0" smtClean="0"/>
              <a:t>growth </a:t>
            </a:r>
            <a:r>
              <a:rPr lang="en-US" dirty="0"/>
              <a:t>under both aerobic and anaerobic conditions.  E.g. Bacteria: </a:t>
            </a:r>
            <a:r>
              <a:rPr lang="en-US" dirty="0" err="1"/>
              <a:t>Enterobacteriaceae</a:t>
            </a:r>
            <a:r>
              <a:rPr lang="en-US" dirty="0"/>
              <a:t> group, </a:t>
            </a:r>
            <a:r>
              <a:rPr lang="en-US" i="1" dirty="0"/>
              <a:t>Staphylococcus </a:t>
            </a:r>
            <a:r>
              <a:rPr lang="en-US" i="1" dirty="0" err="1"/>
              <a:t>aureus</a:t>
            </a:r>
            <a:r>
              <a:rPr lang="en-US" dirty="0"/>
              <a:t>. </a:t>
            </a:r>
          </a:p>
          <a:p>
            <a:pPr lvl="0" algn="just">
              <a:spcAft>
                <a:spcPts val="1200"/>
              </a:spcAft>
            </a:pPr>
            <a:r>
              <a:rPr lang="en-US" b="1" dirty="0"/>
              <a:t>Obligate anaerobes</a:t>
            </a:r>
            <a:r>
              <a:rPr lang="en-US" dirty="0"/>
              <a:t>:  These </a:t>
            </a:r>
            <a:r>
              <a:rPr lang="en-US" dirty="0" smtClean="0"/>
              <a:t>parasites can </a:t>
            </a:r>
            <a:r>
              <a:rPr lang="en-US" dirty="0"/>
              <a:t>grow only </a:t>
            </a:r>
            <a:r>
              <a:rPr lang="en-US" dirty="0" smtClean="0"/>
              <a:t>in absence of Oxygen and </a:t>
            </a:r>
            <a:r>
              <a:rPr lang="en-US" dirty="0"/>
              <a:t>for which </a:t>
            </a:r>
            <a:r>
              <a:rPr lang="en-US" dirty="0" smtClean="0"/>
              <a:t>Oxygen </a:t>
            </a:r>
            <a:r>
              <a:rPr lang="en-US" dirty="0"/>
              <a:t>is toxic. E.g. </a:t>
            </a:r>
            <a:r>
              <a:rPr lang="en-US" i="1" dirty="0"/>
              <a:t>Clostridium </a:t>
            </a:r>
            <a:r>
              <a:rPr lang="en-US" i="1" dirty="0" err="1"/>
              <a:t>perfringens</a:t>
            </a:r>
            <a:r>
              <a:rPr lang="en-US" dirty="0"/>
              <a:t>, </a:t>
            </a:r>
            <a:r>
              <a:rPr lang="en-US" i="1" dirty="0"/>
              <a:t>Clostridium </a:t>
            </a:r>
            <a:r>
              <a:rPr lang="en-US" i="1" dirty="0" err="1"/>
              <a:t>botulinum</a:t>
            </a:r>
            <a:r>
              <a:rPr lang="en-US" i="1" dirty="0"/>
              <a:t>;</a:t>
            </a:r>
            <a:r>
              <a:rPr lang="en-US" dirty="0"/>
              <a:t> </a:t>
            </a:r>
          </a:p>
          <a:p>
            <a:pPr marL="0" lvl="0" indent="0" algn="just">
              <a:spcAft>
                <a:spcPts val="1200"/>
              </a:spcAft>
              <a:buNone/>
            </a:pPr>
            <a:endParaRPr lang="en-US" dirty="0"/>
          </a:p>
          <a:p>
            <a:pPr marL="0" lvl="0" indent="0" algn="just">
              <a:spcAft>
                <a:spcPts val="12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06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75067"/>
            <a:ext cx="8496944" cy="6912768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2800" b="1" dirty="0" smtClean="0"/>
              <a:t>Types of microorganisms</a:t>
            </a:r>
            <a:endParaRPr lang="en-US" dirty="0"/>
          </a:p>
          <a:p>
            <a:pPr lvl="0" algn="just">
              <a:spcAft>
                <a:spcPts val="1200"/>
              </a:spcAft>
            </a:pPr>
            <a:r>
              <a:rPr lang="en-US" b="1" dirty="0" err="1"/>
              <a:t>Aerotolerant</a:t>
            </a:r>
            <a:r>
              <a:rPr lang="en-US" b="1" dirty="0"/>
              <a:t> anaerobes</a:t>
            </a:r>
            <a:r>
              <a:rPr lang="en-US" dirty="0"/>
              <a:t>: They are anaerobic parasites that are not killed by exposure to oxygen.</a:t>
            </a:r>
            <a:r>
              <a:rPr lang="en-US" b="1" i="1" dirty="0"/>
              <a:t> </a:t>
            </a:r>
            <a:r>
              <a:rPr lang="en-US" dirty="0" smtClean="0"/>
              <a:t>They can only tolerate </a:t>
            </a:r>
            <a:r>
              <a:rPr lang="en-US" dirty="0"/>
              <a:t>oxygen but do not grow in it, they can only grow and ferment in anaerobic </a:t>
            </a:r>
            <a:r>
              <a:rPr lang="en-US" dirty="0" smtClean="0"/>
              <a:t>conditions. Example- Streptococcus.</a:t>
            </a:r>
            <a:endParaRPr lang="en-US" dirty="0"/>
          </a:p>
          <a:p>
            <a:pPr lvl="0" algn="just">
              <a:spcAft>
                <a:spcPts val="1200"/>
              </a:spcAft>
            </a:pPr>
            <a:r>
              <a:rPr lang="en-US" b="1" dirty="0" err="1"/>
              <a:t>Capnophiles</a:t>
            </a:r>
            <a:r>
              <a:rPr lang="en-US" dirty="0"/>
              <a:t>:  </a:t>
            </a:r>
            <a:r>
              <a:rPr lang="en-US" dirty="0" err="1"/>
              <a:t>Capnophilic</a:t>
            </a:r>
            <a:r>
              <a:rPr lang="en-US" dirty="0"/>
              <a:t> parasites require increased concentration of </a:t>
            </a:r>
            <a:r>
              <a:rPr lang="en-US" dirty="0" err="1"/>
              <a:t>carbondioxide</a:t>
            </a:r>
            <a:r>
              <a:rPr lang="en-US" dirty="0"/>
              <a:t> (5% to 10</a:t>
            </a:r>
            <a:r>
              <a:rPr lang="en-US" dirty="0" smtClean="0"/>
              <a:t>%). The </a:t>
            </a:r>
            <a:r>
              <a:rPr lang="en-US" dirty="0"/>
              <a:t>examples of </a:t>
            </a:r>
            <a:r>
              <a:rPr lang="en-US" dirty="0" err="1"/>
              <a:t>capnophilic</a:t>
            </a:r>
            <a:r>
              <a:rPr lang="en-US" dirty="0"/>
              <a:t> bacteria includes: </a:t>
            </a:r>
            <a:r>
              <a:rPr lang="en-US" i="1" dirty="0" err="1"/>
              <a:t>Haemophilus</a:t>
            </a:r>
            <a:r>
              <a:rPr lang="en-US" i="1" dirty="0"/>
              <a:t> </a:t>
            </a:r>
            <a:r>
              <a:rPr lang="en-US" i="1" dirty="0" err="1"/>
              <a:t>influenzae</a:t>
            </a:r>
            <a:r>
              <a:rPr lang="en-US" dirty="0"/>
              <a:t>, </a:t>
            </a:r>
            <a:r>
              <a:rPr lang="en-US" i="1" dirty="0"/>
              <a:t>Neisseria </a:t>
            </a:r>
            <a:r>
              <a:rPr lang="en-US" i="1" dirty="0" err="1"/>
              <a:t>gonorrhoeae</a:t>
            </a:r>
            <a:r>
              <a:rPr lang="en-US" i="1" dirty="0"/>
              <a:t> etc</a:t>
            </a:r>
            <a:r>
              <a:rPr lang="en-US" dirty="0"/>
              <a:t>.</a:t>
            </a:r>
          </a:p>
          <a:p>
            <a:pPr lvl="0" algn="just">
              <a:spcAft>
                <a:spcPts val="1200"/>
              </a:spcAft>
            </a:pPr>
            <a:r>
              <a:rPr lang="en-US" b="1" dirty="0" err="1"/>
              <a:t>Microaerophiles</a:t>
            </a:r>
            <a:r>
              <a:rPr lang="en-US" b="1" dirty="0"/>
              <a:t>: </a:t>
            </a:r>
            <a:r>
              <a:rPr lang="en-US" dirty="0" err="1"/>
              <a:t>Microaerophiles</a:t>
            </a:r>
            <a:r>
              <a:rPr lang="en-US" dirty="0"/>
              <a:t> are those groups of parasites that can</a:t>
            </a:r>
            <a:r>
              <a:rPr lang="en-US" b="1" dirty="0"/>
              <a:t> </a:t>
            </a:r>
            <a:r>
              <a:rPr lang="en-US" dirty="0"/>
              <a:t>grow under reduced oxygen (5% to 10%) and increased </a:t>
            </a:r>
            <a:r>
              <a:rPr lang="en-US" dirty="0" err="1"/>
              <a:t>carbondioxide</a:t>
            </a:r>
            <a:r>
              <a:rPr lang="en-US" dirty="0"/>
              <a:t> (8% to 10%). Higher oxygen tensions may be inhibitory to them. Examples of </a:t>
            </a:r>
            <a:r>
              <a:rPr lang="en-US" dirty="0" err="1"/>
              <a:t>Microaerophiles</a:t>
            </a:r>
            <a:r>
              <a:rPr lang="en-US" dirty="0"/>
              <a:t> are: </a:t>
            </a:r>
            <a:r>
              <a:rPr lang="en-US" i="1" dirty="0"/>
              <a:t>Campylobacter </a:t>
            </a:r>
            <a:r>
              <a:rPr lang="en-US" i="1" dirty="0" err="1"/>
              <a:t>jejuni</a:t>
            </a:r>
            <a:r>
              <a:rPr lang="en-US" dirty="0"/>
              <a:t>, </a:t>
            </a:r>
            <a:r>
              <a:rPr lang="en-US" i="1" dirty="0"/>
              <a:t>Helicobacter pylori</a:t>
            </a:r>
            <a:r>
              <a:rPr lang="en-US" dirty="0"/>
              <a:t> etc</a:t>
            </a:r>
            <a:r>
              <a:rPr lang="en-US" dirty="0" smtClean="0"/>
              <a:t>.</a:t>
            </a:r>
            <a:endParaRPr lang="en-US" dirty="0"/>
          </a:p>
          <a:p>
            <a:pPr marL="0" lvl="0" indent="0" algn="just">
              <a:spcAft>
                <a:spcPts val="1200"/>
              </a:spcAft>
              <a:buNone/>
            </a:pPr>
            <a:endParaRPr lang="en-US" dirty="0"/>
          </a:p>
          <a:p>
            <a:pPr marL="0" lvl="0" indent="0" algn="just">
              <a:spcAft>
                <a:spcPts val="12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5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75067"/>
            <a:ext cx="8496944" cy="6912768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b="1" dirty="0" smtClean="0"/>
              <a:t>Oxygen requirement of Protozoa</a:t>
            </a:r>
            <a:r>
              <a:rPr lang="en-US" dirty="0" smtClean="0"/>
              <a:t> </a:t>
            </a:r>
            <a:endParaRPr lang="en-US" dirty="0"/>
          </a:p>
          <a:p>
            <a:pPr lvl="0" algn="just">
              <a:spcAft>
                <a:spcPts val="600"/>
              </a:spcAft>
            </a:pPr>
            <a:r>
              <a:rPr lang="en-US" b="1" dirty="0"/>
              <a:t>Aerobes:</a:t>
            </a:r>
            <a:r>
              <a:rPr lang="en-US" dirty="0"/>
              <a:t> </a:t>
            </a:r>
            <a:endParaRPr lang="en-US" dirty="0" smtClean="0"/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Grow </a:t>
            </a:r>
            <a:r>
              <a:rPr lang="en-US" dirty="0"/>
              <a:t>in ambient air, which contains around 21% oxygen and small amount of (around 0.03%) of </a:t>
            </a:r>
            <a:r>
              <a:rPr lang="en-US" dirty="0" err="1"/>
              <a:t>carbondioxide</a:t>
            </a:r>
            <a:r>
              <a:rPr lang="en-US" dirty="0"/>
              <a:t>. </a:t>
            </a:r>
            <a:endParaRPr lang="en-US" dirty="0" smtClean="0"/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However</a:t>
            </a:r>
            <a:r>
              <a:rPr lang="en-US" dirty="0"/>
              <a:t>, some aerobic protozoa avoid oxygen tensions above a certain level. </a:t>
            </a:r>
            <a:endParaRPr lang="en-US" dirty="0" smtClean="0"/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E.g</a:t>
            </a:r>
            <a:r>
              <a:rPr lang="en-US" dirty="0"/>
              <a:t>. </a:t>
            </a:r>
            <a:r>
              <a:rPr lang="en-US" i="1" dirty="0"/>
              <a:t>Plasmodium</a:t>
            </a:r>
            <a:r>
              <a:rPr lang="en-US" dirty="0"/>
              <a:t> (Malarial parasite). </a:t>
            </a:r>
          </a:p>
          <a:p>
            <a:pPr lvl="0" algn="just">
              <a:spcAft>
                <a:spcPts val="600"/>
              </a:spcAft>
            </a:pPr>
            <a:r>
              <a:rPr lang="en-US" b="1" dirty="0"/>
              <a:t>Anaerobes: </a:t>
            </a:r>
            <a:endParaRPr lang="en-US" b="1" dirty="0" smtClean="0"/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Usually can not </a:t>
            </a:r>
            <a:r>
              <a:rPr lang="en-US" dirty="0"/>
              <a:t>grow in the presence of oxygen. </a:t>
            </a:r>
            <a:endParaRPr lang="en-US" dirty="0" smtClean="0"/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E.g</a:t>
            </a:r>
            <a:r>
              <a:rPr lang="en-US" dirty="0"/>
              <a:t>. </a:t>
            </a:r>
            <a:r>
              <a:rPr lang="en-US" i="1" dirty="0" err="1"/>
              <a:t>Entamoeba</a:t>
            </a:r>
            <a:r>
              <a:rPr lang="en-US" i="1" dirty="0"/>
              <a:t> </a:t>
            </a:r>
            <a:r>
              <a:rPr lang="en-US" i="1" dirty="0" err="1"/>
              <a:t>histolytica</a:t>
            </a:r>
            <a:r>
              <a:rPr lang="en-US" dirty="0"/>
              <a:t>, </a:t>
            </a:r>
            <a:r>
              <a:rPr lang="en-US" i="1" dirty="0" err="1"/>
              <a:t>Trichomonas</a:t>
            </a:r>
            <a:r>
              <a:rPr lang="en-US" dirty="0"/>
              <a:t> </a:t>
            </a:r>
            <a:r>
              <a:rPr lang="en-US" i="1" dirty="0" err="1"/>
              <a:t>vaginalis</a:t>
            </a:r>
            <a:r>
              <a:rPr lang="en-US" dirty="0"/>
              <a:t>, </a:t>
            </a:r>
            <a:r>
              <a:rPr lang="en-US" i="1" dirty="0"/>
              <a:t>Giardia</a:t>
            </a:r>
            <a:endParaRPr lang="en-US" dirty="0"/>
          </a:p>
          <a:p>
            <a:pPr lvl="0" algn="just">
              <a:spcAft>
                <a:spcPts val="600"/>
              </a:spcAft>
            </a:pPr>
            <a:r>
              <a:rPr lang="en-US" b="1" dirty="0"/>
              <a:t>Facultative anaerobes:</a:t>
            </a:r>
            <a:r>
              <a:rPr lang="en-US" dirty="0"/>
              <a:t> </a:t>
            </a:r>
            <a:endParaRPr lang="en-US" dirty="0" smtClean="0"/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They </a:t>
            </a:r>
            <a:r>
              <a:rPr lang="en-US" dirty="0"/>
              <a:t>are capable of </a:t>
            </a:r>
            <a:r>
              <a:rPr lang="en-US" dirty="0" err="1"/>
              <a:t>growh</a:t>
            </a:r>
            <a:r>
              <a:rPr lang="en-US" dirty="0"/>
              <a:t> under both aerobic and anaerobic conditions.  e.g. Amoeba </a:t>
            </a:r>
          </a:p>
          <a:p>
            <a:pPr marL="0" lvl="0" indent="0" algn="just">
              <a:spcAft>
                <a:spcPts val="600"/>
              </a:spcAft>
              <a:buNone/>
            </a:pPr>
            <a:endParaRPr lang="en-US" dirty="0"/>
          </a:p>
          <a:p>
            <a:pPr marL="0" lvl="0" indent="0" algn="just">
              <a:spcAft>
                <a:spcPts val="6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83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75067"/>
            <a:ext cx="8640960" cy="6912768"/>
          </a:xfrm>
        </p:spPr>
        <p:txBody>
          <a:bodyPr>
            <a:normAutofit lnSpcReduction="10000"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b="1" dirty="0" smtClean="0"/>
              <a:t>Oxygen requirement of Helminthes</a:t>
            </a:r>
            <a:r>
              <a:rPr lang="en-US" dirty="0" smtClean="0"/>
              <a:t> 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Parasitic </a:t>
            </a:r>
            <a:r>
              <a:rPr lang="en-US" dirty="0" err="1"/>
              <a:t>helminths</a:t>
            </a:r>
            <a:r>
              <a:rPr lang="en-US" dirty="0"/>
              <a:t> may be divided into three </a:t>
            </a:r>
            <a:r>
              <a:rPr lang="en-US" dirty="0" smtClean="0"/>
              <a:t>random </a:t>
            </a:r>
            <a:r>
              <a:rPr lang="en-US" dirty="0"/>
              <a:t>groups based upon their metabolic oxygen requirements.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Some </a:t>
            </a:r>
            <a:r>
              <a:rPr lang="en-US" dirty="0"/>
              <a:t>helminthes, e.g. adult intestinal parasites such as the nematode </a:t>
            </a:r>
            <a:r>
              <a:rPr lang="en-US" i="1" dirty="0" err="1"/>
              <a:t>Ascaris</a:t>
            </a:r>
            <a:r>
              <a:rPr lang="en-US" i="1" dirty="0"/>
              <a:t> </a:t>
            </a:r>
            <a:r>
              <a:rPr lang="en-US" i="1" dirty="0" err="1"/>
              <a:t>lumbricoides</a:t>
            </a:r>
            <a:r>
              <a:rPr lang="en-US" dirty="0"/>
              <a:t> and </a:t>
            </a:r>
            <a:r>
              <a:rPr lang="en-US" dirty="0" err="1"/>
              <a:t>cestodes</a:t>
            </a:r>
            <a:r>
              <a:rPr lang="en-US" dirty="0"/>
              <a:t> (tapeworms) </a:t>
            </a:r>
            <a:r>
              <a:rPr lang="en-US" i="1" dirty="0"/>
              <a:t>H. nana</a:t>
            </a:r>
            <a:r>
              <a:rPr lang="en-US" dirty="0"/>
              <a:t>. and </a:t>
            </a:r>
            <a:r>
              <a:rPr lang="en-US" i="1" dirty="0" err="1"/>
              <a:t>Taenia</a:t>
            </a:r>
            <a:r>
              <a:rPr lang="en-US" i="1" dirty="0"/>
              <a:t> </a:t>
            </a:r>
            <a:r>
              <a:rPr lang="en-US" i="1" dirty="0" err="1"/>
              <a:t>crassiceps</a:t>
            </a:r>
            <a:r>
              <a:rPr lang="en-US" dirty="0"/>
              <a:t>, require no oxygen in their energy yielding pathways and appear to survive equally well in vitro either anaerobically or aerobically.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Some </a:t>
            </a:r>
            <a:r>
              <a:rPr lang="en-US" dirty="0"/>
              <a:t>helminthes are obligate aerobes, e.g. the adult stages of the filarial worm, </a:t>
            </a:r>
            <a:r>
              <a:rPr lang="en-US" i="1" dirty="0" err="1"/>
              <a:t>Litomosoides</a:t>
            </a:r>
            <a:r>
              <a:rPr lang="en-US" i="1" dirty="0"/>
              <a:t> </a:t>
            </a:r>
            <a:r>
              <a:rPr lang="en-US" i="1" dirty="0" err="1"/>
              <a:t>carinii</a:t>
            </a:r>
            <a:r>
              <a:rPr lang="en-US" dirty="0"/>
              <a:t>, which resides in the pleural cavity of some rodents, the nematode of the rat intestine, </a:t>
            </a:r>
            <a:r>
              <a:rPr lang="en-US" i="1" dirty="0" err="1"/>
              <a:t>Nippostrongylus</a:t>
            </a:r>
            <a:r>
              <a:rPr lang="en-US" i="1" dirty="0"/>
              <a:t> </a:t>
            </a:r>
            <a:r>
              <a:rPr lang="en-US" i="1" dirty="0" err="1"/>
              <a:t>brasilensis</a:t>
            </a:r>
            <a:r>
              <a:rPr lang="en-US" dirty="0"/>
              <a:t>, </a:t>
            </a:r>
            <a:r>
              <a:rPr lang="en-US"/>
              <a:t>and </a:t>
            </a:r>
            <a:r>
              <a:rPr lang="en-US" smtClean="0"/>
              <a:t>larval </a:t>
            </a:r>
            <a:r>
              <a:rPr lang="en-US" dirty="0"/>
              <a:t>stages of </a:t>
            </a:r>
            <a:r>
              <a:rPr lang="en-US" i="1" dirty="0" err="1"/>
              <a:t>Ascaris</a:t>
            </a:r>
            <a:r>
              <a:rPr lang="en-US" dirty="0"/>
              <a:t>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third group of parasites is primarily larval stages that require an aerobic metabolism for motility but not for survival. </a:t>
            </a:r>
            <a:r>
              <a:rPr lang="en-US" dirty="0" smtClean="0"/>
              <a:t>E.g. </a:t>
            </a:r>
            <a:r>
              <a:rPr lang="en-US" dirty="0"/>
              <a:t>microfilariae of </a:t>
            </a:r>
            <a:r>
              <a:rPr lang="en-US" i="1" dirty="0"/>
              <a:t>L. </a:t>
            </a:r>
            <a:r>
              <a:rPr lang="en-US" i="1" dirty="0" err="1"/>
              <a:t>carinii</a:t>
            </a:r>
            <a:r>
              <a:rPr lang="en-US" i="1" dirty="0"/>
              <a:t>, </a:t>
            </a:r>
            <a:r>
              <a:rPr lang="en-US" i="1" dirty="0" err="1"/>
              <a:t>Brugia</a:t>
            </a:r>
            <a:r>
              <a:rPr lang="en-US" i="1" dirty="0"/>
              <a:t> </a:t>
            </a:r>
            <a:r>
              <a:rPr lang="en-US" i="1" dirty="0" err="1"/>
              <a:t>pahangi</a:t>
            </a:r>
            <a:r>
              <a:rPr lang="en-US" dirty="0"/>
              <a:t>, and </a:t>
            </a:r>
            <a:r>
              <a:rPr lang="en-US" i="1" dirty="0" err="1"/>
              <a:t>Dipetalonema</a:t>
            </a:r>
            <a:r>
              <a:rPr lang="en-US" i="1" dirty="0"/>
              <a:t> </a:t>
            </a:r>
            <a:r>
              <a:rPr lang="en-US" i="1" dirty="0" err="1" smtClean="0"/>
              <a:t>viteae</a:t>
            </a:r>
            <a:endParaRPr lang="en-US" dirty="0"/>
          </a:p>
          <a:p>
            <a:pPr marL="0" lvl="0" indent="0" algn="just">
              <a:spcAft>
                <a:spcPts val="1200"/>
              </a:spcAft>
              <a:buNone/>
            </a:pPr>
            <a:endParaRPr lang="en-US" dirty="0"/>
          </a:p>
          <a:p>
            <a:pPr marL="0" lvl="0" indent="0" algn="just">
              <a:spcAft>
                <a:spcPts val="12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47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839</TotalTime>
  <Words>377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Oxygen Requirements  for Parasites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Fazlul</cp:lastModifiedBy>
  <cp:revision>153</cp:revision>
  <dcterms:created xsi:type="dcterms:W3CDTF">2016-07-21T07:37:58Z</dcterms:created>
  <dcterms:modified xsi:type="dcterms:W3CDTF">2019-10-17T06:52:00Z</dcterms:modified>
</cp:coreProperties>
</file>