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59" r:id="rId4"/>
    <p:sldId id="260" r:id="rId5"/>
    <p:sldId id="258" r:id="rId6"/>
    <p:sldId id="261" r:id="rId7"/>
    <p:sldId id="263" r:id="rId8"/>
    <p:sldId id="264" r:id="rId9"/>
    <p:sldId id="265" r:id="rId10"/>
    <p:sldId id="269" r:id="rId11"/>
    <p:sldId id="266" r:id="rId12"/>
    <p:sldId id="267" r:id="rId13"/>
    <p:sldId id="270" r:id="rId14"/>
    <p:sldId id="271" r:id="rId15"/>
    <p:sldId id="268" r:id="rId16"/>
    <p:sldId id="272" r:id="rId17"/>
    <p:sldId id="274" r:id="rId18"/>
    <p:sldId id="275" r:id="rId1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4" autoAdjust="0"/>
  </p:normalViewPr>
  <p:slideViewPr>
    <p:cSldViewPr>
      <p:cViewPr varScale="1">
        <p:scale>
          <a:sx n="61" d="100"/>
          <a:sy n="61"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8EB4B2-0089-4FB6-A525-421402A65902}" type="datetimeFigureOut">
              <a:rPr lang="th-TH" smtClean="0"/>
              <a:t>09/09/62</a:t>
            </a:fld>
            <a:endParaRPr lang="th-T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2CC7F-8CC0-4A00-9AD0-133DFD72CB08}" type="slidenum">
              <a:rPr lang="th-TH" smtClean="0"/>
              <a:t>‹#›</a:t>
            </a:fld>
            <a:endParaRPr lang="th-TH"/>
          </a:p>
        </p:txBody>
      </p:sp>
    </p:spTree>
    <p:extLst>
      <p:ext uri="{BB962C8B-B14F-4D97-AF65-F5344CB8AC3E}">
        <p14:creationId xmlns:p14="http://schemas.microsoft.com/office/powerpoint/2010/main" val="2817428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75A78-F47E-4255-9567-1E4DA27E82AB}" type="datetimeFigureOut">
              <a:rPr lang="th-TH" smtClean="0"/>
              <a:t>09/09/62</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4CE5A-4AFC-4DB1-9C76-A167D98A81EE}" type="slidenum">
              <a:rPr lang="th-TH" smtClean="0"/>
              <a:t>‹#›</a:t>
            </a:fld>
            <a:endParaRPr lang="th-TH"/>
          </a:p>
        </p:txBody>
      </p:sp>
    </p:spTree>
    <p:extLst>
      <p:ext uri="{BB962C8B-B14F-4D97-AF65-F5344CB8AC3E}">
        <p14:creationId xmlns:p14="http://schemas.microsoft.com/office/powerpoint/2010/main" val="218523055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Nicotinamide_adenine_dinucleoti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1</a:t>
            </a:fld>
            <a:endParaRPr lang="th-TH"/>
          </a:p>
        </p:txBody>
      </p:sp>
    </p:spTree>
    <p:extLst>
      <p:ext uri="{BB962C8B-B14F-4D97-AF65-F5344CB8AC3E}">
        <p14:creationId xmlns:p14="http://schemas.microsoft.com/office/powerpoint/2010/main" val="3346559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10</a:t>
            </a:fld>
            <a:endParaRPr lang="th-TH"/>
          </a:p>
        </p:txBody>
      </p:sp>
    </p:spTree>
    <p:extLst>
      <p:ext uri="{BB962C8B-B14F-4D97-AF65-F5344CB8AC3E}">
        <p14:creationId xmlns:p14="http://schemas.microsoft.com/office/powerpoint/2010/main" val="260196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11</a:t>
            </a:fld>
            <a:endParaRPr lang="th-TH"/>
          </a:p>
        </p:txBody>
      </p:sp>
    </p:spTree>
    <p:extLst>
      <p:ext uri="{BB962C8B-B14F-4D97-AF65-F5344CB8AC3E}">
        <p14:creationId xmlns:p14="http://schemas.microsoft.com/office/powerpoint/2010/main" val="424572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inside the cell, a CoA group is added to the fatty acid by fatty acyl-CoA synthase (FACS), forming long-chain acyl-CoA.</a:t>
            </a:r>
          </a:p>
          <a:p>
            <a:r>
              <a:rPr lang="en-US" b="1" dirty="0" smtClean="0"/>
              <a:t>Oxidation</a:t>
            </a:r>
            <a:r>
              <a:rPr lang="en-US" dirty="0" smtClean="0"/>
              <a:t> is the loss of electrons or an increase in </a:t>
            </a:r>
            <a:r>
              <a:rPr lang="en-US" b="1" dirty="0" smtClean="0"/>
              <a:t>oxidation</a:t>
            </a:r>
            <a:r>
              <a:rPr lang="en-US" dirty="0" smtClean="0"/>
              <a:t> state by a molecule, atom, or ion. Reduction is the gain of electrons or a decrease in </a:t>
            </a:r>
            <a:r>
              <a:rPr lang="en-US" b="1" dirty="0" smtClean="0"/>
              <a:t>oxidation</a:t>
            </a:r>
            <a:r>
              <a:rPr lang="en-US" dirty="0" smtClean="0"/>
              <a:t> state by a molecule, atom, or ion.</a:t>
            </a:r>
            <a:endParaRPr lang="th-TH" dirty="0"/>
          </a:p>
        </p:txBody>
      </p:sp>
      <p:sp>
        <p:nvSpPr>
          <p:cNvPr id="4" name="Slide Number Placeholder 3"/>
          <p:cNvSpPr>
            <a:spLocks noGrp="1"/>
          </p:cNvSpPr>
          <p:nvPr>
            <p:ph type="sldNum" sz="quarter" idx="10"/>
          </p:nvPr>
        </p:nvSpPr>
        <p:spPr/>
        <p:txBody>
          <a:bodyPr/>
          <a:lstStyle/>
          <a:p>
            <a:fld id="{E914CE5A-4AFC-4DB1-9C76-A167D98A81EE}" type="slidenum">
              <a:rPr lang="th-TH" smtClean="0"/>
              <a:t>12</a:t>
            </a:fld>
            <a:endParaRPr lang="th-TH"/>
          </a:p>
        </p:txBody>
      </p:sp>
    </p:spTree>
    <p:extLst>
      <p:ext uri="{BB962C8B-B14F-4D97-AF65-F5344CB8AC3E}">
        <p14:creationId xmlns:p14="http://schemas.microsoft.com/office/powerpoint/2010/main" val="309427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13</a:t>
            </a:fld>
            <a:endParaRPr lang="th-TH"/>
          </a:p>
        </p:txBody>
      </p:sp>
    </p:spTree>
    <p:extLst>
      <p:ext uri="{BB962C8B-B14F-4D97-AF65-F5344CB8AC3E}">
        <p14:creationId xmlns:p14="http://schemas.microsoft.com/office/powerpoint/2010/main" val="228542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14</a:t>
            </a:fld>
            <a:endParaRPr lang="th-TH"/>
          </a:p>
        </p:txBody>
      </p:sp>
    </p:spTree>
    <p:extLst>
      <p:ext uri="{BB962C8B-B14F-4D97-AF65-F5344CB8AC3E}">
        <p14:creationId xmlns:p14="http://schemas.microsoft.com/office/powerpoint/2010/main" val="366960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Any amino acid can be converted into an intermediate of the citric acid cycle. Once the amino group is removed, usually by transamination, the α-</a:t>
            </a:r>
            <a:r>
              <a:rPr lang="en-US" sz="1200" dirty="0" err="1" smtClean="0">
                <a:effectLst/>
              </a:rPr>
              <a:t>keto</a:t>
            </a:r>
            <a:r>
              <a:rPr lang="en-US" sz="1200" dirty="0" smtClean="0">
                <a:effectLst/>
              </a:rPr>
              <a:t> acid that remains is catabolized by a pathway unique to that acid and consisting of one or more reactions. For example, phenylalanine undergoes a series of six reactions before it splits into </a:t>
            </a:r>
            <a:r>
              <a:rPr lang="en-US" sz="1200" dirty="0" err="1" smtClean="0">
                <a:effectLst/>
              </a:rPr>
              <a:t>fumarate</a:t>
            </a:r>
            <a:r>
              <a:rPr lang="en-US" sz="1200" dirty="0" smtClean="0">
                <a:effectLst/>
              </a:rPr>
              <a:t> and acetoacetate. </a:t>
            </a:r>
            <a:r>
              <a:rPr lang="en-US" sz="1200" dirty="0" err="1" smtClean="0">
                <a:effectLst/>
              </a:rPr>
              <a:t>Fumarate</a:t>
            </a:r>
            <a:r>
              <a:rPr lang="en-US" sz="1200" dirty="0" smtClean="0">
                <a:effectLst/>
              </a:rPr>
              <a:t> is an intermediate in the citric acid cycle, while acetoacetate must be converted to </a:t>
            </a:r>
            <a:r>
              <a:rPr lang="en-US" sz="1200" dirty="0" err="1" smtClean="0">
                <a:effectLst/>
              </a:rPr>
              <a:t>acetoacetyl</a:t>
            </a:r>
            <a:r>
              <a:rPr lang="en-US" sz="1200" dirty="0" smtClean="0">
                <a:effectLst/>
              </a:rPr>
              <a:t>-coenzyme A (CoA) and then to acetyl-CoA before it enters the citric acid cycle.</a:t>
            </a:r>
          </a:p>
          <a:p>
            <a:r>
              <a:rPr lang="en-US" sz="1200" dirty="0" smtClean="0">
                <a:effectLst/>
              </a:rPr>
              <a:t>Those amino acids that can form any of the intermediates of carbohydrate metabolism can subsequently be converted to glucose via a metabolic pathway known as gluconeogenesis. These amino acids are called </a:t>
            </a:r>
            <a:r>
              <a:rPr lang="en-US" sz="1200" dirty="0" err="1" smtClean="0">
                <a:effectLst/>
              </a:rPr>
              <a:t>glucogenic</a:t>
            </a:r>
            <a:r>
              <a:rPr lang="en-US" sz="1200" dirty="0" smtClean="0">
                <a:effectLst/>
              </a:rPr>
              <a:t> amino acids. Amino acids that are converted to </a:t>
            </a:r>
            <a:r>
              <a:rPr lang="en-US" sz="1200" dirty="0" err="1" smtClean="0">
                <a:effectLst/>
              </a:rPr>
              <a:t>acetoacetyl</a:t>
            </a:r>
            <a:r>
              <a:rPr lang="en-US" sz="1200" dirty="0" smtClean="0">
                <a:effectLst/>
              </a:rPr>
              <a:t>-CoA or acetyl-CoA, which can be used for the synthesis of ketone bodies but not glucose, are called </a:t>
            </a:r>
            <a:r>
              <a:rPr lang="en-US" sz="1200" dirty="0" err="1" smtClean="0">
                <a:effectLst/>
              </a:rPr>
              <a:t>ketogenic</a:t>
            </a:r>
            <a:r>
              <a:rPr lang="en-US" sz="1200" dirty="0" smtClean="0">
                <a:effectLst/>
              </a:rPr>
              <a:t> amino acids. Some amino acids fall into both categories. </a:t>
            </a:r>
            <a:r>
              <a:rPr lang="en-US" sz="1200" dirty="0" err="1" smtClean="0">
                <a:effectLst/>
              </a:rPr>
              <a:t>Leucine</a:t>
            </a:r>
            <a:r>
              <a:rPr lang="en-US" sz="1200" dirty="0" smtClean="0">
                <a:effectLst/>
              </a:rPr>
              <a:t> and lysine are the only amino acids that are exclusively </a:t>
            </a:r>
            <a:r>
              <a:rPr lang="en-US" sz="1200" dirty="0" err="1" smtClean="0">
                <a:effectLst/>
              </a:rPr>
              <a:t>ketogenic</a:t>
            </a:r>
            <a:r>
              <a:rPr lang="en-US" sz="1200" dirty="0" smtClean="0">
                <a:effectLst/>
              </a:rPr>
              <a:t>. Figure </a:t>
            </a:r>
            <a:r>
              <a:rPr lang="en-US" sz="1200" kern="1200" dirty="0" smtClean="0">
                <a:solidFill>
                  <a:schemeClr val="tx1"/>
                </a:solidFill>
                <a:effectLst/>
                <a:latin typeface="+mn-lt"/>
                <a:ea typeface="+mn-ea"/>
                <a:cs typeface="+mn-cs"/>
              </a:rPr>
              <a:t>20.7.2</a:t>
            </a:r>
            <a:endParaRPr lang="en-US" sz="1200" dirty="0" smtClean="0">
              <a:effectLst/>
            </a:endParaRPr>
          </a:p>
          <a:p>
            <a:r>
              <a:rPr lang="en-US" sz="1200" dirty="0" smtClean="0"/>
              <a:t>summarizes the ultimate fates of the carbon skeletons of the 20 amino acids.</a:t>
            </a:r>
            <a:endParaRPr lang="th-TH" sz="1200" dirty="0"/>
          </a:p>
        </p:txBody>
      </p:sp>
      <p:sp>
        <p:nvSpPr>
          <p:cNvPr id="4" name="Slide Number Placeholder 3"/>
          <p:cNvSpPr>
            <a:spLocks noGrp="1"/>
          </p:cNvSpPr>
          <p:nvPr>
            <p:ph type="sldNum" sz="quarter" idx="10"/>
          </p:nvPr>
        </p:nvSpPr>
        <p:spPr/>
        <p:txBody>
          <a:bodyPr/>
          <a:lstStyle/>
          <a:p>
            <a:fld id="{E914CE5A-4AFC-4DB1-9C76-A167D98A81EE}" type="slidenum">
              <a:rPr lang="th-TH" smtClean="0"/>
              <a:t>15</a:t>
            </a:fld>
            <a:endParaRPr lang="th-TH"/>
          </a:p>
        </p:txBody>
      </p:sp>
    </p:spTree>
    <p:extLst>
      <p:ext uri="{BB962C8B-B14F-4D97-AF65-F5344CB8AC3E}">
        <p14:creationId xmlns:p14="http://schemas.microsoft.com/office/powerpoint/2010/main" val="3193515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mj-lt"/>
              </a:rPr>
              <a:t>Transamination is an exchange of functional groups between any amino acid (except lysine, </a:t>
            </a:r>
            <a:r>
              <a:rPr lang="en-GB" sz="1200" dirty="0" err="1" smtClean="0">
                <a:latin typeface="+mj-lt"/>
              </a:rPr>
              <a:t>proline</a:t>
            </a:r>
            <a:r>
              <a:rPr lang="en-GB" sz="1200" dirty="0" smtClean="0">
                <a:latin typeface="+mj-lt"/>
              </a:rPr>
              <a:t>, and threonine) and an </a:t>
            </a:r>
            <a:r>
              <a:rPr lang="el-GR" sz="1200" dirty="0" smtClean="0">
                <a:latin typeface="+mj-lt"/>
              </a:rPr>
              <a:t>α-</a:t>
            </a:r>
            <a:r>
              <a:rPr lang="en-GB" sz="1200" dirty="0" err="1" smtClean="0">
                <a:latin typeface="+mj-lt"/>
              </a:rPr>
              <a:t>keto</a:t>
            </a:r>
            <a:r>
              <a:rPr lang="en-GB" sz="1200" dirty="0" smtClean="0">
                <a:latin typeface="+mj-lt"/>
              </a:rPr>
              <a:t> acid. The amino group is usually transferred to the </a:t>
            </a:r>
            <a:r>
              <a:rPr lang="en-GB" sz="1200" dirty="0" err="1" smtClean="0">
                <a:latin typeface="+mj-lt"/>
              </a:rPr>
              <a:t>keto</a:t>
            </a:r>
            <a:r>
              <a:rPr lang="en-GB" sz="1200" dirty="0" smtClean="0">
                <a:latin typeface="+mj-lt"/>
              </a:rPr>
              <a:t> carbon atom of pyruvate, oxaloacetate, or </a:t>
            </a:r>
            <a:r>
              <a:rPr lang="el-GR" sz="1200" dirty="0" smtClean="0">
                <a:latin typeface="+mj-lt"/>
              </a:rPr>
              <a:t>α-</a:t>
            </a:r>
            <a:r>
              <a:rPr lang="en-GB" sz="1200" dirty="0" err="1" smtClean="0">
                <a:latin typeface="+mj-lt"/>
              </a:rPr>
              <a:t>ketoglutarate</a:t>
            </a:r>
            <a:r>
              <a:rPr lang="en-GB" sz="1200" dirty="0" smtClean="0">
                <a:latin typeface="+mj-lt"/>
              </a:rPr>
              <a:t>, converting the </a:t>
            </a:r>
            <a:r>
              <a:rPr lang="el-GR" sz="1200" dirty="0" smtClean="0">
                <a:latin typeface="+mj-lt"/>
              </a:rPr>
              <a:t>α-</a:t>
            </a:r>
            <a:r>
              <a:rPr lang="en-GB" sz="1200" dirty="0" err="1" smtClean="0">
                <a:latin typeface="+mj-lt"/>
              </a:rPr>
              <a:t>keto</a:t>
            </a:r>
            <a:r>
              <a:rPr lang="en-GB" sz="1200" dirty="0" smtClean="0">
                <a:latin typeface="+mj-lt"/>
              </a:rPr>
              <a:t> acid to alanine, aspartate, or glutamate, respectively. Transamination reactions are </a:t>
            </a:r>
            <a:r>
              <a:rPr lang="en-GB" sz="1200" dirty="0" err="1" smtClean="0">
                <a:latin typeface="+mj-lt"/>
              </a:rPr>
              <a:t>catalyzed</a:t>
            </a:r>
            <a:r>
              <a:rPr lang="en-GB" sz="1200" dirty="0" smtClean="0">
                <a:latin typeface="+mj-lt"/>
              </a:rPr>
              <a:t> by specific transaminases (also called aminotransferases), which require </a:t>
            </a:r>
            <a:r>
              <a:rPr lang="en-GB" sz="1200" dirty="0" err="1" smtClean="0">
                <a:latin typeface="+mj-lt"/>
              </a:rPr>
              <a:t>pyridoxal</a:t>
            </a:r>
            <a:r>
              <a:rPr lang="en-GB" sz="1200" dirty="0" smtClean="0">
                <a:latin typeface="+mj-lt"/>
              </a:rPr>
              <a:t> phosphate as a coenzyme. </a:t>
            </a:r>
            <a:r>
              <a:rPr lang="en-US" sz="1200" dirty="0" smtClean="0">
                <a:latin typeface="+mj-lt"/>
              </a:rPr>
              <a:t>Alanine and aspartate then undergo a second transamination reaction, transferring their amino groups to α-</a:t>
            </a:r>
            <a:r>
              <a:rPr lang="en-US" sz="1200" dirty="0" err="1" smtClean="0">
                <a:latin typeface="+mj-lt"/>
              </a:rPr>
              <a:t>ketoglutarate</a:t>
            </a:r>
            <a:r>
              <a:rPr lang="en-US" sz="1200" dirty="0" smtClean="0">
                <a:latin typeface="+mj-lt"/>
              </a:rPr>
              <a:t> and forming glutamate (2</a:t>
            </a:r>
            <a:r>
              <a:rPr lang="en-US" sz="1200" baseline="30000" dirty="0" smtClean="0">
                <a:latin typeface="+mj-lt"/>
              </a:rPr>
              <a:t>nd</a:t>
            </a:r>
            <a:r>
              <a:rPr lang="en-US" sz="1200" dirty="0" smtClean="0">
                <a:latin typeface="+mj-lt"/>
              </a:rPr>
              <a:t> stage).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Two Transamination Reactions. In both reactions, the final acceptor of the amino group is α-</a:t>
            </a:r>
            <a:r>
              <a:rPr lang="en-US" sz="1200" i="1" dirty="0" err="1" smtClean="0"/>
              <a:t>ketoglutarate</a:t>
            </a:r>
            <a:r>
              <a:rPr lang="en-US" sz="1200" i="1" dirty="0" smtClean="0"/>
              <a:t>, and the final product is glutamate. </a:t>
            </a:r>
            <a:endParaRPr lang="th-TH" sz="1200" dirty="0" smtClean="0">
              <a:latin typeface="+mj-lt"/>
            </a:endParaRPr>
          </a:p>
          <a:p>
            <a:endParaRPr lang="th-TH" sz="1200" dirty="0">
              <a:latin typeface="+mj-lt"/>
            </a:endParaRPr>
          </a:p>
        </p:txBody>
      </p:sp>
      <p:sp>
        <p:nvSpPr>
          <p:cNvPr id="4" name="Slide Number Placeholder 3"/>
          <p:cNvSpPr>
            <a:spLocks noGrp="1"/>
          </p:cNvSpPr>
          <p:nvPr>
            <p:ph type="sldNum" sz="quarter" idx="10"/>
          </p:nvPr>
        </p:nvSpPr>
        <p:spPr/>
        <p:txBody>
          <a:bodyPr/>
          <a:lstStyle/>
          <a:p>
            <a:fld id="{E914CE5A-4AFC-4DB1-9C76-A167D98A81EE}" type="slidenum">
              <a:rPr lang="th-TH" smtClean="0"/>
              <a:t>16</a:t>
            </a:fld>
            <a:endParaRPr lang="th-TH"/>
          </a:p>
        </p:txBody>
      </p:sp>
    </p:spTree>
    <p:extLst>
      <p:ext uri="{BB962C8B-B14F-4D97-AF65-F5344CB8AC3E}">
        <p14:creationId xmlns:p14="http://schemas.microsoft.com/office/powerpoint/2010/main" val="181057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Two Transamination Reactions. In both reactions, the final acceptor of the amino group is α-</a:t>
            </a:r>
            <a:r>
              <a:rPr lang="en-US" i="1" dirty="0" err="1" smtClean="0"/>
              <a:t>ketoglutarate</a:t>
            </a:r>
            <a:r>
              <a:rPr lang="en-US" i="1" dirty="0" smtClean="0"/>
              <a:t>, and the final product is glutamate. </a:t>
            </a:r>
            <a:endParaRPr lang="th-T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h-TH" dirty="0" smtClean="0"/>
          </a:p>
          <a:p>
            <a:endParaRPr lang="th-TH" dirty="0"/>
          </a:p>
        </p:txBody>
      </p:sp>
      <p:sp>
        <p:nvSpPr>
          <p:cNvPr id="4" name="Slide Number Placeholder 3"/>
          <p:cNvSpPr>
            <a:spLocks noGrp="1"/>
          </p:cNvSpPr>
          <p:nvPr>
            <p:ph type="sldNum" sz="quarter" idx="10"/>
          </p:nvPr>
        </p:nvSpPr>
        <p:spPr/>
        <p:txBody>
          <a:bodyPr/>
          <a:lstStyle/>
          <a:p>
            <a:fld id="{E914CE5A-4AFC-4DB1-9C76-A167D98A81EE}" type="slidenum">
              <a:rPr lang="th-TH" smtClean="0"/>
              <a:t>17</a:t>
            </a:fld>
            <a:endParaRPr lang="th-TH"/>
          </a:p>
        </p:txBody>
      </p:sp>
    </p:spTree>
    <p:extLst>
      <p:ext uri="{BB962C8B-B14F-4D97-AF65-F5344CB8AC3E}">
        <p14:creationId xmlns:p14="http://schemas.microsoft.com/office/powerpoint/2010/main" val="181057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the breakdown of amino acids for energy, the final acceptor of the α-amino group is α-</a:t>
            </a:r>
            <a:r>
              <a:rPr lang="en-US" sz="1200" dirty="0" err="1" smtClean="0"/>
              <a:t>ketoglutarate</a:t>
            </a:r>
            <a:r>
              <a:rPr lang="en-US" sz="1200" dirty="0" smtClean="0"/>
              <a:t>, forming glutamate. Glutamate can </a:t>
            </a:r>
            <a:r>
              <a:rPr lang="en-US" sz="1200" smtClean="0"/>
              <a:t>then undergo oxidative </a:t>
            </a:r>
            <a:r>
              <a:rPr lang="en-US" sz="1200" dirty="0" smtClean="0"/>
              <a:t>deamination, in which it loses its amino group as an ammonium (NH</a:t>
            </a:r>
            <a:r>
              <a:rPr lang="en-US" sz="1200" baseline="-25000" dirty="0" smtClean="0"/>
              <a:t>4</a:t>
            </a:r>
            <a:r>
              <a:rPr lang="en-US" sz="1200" baseline="30000" dirty="0" smtClean="0"/>
              <a:t>+</a:t>
            </a:r>
            <a:r>
              <a:rPr lang="en-US" sz="1200" dirty="0" smtClean="0"/>
              <a:t>) ion and is oxidized back to α-</a:t>
            </a:r>
            <a:r>
              <a:rPr lang="en-US" sz="1200" dirty="0" err="1" smtClean="0"/>
              <a:t>ketoglutarate</a:t>
            </a:r>
            <a:r>
              <a:rPr lang="en-US" sz="1200" dirty="0" smtClean="0"/>
              <a:t> (ready to accept another amino group): </a:t>
            </a:r>
          </a:p>
          <a:p>
            <a:r>
              <a:rPr lang="en-US" sz="1200" dirty="0" smtClean="0"/>
              <a:t>This reaction occurs primarily in liver mitochondria. Most of the NH</a:t>
            </a:r>
            <a:r>
              <a:rPr lang="en-US" sz="1200" baseline="-25000" dirty="0" smtClean="0"/>
              <a:t>4</a:t>
            </a:r>
            <a:r>
              <a:rPr lang="en-US" sz="1200" baseline="30000" dirty="0" smtClean="0"/>
              <a:t>+</a:t>
            </a:r>
            <a:r>
              <a:rPr lang="en-US" sz="1200" dirty="0" smtClean="0"/>
              <a:t> ion formed by oxidative deamination of glutamate is converted to urea and excreted in the urine in a series of reactions known as the </a:t>
            </a:r>
            <a:r>
              <a:rPr lang="en-US" sz="1200" b="1" dirty="0" smtClean="0"/>
              <a:t>urea cycle</a:t>
            </a:r>
            <a:r>
              <a:rPr lang="en-US" sz="1200" dirty="0" smtClean="0"/>
              <a:t>.</a:t>
            </a:r>
          </a:p>
          <a:p>
            <a:r>
              <a:rPr lang="en-US" sz="1200" dirty="0" smtClean="0"/>
              <a:t>The synthesis of glutamate occurs in animal cells by reversing the reaction catalyzed by glutamate dehydrogenase. For this reaction </a:t>
            </a:r>
            <a:r>
              <a:rPr lang="en-US" sz="1200" dirty="0" err="1" smtClean="0"/>
              <a:t>nicotinamide</a:t>
            </a:r>
            <a:r>
              <a:rPr lang="en-US" sz="1200" dirty="0" smtClean="0"/>
              <a:t> adenine dinucleotide phosphate (NADPH) acts as the reducing agent. The synthesis of glutamate is significant because it is one of the few reactions in animals that can incorporate inorganic nitrogen (NH</a:t>
            </a:r>
            <a:r>
              <a:rPr lang="en-US" sz="1200" baseline="-25000" dirty="0" smtClean="0"/>
              <a:t>4</a:t>
            </a:r>
            <a:r>
              <a:rPr lang="en-US" sz="1200" baseline="30000" dirty="0" smtClean="0"/>
              <a:t>+</a:t>
            </a:r>
            <a:r>
              <a:rPr lang="en-US" sz="1200" dirty="0" smtClean="0"/>
              <a:t>) into an α-</a:t>
            </a:r>
            <a:r>
              <a:rPr lang="en-US" sz="1200" dirty="0" err="1" smtClean="0"/>
              <a:t>keto</a:t>
            </a:r>
            <a:r>
              <a:rPr lang="en-US" sz="1200" dirty="0" smtClean="0"/>
              <a:t> acid to form an amino acid. The amino group can then be passed on through transamination reactions, to produce other amino acids from the appropriate α-</a:t>
            </a:r>
            <a:r>
              <a:rPr lang="en-US" sz="1200" dirty="0" err="1" smtClean="0"/>
              <a:t>keto</a:t>
            </a:r>
            <a:r>
              <a:rPr lang="en-US" sz="1200" dirty="0" smtClean="0"/>
              <a:t> acids.</a:t>
            </a:r>
            <a:endParaRPr lang="th-TH" sz="1200" dirty="0"/>
          </a:p>
        </p:txBody>
      </p:sp>
      <p:sp>
        <p:nvSpPr>
          <p:cNvPr id="4" name="Slide Number Placeholder 3"/>
          <p:cNvSpPr>
            <a:spLocks noGrp="1"/>
          </p:cNvSpPr>
          <p:nvPr>
            <p:ph type="sldNum" sz="quarter" idx="10"/>
          </p:nvPr>
        </p:nvSpPr>
        <p:spPr/>
        <p:txBody>
          <a:bodyPr/>
          <a:lstStyle/>
          <a:p>
            <a:fld id="{E914CE5A-4AFC-4DB1-9C76-A167D98A81EE}" type="slidenum">
              <a:rPr lang="th-TH" smtClean="0"/>
              <a:t>18</a:t>
            </a:fld>
            <a:endParaRPr lang="th-TH"/>
          </a:p>
        </p:txBody>
      </p:sp>
    </p:spTree>
    <p:extLst>
      <p:ext uri="{BB962C8B-B14F-4D97-AF65-F5344CB8AC3E}">
        <p14:creationId xmlns:p14="http://schemas.microsoft.com/office/powerpoint/2010/main" val="357299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2</a:t>
            </a:fld>
            <a:endParaRPr lang="th-TH"/>
          </a:p>
        </p:txBody>
      </p:sp>
    </p:spTree>
    <p:extLst>
      <p:ext uri="{BB962C8B-B14F-4D97-AF65-F5344CB8AC3E}">
        <p14:creationId xmlns:p14="http://schemas.microsoft.com/office/powerpoint/2010/main" val="10851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3</a:t>
            </a:fld>
            <a:endParaRPr lang="th-TH"/>
          </a:p>
        </p:txBody>
      </p:sp>
    </p:spTree>
    <p:extLst>
      <p:ext uri="{BB962C8B-B14F-4D97-AF65-F5344CB8AC3E}">
        <p14:creationId xmlns:p14="http://schemas.microsoft.com/office/powerpoint/2010/main" val="4027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4</a:t>
            </a:fld>
            <a:endParaRPr lang="th-TH"/>
          </a:p>
        </p:txBody>
      </p:sp>
    </p:spTree>
    <p:extLst>
      <p:ext uri="{BB962C8B-B14F-4D97-AF65-F5344CB8AC3E}">
        <p14:creationId xmlns:p14="http://schemas.microsoft.com/office/powerpoint/2010/main" val="237852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t>
            </a:r>
            <a:r>
              <a:rPr lang="en-US" b="1" dirty="0" smtClean="0"/>
              <a:t>electron transport chain</a:t>
            </a:r>
            <a:r>
              <a:rPr lang="en-US" dirty="0" smtClean="0"/>
              <a:t> (ETC) is a series of compounds that </a:t>
            </a:r>
            <a:r>
              <a:rPr lang="en-US" b="1" dirty="0" smtClean="0"/>
              <a:t>transfer electrons</a:t>
            </a:r>
            <a:r>
              <a:rPr lang="en-US" dirty="0" smtClean="0"/>
              <a:t> from </a:t>
            </a:r>
            <a:r>
              <a:rPr lang="en-US" b="1" dirty="0" smtClean="0"/>
              <a:t>electron</a:t>
            </a:r>
            <a:r>
              <a:rPr lang="en-US" dirty="0" smtClean="0"/>
              <a:t> donors to </a:t>
            </a:r>
            <a:r>
              <a:rPr lang="en-US" b="1" dirty="0" smtClean="0"/>
              <a:t>electron</a:t>
            </a:r>
            <a:r>
              <a:rPr lang="en-US" dirty="0" smtClean="0"/>
              <a:t> acceptors via redox reactions, and couples this </a:t>
            </a:r>
            <a:r>
              <a:rPr lang="en-US" b="1" dirty="0" smtClean="0"/>
              <a:t>electron transfer</a:t>
            </a:r>
            <a:r>
              <a:rPr lang="en-US" dirty="0" smtClean="0"/>
              <a:t> with the </a:t>
            </a:r>
            <a:r>
              <a:rPr lang="en-US" b="1" dirty="0" smtClean="0"/>
              <a:t>transfer</a:t>
            </a:r>
            <a:r>
              <a:rPr lang="en-US" dirty="0" smtClean="0"/>
              <a:t> of protons (H</a:t>
            </a:r>
            <a:r>
              <a:rPr lang="en-US" baseline="30000" dirty="0" smtClean="0"/>
              <a:t>+</a:t>
            </a:r>
            <a:r>
              <a:rPr lang="en-US" dirty="0" smtClean="0"/>
              <a:t> ions) across a membrane. </a:t>
            </a:r>
          </a:p>
          <a:p>
            <a:r>
              <a:rPr lang="en-US" dirty="0" smtClean="0"/>
              <a:t>An </a:t>
            </a:r>
            <a:r>
              <a:rPr lang="en-US" b="1" dirty="0" smtClean="0"/>
              <a:t>oxidation</a:t>
            </a:r>
            <a:r>
              <a:rPr lang="en-US" dirty="0" smtClean="0"/>
              <a:t>-</a:t>
            </a:r>
            <a:r>
              <a:rPr lang="en-US" b="1" dirty="0" smtClean="0"/>
              <a:t>reduction</a:t>
            </a:r>
            <a:r>
              <a:rPr lang="en-US" dirty="0" smtClean="0"/>
              <a:t> (redox) reaction is a type of chemical reaction that involves a transfer of electrons between two species.</a:t>
            </a:r>
          </a:p>
          <a:p>
            <a:r>
              <a:rPr lang="en-US" i="1" dirty="0" smtClean="0"/>
              <a:t>Oxidation</a:t>
            </a:r>
            <a:r>
              <a:rPr lang="en-US" dirty="0" smtClean="0"/>
              <a:t> is the loss of electrons.</a:t>
            </a:r>
          </a:p>
          <a:p>
            <a:endParaRPr lang="en-US" dirty="0" smtClean="0"/>
          </a:p>
          <a:p>
            <a:r>
              <a:rPr lang="en-US" dirty="0" smtClean="0"/>
              <a:t>Pepsin---Protein</a:t>
            </a:r>
            <a:r>
              <a:rPr lang="en-US" baseline="0" dirty="0" smtClean="0"/>
              <a:t> to polypeptide</a:t>
            </a:r>
          </a:p>
          <a:p>
            <a:r>
              <a:rPr lang="en-US" baseline="0" dirty="0" smtClean="0"/>
              <a:t>Trypsin--- Polypeptide to peptide</a:t>
            </a:r>
          </a:p>
          <a:p>
            <a:r>
              <a:rPr lang="en-US" baseline="0" dirty="0" err="1" smtClean="0"/>
              <a:t>Erepsin</a:t>
            </a:r>
            <a:r>
              <a:rPr lang="en-US" baseline="0" dirty="0" smtClean="0"/>
              <a:t> -----Peptide to </a:t>
            </a:r>
            <a:r>
              <a:rPr lang="en-US" baseline="0" dirty="0" err="1" smtClean="0"/>
              <a:t>aminoacid</a:t>
            </a:r>
            <a:endParaRPr lang="th-TH" dirty="0"/>
          </a:p>
        </p:txBody>
      </p:sp>
      <p:sp>
        <p:nvSpPr>
          <p:cNvPr id="4" name="Slide Number Placeholder 3"/>
          <p:cNvSpPr>
            <a:spLocks noGrp="1"/>
          </p:cNvSpPr>
          <p:nvPr>
            <p:ph type="sldNum" sz="quarter" idx="10"/>
          </p:nvPr>
        </p:nvSpPr>
        <p:spPr/>
        <p:txBody>
          <a:bodyPr/>
          <a:lstStyle/>
          <a:p>
            <a:fld id="{E914CE5A-4AFC-4DB1-9C76-A167D98A81EE}" type="slidenum">
              <a:rPr lang="th-TH" smtClean="0"/>
              <a:t>5</a:t>
            </a:fld>
            <a:endParaRPr lang="th-TH"/>
          </a:p>
        </p:txBody>
      </p:sp>
    </p:spTree>
    <p:extLst>
      <p:ext uri="{BB962C8B-B14F-4D97-AF65-F5344CB8AC3E}">
        <p14:creationId xmlns:p14="http://schemas.microsoft.com/office/powerpoint/2010/main" val="371519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hlinkClick r:id="rId3" tooltip="Nicotinamide adenine dinucleotide"/>
              </a:rPr>
              <a:t>nicotinamide</a:t>
            </a:r>
            <a:r>
              <a:rPr lang="en-GB" dirty="0" smtClean="0">
                <a:hlinkClick r:id="rId3" tooltip="Nicotinamide adenine dinucleotide"/>
              </a:rPr>
              <a:t> adenine dinucleotide</a:t>
            </a:r>
            <a:r>
              <a:rPr lang="en-GB" dirty="0" smtClean="0"/>
              <a:t> </a:t>
            </a:r>
            <a:endParaRPr lang="th-TH" dirty="0"/>
          </a:p>
        </p:txBody>
      </p:sp>
      <p:sp>
        <p:nvSpPr>
          <p:cNvPr id="4" name="Slide Number Placeholder 3"/>
          <p:cNvSpPr>
            <a:spLocks noGrp="1"/>
          </p:cNvSpPr>
          <p:nvPr>
            <p:ph type="sldNum" sz="quarter" idx="10"/>
          </p:nvPr>
        </p:nvSpPr>
        <p:spPr/>
        <p:txBody>
          <a:bodyPr/>
          <a:lstStyle/>
          <a:p>
            <a:fld id="{E914CE5A-4AFC-4DB1-9C76-A167D98A81EE}" type="slidenum">
              <a:rPr lang="th-TH" smtClean="0"/>
              <a:t>6</a:t>
            </a:fld>
            <a:endParaRPr lang="th-TH"/>
          </a:p>
        </p:txBody>
      </p:sp>
    </p:spTree>
    <p:extLst>
      <p:ext uri="{BB962C8B-B14F-4D97-AF65-F5344CB8AC3E}">
        <p14:creationId xmlns:p14="http://schemas.microsoft.com/office/powerpoint/2010/main" val="128794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E914CE5A-4AFC-4DB1-9C76-A167D98A81EE}" type="slidenum">
              <a:rPr lang="th-TH" smtClean="0"/>
              <a:t>7</a:t>
            </a:fld>
            <a:endParaRPr lang="th-TH"/>
          </a:p>
        </p:txBody>
      </p:sp>
    </p:spTree>
    <p:extLst>
      <p:ext uri="{BB962C8B-B14F-4D97-AF65-F5344CB8AC3E}">
        <p14:creationId xmlns:p14="http://schemas.microsoft.com/office/powerpoint/2010/main" val="267117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Nicotinamide</a:t>
            </a:r>
            <a:r>
              <a:rPr lang="en-GB" dirty="0" smtClean="0"/>
              <a:t> adenine dinucleotide phosphate, abbreviated NADP</a:t>
            </a:r>
            <a:r>
              <a:rPr lang="en-GB" baseline="30000" dirty="0" smtClean="0"/>
              <a:t>+</a:t>
            </a:r>
            <a:r>
              <a:rPr lang="en-GB" dirty="0" smtClean="0"/>
              <a:t> or, in older notation, TPN (</a:t>
            </a:r>
            <a:r>
              <a:rPr lang="en-GB" dirty="0" err="1" smtClean="0"/>
              <a:t>triphosphopyridine</a:t>
            </a:r>
            <a:r>
              <a:rPr lang="en-GB" dirty="0" smtClean="0"/>
              <a:t> nucleotide), is a cofactor used in anabolic reactions, such as lipid and nucleic acid synthesis, which require </a:t>
            </a:r>
            <a:r>
              <a:rPr lang="en-GB" i="1" dirty="0" smtClean="0"/>
              <a:t>NADPH</a:t>
            </a:r>
            <a:r>
              <a:rPr lang="en-GB" dirty="0" smtClean="0"/>
              <a:t> as a reducing agent. </a:t>
            </a:r>
            <a:r>
              <a:rPr lang="en-GB" i="1" dirty="0" smtClean="0"/>
              <a:t>NADPH</a:t>
            </a:r>
            <a:r>
              <a:rPr lang="en-GB" dirty="0" smtClean="0"/>
              <a:t> is the reduced form of NADP</a:t>
            </a:r>
            <a:r>
              <a:rPr lang="en-GB" baseline="30000" dirty="0" smtClean="0"/>
              <a:t>+</a:t>
            </a:r>
            <a:r>
              <a:rPr lang="en-GB" dirty="0" smtClean="0"/>
              <a:t>.</a:t>
            </a:r>
          </a:p>
          <a:p>
            <a:r>
              <a:rPr lang="en-US" dirty="0" err="1" smtClean="0"/>
              <a:t>Nicotinamide</a:t>
            </a:r>
            <a:r>
              <a:rPr lang="en-US" dirty="0" smtClean="0"/>
              <a:t> adenine dinucleotide exists in two forms, an oxidized and reduced form abbreviated as NAD</a:t>
            </a:r>
            <a:r>
              <a:rPr lang="en-US" baseline="30000" dirty="0" smtClean="0"/>
              <a:t>+</a:t>
            </a:r>
            <a:r>
              <a:rPr lang="en-US" dirty="0" smtClean="0"/>
              <a:t> and </a:t>
            </a:r>
            <a:r>
              <a:rPr lang="en-US" i="1" dirty="0" smtClean="0"/>
              <a:t>NADH</a:t>
            </a:r>
            <a:r>
              <a:rPr lang="en-US" dirty="0" smtClean="0"/>
              <a:t> respectively</a:t>
            </a:r>
            <a:endParaRPr lang="th-TH" dirty="0"/>
          </a:p>
        </p:txBody>
      </p:sp>
      <p:sp>
        <p:nvSpPr>
          <p:cNvPr id="4" name="Slide Number Placeholder 3"/>
          <p:cNvSpPr>
            <a:spLocks noGrp="1"/>
          </p:cNvSpPr>
          <p:nvPr>
            <p:ph type="sldNum" sz="quarter" idx="10"/>
          </p:nvPr>
        </p:nvSpPr>
        <p:spPr/>
        <p:txBody>
          <a:bodyPr/>
          <a:lstStyle/>
          <a:p>
            <a:fld id="{E914CE5A-4AFC-4DB1-9C76-A167D98A81EE}" type="slidenum">
              <a:rPr lang="th-TH" smtClean="0"/>
              <a:t>8</a:t>
            </a:fld>
            <a:endParaRPr lang="th-TH"/>
          </a:p>
        </p:txBody>
      </p:sp>
    </p:spTree>
    <p:extLst>
      <p:ext uri="{BB962C8B-B14F-4D97-AF65-F5344CB8AC3E}">
        <p14:creationId xmlns:p14="http://schemas.microsoft.com/office/powerpoint/2010/main" val="423343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electron transport chain</a:t>
            </a:r>
            <a:r>
              <a:rPr lang="en-US" sz="1200" kern="1200" dirty="0" smtClean="0">
                <a:solidFill>
                  <a:schemeClr val="tx1"/>
                </a:solidFill>
                <a:effectLst/>
                <a:latin typeface="+mn-lt"/>
                <a:ea typeface="+mn-ea"/>
                <a:cs typeface="+mn-cs"/>
              </a:rPr>
              <a:t> (ETC) is a series of compounds that </a:t>
            </a:r>
            <a:r>
              <a:rPr lang="en-US" sz="1200" b="1" kern="1200" dirty="0" smtClean="0">
                <a:solidFill>
                  <a:schemeClr val="tx1"/>
                </a:solidFill>
                <a:effectLst/>
                <a:latin typeface="+mn-lt"/>
                <a:ea typeface="+mn-ea"/>
                <a:cs typeface="+mn-cs"/>
              </a:rPr>
              <a:t>transfer electrons</a:t>
            </a:r>
            <a:r>
              <a:rPr lang="en-US" sz="1200" kern="1200" dirty="0" smtClean="0">
                <a:solidFill>
                  <a:schemeClr val="tx1"/>
                </a:solidFill>
                <a:effectLst/>
                <a:latin typeface="+mn-lt"/>
                <a:ea typeface="+mn-ea"/>
                <a:cs typeface="+mn-cs"/>
              </a:rPr>
              <a:t> from </a:t>
            </a:r>
            <a:r>
              <a:rPr lang="en-US" sz="1200" b="1" kern="1200" dirty="0" smtClean="0">
                <a:solidFill>
                  <a:schemeClr val="tx1"/>
                </a:solidFill>
                <a:effectLst/>
                <a:latin typeface="+mn-lt"/>
                <a:ea typeface="+mn-ea"/>
                <a:cs typeface="+mn-cs"/>
              </a:rPr>
              <a:t>electron</a:t>
            </a:r>
            <a:r>
              <a:rPr lang="en-US" sz="1200" kern="1200" dirty="0" smtClean="0">
                <a:solidFill>
                  <a:schemeClr val="tx1"/>
                </a:solidFill>
                <a:effectLst/>
                <a:latin typeface="+mn-lt"/>
                <a:ea typeface="+mn-ea"/>
                <a:cs typeface="+mn-cs"/>
              </a:rPr>
              <a:t> donors to </a:t>
            </a:r>
            <a:r>
              <a:rPr lang="en-US" sz="1200" b="1" kern="1200" dirty="0" smtClean="0">
                <a:solidFill>
                  <a:schemeClr val="tx1"/>
                </a:solidFill>
                <a:effectLst/>
                <a:latin typeface="+mn-lt"/>
                <a:ea typeface="+mn-ea"/>
                <a:cs typeface="+mn-cs"/>
              </a:rPr>
              <a:t>electron</a:t>
            </a:r>
            <a:r>
              <a:rPr lang="en-US" sz="1200" kern="1200" dirty="0" smtClean="0">
                <a:solidFill>
                  <a:schemeClr val="tx1"/>
                </a:solidFill>
                <a:effectLst/>
                <a:latin typeface="+mn-lt"/>
                <a:ea typeface="+mn-ea"/>
                <a:cs typeface="+mn-cs"/>
              </a:rPr>
              <a:t> acceptors via redox reactions, and couples this </a:t>
            </a:r>
            <a:r>
              <a:rPr lang="en-US" sz="1200" b="1" kern="1200" dirty="0" smtClean="0">
                <a:solidFill>
                  <a:schemeClr val="tx1"/>
                </a:solidFill>
                <a:effectLst/>
                <a:latin typeface="+mn-lt"/>
                <a:ea typeface="+mn-ea"/>
                <a:cs typeface="+mn-cs"/>
              </a:rPr>
              <a:t>electron transfer</a:t>
            </a:r>
            <a:r>
              <a:rPr lang="en-US" sz="1200" kern="1200" dirty="0" smtClean="0">
                <a:solidFill>
                  <a:schemeClr val="tx1"/>
                </a:solidFill>
                <a:effectLst/>
                <a:latin typeface="+mn-lt"/>
                <a:ea typeface="+mn-ea"/>
                <a:cs typeface="+mn-cs"/>
              </a:rPr>
              <a:t> with the </a:t>
            </a:r>
            <a:r>
              <a:rPr lang="en-US" sz="1200" b="1" kern="1200" dirty="0" smtClean="0">
                <a:solidFill>
                  <a:schemeClr val="tx1"/>
                </a:solidFill>
                <a:effectLst/>
                <a:latin typeface="+mn-lt"/>
                <a:ea typeface="+mn-ea"/>
                <a:cs typeface="+mn-cs"/>
              </a:rPr>
              <a:t>transfer</a:t>
            </a:r>
            <a:r>
              <a:rPr lang="en-US" sz="1200" kern="1200" dirty="0" smtClean="0">
                <a:solidFill>
                  <a:schemeClr val="tx1"/>
                </a:solidFill>
                <a:effectLst/>
                <a:latin typeface="+mn-lt"/>
                <a:ea typeface="+mn-ea"/>
                <a:cs typeface="+mn-cs"/>
              </a:rPr>
              <a:t> of protons (H</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ions) across a membrane.</a:t>
            </a:r>
          </a:p>
          <a:p>
            <a:r>
              <a:rPr lang="en-US" sz="1200" kern="1200" dirty="0" smtClean="0">
                <a:solidFill>
                  <a:schemeClr val="tx1"/>
                </a:solidFill>
                <a:effectLst/>
                <a:latin typeface="+mn-lt"/>
                <a:ea typeface="+mn-ea"/>
                <a:cs typeface="+mn-cs"/>
              </a:rPr>
              <a:t>Most eukaryotic cells have mitochondria, which produce ATP from products of the citric acid cycle, fatty acid oxidation, and amino acid oxidation. At the mitochondrial inner membrane, electrons from NADH and succinate (FADH2) pass through the electron transport chain to oxygen, which is reduced to water. The electron transport chain comprises an enzymatic series of electron donors and acceptors. These are called complex I, II, III and IV. Each complex contains some coenzymes such as </a:t>
            </a:r>
            <a:r>
              <a:rPr lang="en-GB" sz="1200" kern="1200" dirty="0" smtClean="0">
                <a:solidFill>
                  <a:schemeClr val="tx1"/>
                </a:solidFill>
                <a:effectLst/>
                <a:latin typeface="+mn-lt"/>
                <a:ea typeface="+mn-ea"/>
                <a:cs typeface="+mn-cs"/>
              </a:rPr>
              <a:t>ubiquinone (Q)</a:t>
            </a:r>
            <a:r>
              <a:rPr lang="en-US" sz="1200" kern="1200" dirty="0" smtClean="0">
                <a:solidFill>
                  <a:schemeClr val="tx1"/>
                </a:solidFill>
                <a:effectLst/>
                <a:latin typeface="+mn-lt"/>
                <a:ea typeface="+mn-ea"/>
                <a:cs typeface="+mn-cs"/>
              </a:rPr>
              <a:t>.  Each electron donor passes electrons to a more electronegative acceptor, which in turn donates these electrons to another acceptor, a process that continues down the series until electrons are passed to oxygen, the most electronegative and terminal electron acceptor in the chain. Passage of electrons between donor and acceptor releases energy, which is used to generate a proton (H</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gradient across the mitochondrial membrane by actively “pumping” protons into the </a:t>
            </a:r>
            <a:r>
              <a:rPr lang="en-US" sz="1200" kern="1200" dirty="0" err="1" smtClean="0">
                <a:solidFill>
                  <a:schemeClr val="tx1"/>
                </a:solidFill>
                <a:effectLst/>
                <a:latin typeface="+mn-lt"/>
                <a:ea typeface="+mn-ea"/>
                <a:cs typeface="+mn-cs"/>
              </a:rPr>
              <a:t>intermembrane</a:t>
            </a:r>
            <a:r>
              <a:rPr lang="en-US" sz="1200" kern="1200" dirty="0" smtClean="0">
                <a:solidFill>
                  <a:schemeClr val="tx1"/>
                </a:solidFill>
                <a:effectLst/>
                <a:latin typeface="+mn-lt"/>
                <a:ea typeface="+mn-ea"/>
                <a:cs typeface="+mn-cs"/>
              </a:rPr>
              <a:t> space resulting in existence of higher number of proton (H</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in that space, producing a thermodynamic state that has the potential to do work. When the proton (H</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returns from the </a:t>
            </a:r>
            <a:r>
              <a:rPr lang="en-US" sz="1200" kern="1200" dirty="0" err="1" smtClean="0">
                <a:solidFill>
                  <a:schemeClr val="tx1"/>
                </a:solidFill>
                <a:effectLst/>
                <a:latin typeface="+mn-lt"/>
                <a:ea typeface="+mn-ea"/>
                <a:cs typeface="+mn-cs"/>
              </a:rPr>
              <a:t>intermembrane</a:t>
            </a:r>
            <a:r>
              <a:rPr lang="en-US" sz="1200" kern="1200" dirty="0" smtClean="0">
                <a:solidFill>
                  <a:schemeClr val="tx1"/>
                </a:solidFill>
                <a:effectLst/>
                <a:latin typeface="+mn-lt"/>
                <a:ea typeface="+mn-ea"/>
                <a:cs typeface="+mn-cs"/>
              </a:rPr>
              <a:t> space into the inner space of mitochondria ADP is phosphorylated to ATP by ATP synthase.   The entire process is called oxidative phosphorylation, since ADP is phosphorylated to ATP using the energy of hydrogen oxidation in many steps.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14CE5A-4AFC-4DB1-9C76-A167D98A81EE}" type="slidenum">
              <a:rPr lang="th-TH" smtClean="0"/>
              <a:t>9</a:t>
            </a:fld>
            <a:endParaRPr lang="th-TH"/>
          </a:p>
        </p:txBody>
      </p:sp>
    </p:spTree>
    <p:extLst>
      <p:ext uri="{BB962C8B-B14F-4D97-AF65-F5344CB8AC3E}">
        <p14:creationId xmlns:p14="http://schemas.microsoft.com/office/powerpoint/2010/main" val="181805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ED930B0-8355-443E-B93F-E2AA14D198EE}" type="datetimeFigureOut">
              <a:rPr lang="th-TH" smtClean="0"/>
              <a:t>09/09/62</a:t>
            </a:fld>
            <a:endParaRPr lang="th-TH"/>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h-TH"/>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02C11EA-301D-467E-AB94-67A04F0A2DF2}" type="slidenum">
              <a:rPr lang="th-TH" smtClean="0"/>
              <a:t>‹#›</a:t>
            </a:fld>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D930B0-8355-443E-B93F-E2AA14D198EE}" type="datetimeFigureOut">
              <a:rPr lang="th-TH" smtClean="0"/>
              <a:t>09/09/62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02C11EA-301D-467E-AB94-67A04F0A2DF2}"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D930B0-8355-443E-B93F-E2AA14D198EE}" type="datetimeFigureOut">
              <a:rPr lang="th-TH" smtClean="0"/>
              <a:t>09/09/62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802C11EA-301D-467E-AB94-67A04F0A2DF2}"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ED930B0-8355-443E-B93F-E2AA14D198EE}" type="datetimeFigureOut">
              <a:rPr lang="th-TH" smtClean="0"/>
              <a:t>09/09/62</a:t>
            </a:fld>
            <a:endParaRPr lang="th-TH"/>
          </a:p>
        </p:txBody>
      </p:sp>
      <p:sp>
        <p:nvSpPr>
          <p:cNvPr id="9" name="Slide Number Placeholder 8"/>
          <p:cNvSpPr>
            <a:spLocks noGrp="1"/>
          </p:cNvSpPr>
          <p:nvPr>
            <p:ph type="sldNum" sz="quarter" idx="15"/>
          </p:nvPr>
        </p:nvSpPr>
        <p:spPr/>
        <p:txBody>
          <a:bodyPr rtlCol="0"/>
          <a:lstStyle/>
          <a:p>
            <a:fld id="{802C11EA-301D-467E-AB94-67A04F0A2DF2}" type="slidenum">
              <a:rPr lang="th-TH" smtClean="0"/>
              <a:t>‹#›</a:t>
            </a:fld>
            <a:endParaRPr lang="th-TH"/>
          </a:p>
        </p:txBody>
      </p:sp>
      <p:sp>
        <p:nvSpPr>
          <p:cNvPr id="10" name="Footer Placeholder 9"/>
          <p:cNvSpPr>
            <a:spLocks noGrp="1"/>
          </p:cNvSpPr>
          <p:nvPr>
            <p:ph type="ftr" sz="quarter" idx="16"/>
          </p:nvPr>
        </p:nvSpPr>
        <p:spPr/>
        <p:txBody>
          <a:bodyPr rtlCol="0"/>
          <a:lstStyle/>
          <a:p>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ED930B0-8355-443E-B93F-E2AA14D198EE}" type="datetimeFigureOut">
              <a:rPr lang="th-TH" smtClean="0"/>
              <a:t>09/09/62</a:t>
            </a:fld>
            <a:endParaRPr lang="th-TH"/>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h-TH"/>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02C11EA-301D-467E-AB94-67A04F0A2DF2}" type="slidenum">
              <a:rPr lang="th-TH" smtClean="0"/>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D930B0-8355-443E-B93F-E2AA14D198EE}" type="datetimeFigureOut">
              <a:rPr lang="th-TH" smtClean="0"/>
              <a:t>09/09/62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802C11EA-301D-467E-AB94-67A04F0A2DF2}" type="slidenum">
              <a:rPr lang="th-TH" smtClean="0"/>
              <a:t>‹#›</a:t>
            </a:fld>
            <a:endParaRPr lang="th-TH"/>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ED930B0-8355-443E-B93F-E2AA14D198EE}" type="datetimeFigureOut">
              <a:rPr lang="th-TH" smtClean="0"/>
              <a:t>09/09/62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802C11EA-301D-467E-AB94-67A04F0A2DF2}" type="slidenum">
              <a:rPr lang="th-TH" smtClean="0"/>
              <a:t>‹#›</a:t>
            </a:fld>
            <a:endParaRPr lang="th-TH"/>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ED930B0-8355-443E-B93F-E2AA14D198EE}" type="datetimeFigureOut">
              <a:rPr lang="th-TH" smtClean="0"/>
              <a:t>09/09/62</a:t>
            </a:fld>
            <a:endParaRPr lang="th-TH"/>
          </a:p>
        </p:txBody>
      </p:sp>
      <p:sp>
        <p:nvSpPr>
          <p:cNvPr id="7" name="Slide Number Placeholder 6"/>
          <p:cNvSpPr>
            <a:spLocks noGrp="1"/>
          </p:cNvSpPr>
          <p:nvPr>
            <p:ph type="sldNum" sz="quarter" idx="11"/>
          </p:nvPr>
        </p:nvSpPr>
        <p:spPr/>
        <p:txBody>
          <a:bodyPr rtlCol="0"/>
          <a:lstStyle/>
          <a:p>
            <a:fld id="{802C11EA-301D-467E-AB94-67A04F0A2DF2}" type="slidenum">
              <a:rPr lang="th-TH" smtClean="0"/>
              <a:t>‹#›</a:t>
            </a:fld>
            <a:endParaRPr lang="th-TH"/>
          </a:p>
        </p:txBody>
      </p:sp>
      <p:sp>
        <p:nvSpPr>
          <p:cNvPr id="8" name="Footer Placeholder 7"/>
          <p:cNvSpPr>
            <a:spLocks noGrp="1"/>
          </p:cNvSpPr>
          <p:nvPr>
            <p:ph type="ftr" sz="quarter" idx="12"/>
          </p:nvPr>
        </p:nvSpPr>
        <p:spPr/>
        <p:txBody>
          <a:bodyPr rtlCol="0"/>
          <a:lstStyle/>
          <a:p>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930B0-8355-443E-B93F-E2AA14D198EE}" type="datetimeFigureOut">
              <a:rPr lang="th-TH" smtClean="0"/>
              <a:t>09/09/62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802C11EA-301D-467E-AB94-67A04F0A2DF2}"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ED930B0-8355-443E-B93F-E2AA14D198EE}" type="datetimeFigureOut">
              <a:rPr lang="th-TH" smtClean="0"/>
              <a:t>09/09/62</a:t>
            </a:fld>
            <a:endParaRPr lang="th-TH"/>
          </a:p>
        </p:txBody>
      </p:sp>
      <p:sp>
        <p:nvSpPr>
          <p:cNvPr id="22" name="Slide Number Placeholder 21"/>
          <p:cNvSpPr>
            <a:spLocks noGrp="1"/>
          </p:cNvSpPr>
          <p:nvPr>
            <p:ph type="sldNum" sz="quarter" idx="15"/>
          </p:nvPr>
        </p:nvSpPr>
        <p:spPr/>
        <p:txBody>
          <a:bodyPr rtlCol="0"/>
          <a:lstStyle/>
          <a:p>
            <a:fld id="{802C11EA-301D-467E-AB94-67A04F0A2DF2}" type="slidenum">
              <a:rPr lang="th-TH" smtClean="0"/>
              <a:t>‹#›</a:t>
            </a:fld>
            <a:endParaRPr lang="th-TH"/>
          </a:p>
        </p:txBody>
      </p:sp>
      <p:sp>
        <p:nvSpPr>
          <p:cNvPr id="23" name="Footer Placeholder 22"/>
          <p:cNvSpPr>
            <a:spLocks noGrp="1"/>
          </p:cNvSpPr>
          <p:nvPr>
            <p:ph type="ftr" sz="quarter" idx="16"/>
          </p:nvPr>
        </p:nvSpPr>
        <p:spPr/>
        <p:txBody>
          <a:bodyPr rtlCol="0"/>
          <a:lstStyle/>
          <a:p>
            <a:endParaRPr lang="th-T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ED930B0-8355-443E-B93F-E2AA14D198EE}" type="datetimeFigureOut">
              <a:rPr lang="th-TH" smtClean="0"/>
              <a:t>09/09/62</a:t>
            </a:fld>
            <a:endParaRPr lang="th-TH"/>
          </a:p>
        </p:txBody>
      </p:sp>
      <p:sp>
        <p:nvSpPr>
          <p:cNvPr id="18" name="Slide Number Placeholder 17"/>
          <p:cNvSpPr>
            <a:spLocks noGrp="1"/>
          </p:cNvSpPr>
          <p:nvPr>
            <p:ph type="sldNum" sz="quarter" idx="11"/>
          </p:nvPr>
        </p:nvSpPr>
        <p:spPr/>
        <p:txBody>
          <a:bodyPr rtlCol="0"/>
          <a:lstStyle/>
          <a:p>
            <a:fld id="{802C11EA-301D-467E-AB94-67A04F0A2DF2}" type="slidenum">
              <a:rPr lang="th-TH" smtClean="0"/>
              <a:t>‹#›</a:t>
            </a:fld>
            <a:endParaRPr lang="th-TH"/>
          </a:p>
        </p:txBody>
      </p:sp>
      <p:sp>
        <p:nvSpPr>
          <p:cNvPr id="21" name="Footer Placeholder 20"/>
          <p:cNvSpPr>
            <a:spLocks noGrp="1"/>
          </p:cNvSpPr>
          <p:nvPr>
            <p:ph type="ftr" sz="quarter" idx="12"/>
          </p:nvPr>
        </p:nvSpPr>
        <p:spPr/>
        <p:txBody>
          <a:bodyPr rtlCol="0"/>
          <a:lstStyle/>
          <a:p>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ED930B0-8355-443E-B93F-E2AA14D198EE}" type="datetimeFigureOut">
              <a:rPr lang="th-TH" smtClean="0"/>
              <a:t>09/09/62</a:t>
            </a:fld>
            <a:endParaRPr lang="th-TH"/>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h-TH"/>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02C11EA-301D-467E-AB94-67A04F0A2DF2}"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5.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e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32656"/>
            <a:ext cx="7056784" cy="2520280"/>
          </a:xfrm>
        </p:spPr>
        <p:txBody>
          <a:bodyPr>
            <a:normAutofit fontScale="90000"/>
          </a:bodyPr>
          <a:lstStyle/>
          <a:p>
            <a:pPr algn="ctr"/>
            <a:r>
              <a:rPr lang="en-US" sz="4400" dirty="0" smtClean="0"/>
              <a:t>Metabolism </a:t>
            </a:r>
            <a:br>
              <a:rPr lang="en-US" sz="4400" dirty="0" smtClean="0"/>
            </a:br>
            <a:r>
              <a:rPr lang="en-US" sz="4400" dirty="0" smtClean="0"/>
              <a:t>of </a:t>
            </a:r>
            <a:br>
              <a:rPr lang="en-US" sz="4400" dirty="0" smtClean="0"/>
            </a:br>
            <a:r>
              <a:rPr lang="en-US" sz="4400" dirty="0" smtClean="0"/>
              <a:t>Carbohydrate, </a:t>
            </a:r>
            <a:br>
              <a:rPr lang="en-US" sz="4400" dirty="0" smtClean="0"/>
            </a:br>
            <a:r>
              <a:rPr lang="en-US" sz="4400" dirty="0" smtClean="0"/>
              <a:t>Lipid and Protein</a:t>
            </a:r>
            <a:endParaRPr lang="th-TH" dirty="0"/>
          </a:p>
        </p:txBody>
      </p:sp>
      <p:sp>
        <p:nvSpPr>
          <p:cNvPr id="3" name="Subtitle 2"/>
          <p:cNvSpPr>
            <a:spLocks noGrp="1"/>
          </p:cNvSpPr>
          <p:nvPr>
            <p:ph type="subTitle" idx="1"/>
          </p:nvPr>
        </p:nvSpPr>
        <p:spPr>
          <a:xfrm>
            <a:off x="2286000" y="4941168"/>
            <a:ext cx="6172200" cy="801942"/>
          </a:xfrm>
        </p:spPr>
        <p:txBody>
          <a:bodyPr>
            <a:normAutofit/>
          </a:bodyPr>
          <a:lstStyle/>
          <a:p>
            <a:pPr algn="ctr"/>
            <a:r>
              <a:rPr lang="en-US" sz="2800" dirty="0" smtClean="0"/>
              <a:t>Dr. </a:t>
            </a:r>
            <a:r>
              <a:rPr lang="en-US" sz="2800" dirty="0" err="1" smtClean="0"/>
              <a:t>Md</a:t>
            </a:r>
            <a:r>
              <a:rPr lang="en-US" sz="2800" dirty="0" smtClean="0"/>
              <a:t> </a:t>
            </a:r>
            <a:r>
              <a:rPr lang="en-US" sz="2800" dirty="0" err="1" smtClean="0"/>
              <a:t>Fazlul</a:t>
            </a:r>
            <a:r>
              <a:rPr lang="en-US" sz="2800" dirty="0" smtClean="0"/>
              <a:t> </a:t>
            </a:r>
            <a:r>
              <a:rPr lang="en-US" sz="2800" dirty="0" err="1" smtClean="0"/>
              <a:t>Haque</a:t>
            </a:r>
            <a:endParaRPr lang="th-TH" sz="2800" dirty="0"/>
          </a:p>
        </p:txBody>
      </p:sp>
    </p:spTree>
    <p:extLst>
      <p:ext uri="{BB962C8B-B14F-4D97-AF65-F5344CB8AC3E}">
        <p14:creationId xmlns:p14="http://schemas.microsoft.com/office/powerpoint/2010/main" val="2103704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HOMEUSE-61J3NG8\Desktop\05-21_FoodCatabol_1.jp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24463"/>
          <a:stretch/>
        </p:blipFill>
        <p:spPr bwMode="auto">
          <a:xfrm>
            <a:off x="3342874" y="98261"/>
            <a:ext cx="5765630" cy="67151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1840" y="0"/>
            <a:ext cx="1728192" cy="14847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sp>
        <p:nvSpPr>
          <p:cNvPr id="2" name="Title 1"/>
          <p:cNvSpPr>
            <a:spLocks noGrp="1"/>
          </p:cNvSpPr>
          <p:nvPr>
            <p:ph type="title"/>
          </p:nvPr>
        </p:nvSpPr>
        <p:spPr>
          <a:xfrm>
            <a:off x="179512" y="20638"/>
            <a:ext cx="4104456" cy="1320130"/>
          </a:xfrm>
        </p:spPr>
        <p:txBody>
          <a:bodyPr>
            <a:normAutofit fontScale="90000"/>
          </a:bodyPr>
          <a:lstStyle/>
          <a:p>
            <a:r>
              <a:rPr lang="en-GB" sz="4000" b="1" dirty="0"/>
              <a:t>The Catabolism of </a:t>
            </a:r>
            <a:r>
              <a:rPr lang="en-GB" sz="4000" b="1" dirty="0" smtClean="0"/>
              <a:t>Lipid</a:t>
            </a:r>
            <a:endParaRPr lang="th-TH" sz="2400" dirty="0"/>
          </a:p>
        </p:txBody>
      </p:sp>
      <p:pic>
        <p:nvPicPr>
          <p:cNvPr id="1026" name="Picture 2" descr="Image result for triglycer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5" y="2132856"/>
            <a:ext cx="2929329" cy="23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81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22"/>
            <a:ext cx="7467600" cy="634082"/>
          </a:xfrm>
        </p:spPr>
        <p:txBody>
          <a:bodyPr/>
          <a:lstStyle/>
          <a:p>
            <a:pPr algn="ctr"/>
            <a:r>
              <a:rPr lang="en-US" sz="3200" b="1" dirty="0"/>
              <a:t>beta-oxidation</a:t>
            </a:r>
            <a:endParaRPr lang="th-TH" dirty="0"/>
          </a:p>
        </p:txBody>
      </p:sp>
      <p:sp>
        <p:nvSpPr>
          <p:cNvPr id="4" name="Rectangle 3"/>
          <p:cNvSpPr/>
          <p:nvPr/>
        </p:nvSpPr>
        <p:spPr>
          <a:xfrm>
            <a:off x="35496" y="1196752"/>
            <a:ext cx="8064896" cy="5293757"/>
          </a:xfrm>
          <a:prstGeom prst="rect">
            <a:avLst/>
          </a:prstGeom>
        </p:spPr>
        <p:txBody>
          <a:bodyPr wrap="square">
            <a:spAutoFit/>
          </a:bodyPr>
          <a:lstStyle/>
          <a:p>
            <a:pPr marL="342900" indent="-342900" algn="just">
              <a:spcBef>
                <a:spcPts val="600"/>
              </a:spcBef>
              <a:spcAft>
                <a:spcPts val="600"/>
              </a:spcAft>
              <a:buFont typeface="Wingdings" pitchFamily="2" charset="2"/>
              <a:buChar char="q"/>
            </a:pPr>
            <a:r>
              <a:rPr lang="en-US" b="1" dirty="0"/>
              <a:t>beta-oxidation</a:t>
            </a:r>
            <a:r>
              <a:rPr lang="en-US" dirty="0"/>
              <a:t> is the catabolic process by which fatty acid molecules are broken down in the </a:t>
            </a:r>
            <a:r>
              <a:rPr lang="en-US" dirty="0" smtClean="0"/>
              <a:t>mitochondria</a:t>
            </a:r>
          </a:p>
          <a:p>
            <a:pPr algn="just">
              <a:spcBef>
                <a:spcPts val="600"/>
              </a:spcBef>
              <a:spcAft>
                <a:spcPts val="600"/>
              </a:spcAft>
            </a:pPr>
            <a:r>
              <a:rPr lang="en-US" dirty="0" smtClean="0"/>
              <a:t>	-to </a:t>
            </a:r>
            <a:r>
              <a:rPr lang="en-US" dirty="0"/>
              <a:t>generate acetyl-CoA, </a:t>
            </a:r>
            <a:r>
              <a:rPr lang="en-US" dirty="0" smtClean="0"/>
              <a:t> 	which </a:t>
            </a:r>
            <a:r>
              <a:rPr lang="en-US" dirty="0"/>
              <a:t>enters </a:t>
            </a:r>
            <a:r>
              <a:rPr lang="en-US" dirty="0" smtClean="0"/>
              <a:t>	the </a:t>
            </a:r>
            <a:r>
              <a:rPr lang="en-US" dirty="0"/>
              <a:t>citric </a:t>
            </a:r>
            <a:r>
              <a:rPr lang="en-US" dirty="0" smtClean="0"/>
              <a:t>	acid cycle</a:t>
            </a:r>
            <a:r>
              <a:rPr lang="en-US" dirty="0"/>
              <a:t>, and </a:t>
            </a:r>
            <a:endParaRPr lang="en-US" dirty="0" smtClean="0"/>
          </a:p>
          <a:p>
            <a:pPr algn="just">
              <a:spcBef>
                <a:spcPts val="600"/>
              </a:spcBef>
              <a:spcAft>
                <a:spcPts val="600"/>
              </a:spcAft>
            </a:pPr>
            <a:r>
              <a:rPr lang="en-US" dirty="0" smtClean="0"/>
              <a:t>	-to generate NADH </a:t>
            </a:r>
            <a:r>
              <a:rPr lang="en-US" dirty="0"/>
              <a:t>and </a:t>
            </a:r>
            <a:r>
              <a:rPr lang="en-US" dirty="0" smtClean="0"/>
              <a:t>	FADH2</a:t>
            </a:r>
            <a:r>
              <a:rPr lang="en-US" dirty="0"/>
              <a:t>, </a:t>
            </a:r>
            <a:r>
              <a:rPr lang="en-US" dirty="0" smtClean="0"/>
              <a:t>	which </a:t>
            </a:r>
            <a:r>
              <a:rPr lang="en-US" dirty="0"/>
              <a:t>are </a:t>
            </a:r>
            <a:r>
              <a:rPr lang="en-US" dirty="0" smtClean="0"/>
              <a:t>co-enzymes </a:t>
            </a:r>
            <a:r>
              <a:rPr lang="en-US" dirty="0"/>
              <a:t>used in the </a:t>
            </a:r>
            <a:r>
              <a:rPr lang="en-US" dirty="0" smtClean="0"/>
              <a:t>	electron </a:t>
            </a:r>
            <a:r>
              <a:rPr lang="en-US" dirty="0"/>
              <a:t>transport chain. </a:t>
            </a:r>
            <a:endParaRPr lang="en-US" dirty="0" smtClean="0"/>
          </a:p>
          <a:p>
            <a:pPr marL="342900" indent="-342900" algn="just">
              <a:spcBef>
                <a:spcPts val="600"/>
              </a:spcBef>
              <a:spcAft>
                <a:spcPts val="600"/>
              </a:spcAft>
              <a:buFont typeface="Wingdings" pitchFamily="2" charset="2"/>
              <a:buChar char="q"/>
            </a:pPr>
            <a:r>
              <a:rPr lang="en-US" dirty="0" smtClean="0"/>
              <a:t>It </a:t>
            </a:r>
            <a:r>
              <a:rPr lang="en-US" dirty="0"/>
              <a:t>is named as such because the beta carbon of the fatty acid undergoes oxidation to a carbonyl group.</a:t>
            </a:r>
            <a:endParaRPr lang="th-TH" dirty="0"/>
          </a:p>
        </p:txBody>
      </p:sp>
    </p:spTree>
    <p:extLst>
      <p:ext uri="{BB962C8B-B14F-4D97-AF65-F5344CB8AC3E}">
        <p14:creationId xmlns:p14="http://schemas.microsoft.com/office/powerpoint/2010/main" val="158281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467600" cy="562074"/>
          </a:xfrm>
        </p:spPr>
        <p:txBody>
          <a:bodyPr/>
          <a:lstStyle/>
          <a:p>
            <a:pPr algn="ctr"/>
            <a:r>
              <a:rPr lang="en-US" dirty="0" smtClean="0"/>
              <a:t>Beta oxidation</a:t>
            </a:r>
            <a:endParaRPr lang="th-TH" dirty="0"/>
          </a:p>
        </p:txBody>
      </p:sp>
      <p:pic>
        <p:nvPicPr>
          <p:cNvPr id="2050" name="Picture 2" descr="http://aocs.files.cms-plus.com/LipidsLibrary/images/ImportedImages/lipidlibrary/animbio/fa-oxid/Figure3.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980" y="987604"/>
            <a:ext cx="8307452" cy="5870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8024" y="2852936"/>
            <a:ext cx="2021707" cy="369332"/>
          </a:xfrm>
          <a:prstGeom prst="rect">
            <a:avLst/>
          </a:prstGeom>
          <a:noFill/>
        </p:spPr>
        <p:txBody>
          <a:bodyPr wrap="none" rtlCol="0">
            <a:spAutoFit/>
          </a:bodyPr>
          <a:lstStyle/>
          <a:p>
            <a:r>
              <a:rPr lang="en-US" sz="1800" dirty="0" smtClean="0"/>
              <a:t>Dehydrogenation</a:t>
            </a:r>
            <a:endParaRPr lang="th-TH" dirty="0"/>
          </a:p>
        </p:txBody>
      </p:sp>
      <p:sp>
        <p:nvSpPr>
          <p:cNvPr id="6" name="TextBox 5"/>
          <p:cNvSpPr txBox="1"/>
          <p:nvPr/>
        </p:nvSpPr>
        <p:spPr>
          <a:xfrm>
            <a:off x="5737549" y="5044534"/>
            <a:ext cx="1282723" cy="369332"/>
          </a:xfrm>
          <a:prstGeom prst="rect">
            <a:avLst/>
          </a:prstGeom>
          <a:noFill/>
        </p:spPr>
        <p:txBody>
          <a:bodyPr wrap="none" rtlCol="0">
            <a:spAutoFit/>
          </a:bodyPr>
          <a:lstStyle/>
          <a:p>
            <a:r>
              <a:rPr lang="en-US" sz="1800" dirty="0" smtClean="0"/>
              <a:t>Hydration</a:t>
            </a:r>
            <a:endParaRPr lang="th-TH" dirty="0"/>
          </a:p>
        </p:txBody>
      </p:sp>
      <p:sp>
        <p:nvSpPr>
          <p:cNvPr id="7" name="TextBox 6"/>
          <p:cNvSpPr txBox="1"/>
          <p:nvPr/>
        </p:nvSpPr>
        <p:spPr>
          <a:xfrm>
            <a:off x="2046237" y="5049812"/>
            <a:ext cx="2021707" cy="369332"/>
          </a:xfrm>
          <a:prstGeom prst="rect">
            <a:avLst/>
          </a:prstGeom>
          <a:noFill/>
        </p:spPr>
        <p:txBody>
          <a:bodyPr wrap="none" rtlCol="0">
            <a:spAutoFit/>
          </a:bodyPr>
          <a:lstStyle/>
          <a:p>
            <a:r>
              <a:rPr lang="en-US" sz="1800" dirty="0" smtClean="0"/>
              <a:t>Dehydrogenation</a:t>
            </a:r>
            <a:endParaRPr lang="th-TH" dirty="0"/>
          </a:p>
        </p:txBody>
      </p:sp>
      <p:sp>
        <p:nvSpPr>
          <p:cNvPr id="8" name="TextBox 7"/>
          <p:cNvSpPr txBox="1"/>
          <p:nvPr/>
        </p:nvSpPr>
        <p:spPr>
          <a:xfrm>
            <a:off x="2334191" y="2699628"/>
            <a:ext cx="1157689" cy="369332"/>
          </a:xfrm>
          <a:prstGeom prst="rect">
            <a:avLst/>
          </a:prstGeom>
          <a:noFill/>
        </p:spPr>
        <p:txBody>
          <a:bodyPr wrap="none" rtlCol="0">
            <a:spAutoFit/>
          </a:bodyPr>
          <a:lstStyle/>
          <a:p>
            <a:r>
              <a:rPr lang="en-US" sz="1800" dirty="0" smtClean="0"/>
              <a:t>Cleavage</a:t>
            </a:r>
            <a:endParaRPr lang="th-TH" dirty="0"/>
          </a:p>
        </p:txBody>
      </p:sp>
      <p:cxnSp>
        <p:nvCxnSpPr>
          <p:cNvPr id="14" name="Straight Arrow Connector 13"/>
          <p:cNvCxnSpPr/>
          <p:nvPr/>
        </p:nvCxnSpPr>
        <p:spPr>
          <a:xfrm flipH="1">
            <a:off x="5737550" y="987604"/>
            <a:ext cx="271868" cy="10732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508104" y="683404"/>
            <a:ext cx="1468672" cy="369332"/>
          </a:xfrm>
          <a:prstGeom prst="rect">
            <a:avLst/>
          </a:prstGeom>
          <a:noFill/>
        </p:spPr>
        <p:txBody>
          <a:bodyPr wrap="none" rtlCol="0">
            <a:spAutoFit/>
          </a:bodyPr>
          <a:lstStyle/>
          <a:p>
            <a:r>
              <a:rPr lang="en-US" sz="1800" b="1" dirty="0" smtClean="0"/>
              <a:t>Fatty </a:t>
            </a:r>
            <a:r>
              <a:rPr lang="en-US" sz="1800" b="1" dirty="0"/>
              <a:t>acid </a:t>
            </a:r>
            <a:endParaRPr lang="th-TH" b="1" dirty="0"/>
          </a:p>
        </p:txBody>
      </p:sp>
      <p:sp>
        <p:nvSpPr>
          <p:cNvPr id="19" name="Rectangle 18"/>
          <p:cNvSpPr/>
          <p:nvPr/>
        </p:nvSpPr>
        <p:spPr>
          <a:xfrm>
            <a:off x="5904656" y="1124744"/>
            <a:ext cx="2051720" cy="646331"/>
          </a:xfrm>
          <a:prstGeom prst="rect">
            <a:avLst/>
          </a:prstGeom>
        </p:spPr>
        <p:txBody>
          <a:bodyPr wrap="square">
            <a:spAutoFit/>
          </a:bodyPr>
          <a:lstStyle/>
          <a:p>
            <a:r>
              <a:rPr lang="en-US" sz="1800" dirty="0" smtClean="0"/>
              <a:t>Fatty </a:t>
            </a:r>
            <a:r>
              <a:rPr lang="en-US" sz="1800" dirty="0"/>
              <a:t>acyl-CoA </a:t>
            </a:r>
            <a:endParaRPr lang="en-US" sz="1800" dirty="0" smtClean="0"/>
          </a:p>
          <a:p>
            <a:r>
              <a:rPr lang="en-US" sz="1800" dirty="0" smtClean="0"/>
              <a:t>synthase </a:t>
            </a:r>
            <a:r>
              <a:rPr lang="en-US" sz="1800" dirty="0"/>
              <a:t>(FACS)</a:t>
            </a:r>
            <a:endParaRPr lang="th-TH" sz="1800" dirty="0"/>
          </a:p>
        </p:txBody>
      </p:sp>
      <p:sp>
        <p:nvSpPr>
          <p:cNvPr id="11" name="Rectangle 10"/>
          <p:cNvSpPr/>
          <p:nvPr/>
        </p:nvSpPr>
        <p:spPr>
          <a:xfrm>
            <a:off x="3707904" y="2204864"/>
            <a:ext cx="2165382" cy="494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5030" y="4221088"/>
            <a:ext cx="2165382" cy="494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42722" y="6363236"/>
            <a:ext cx="2165382" cy="494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1560" y="3973706"/>
            <a:ext cx="2165382" cy="494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09189" y="1433341"/>
            <a:ext cx="2165382" cy="494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69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grpSp>
        <p:nvGrpSpPr>
          <p:cNvPr id="8" name="Group 7"/>
          <p:cNvGrpSpPr/>
          <p:nvPr/>
        </p:nvGrpSpPr>
        <p:grpSpPr>
          <a:xfrm>
            <a:off x="107504" y="188640"/>
            <a:ext cx="8910736" cy="6597352"/>
            <a:chOff x="107504" y="188640"/>
            <a:chExt cx="8910736" cy="6597352"/>
          </a:xfrm>
        </p:grpSpPr>
        <p:grpSp>
          <p:nvGrpSpPr>
            <p:cNvPr id="5" name="Group 4"/>
            <p:cNvGrpSpPr/>
            <p:nvPr/>
          </p:nvGrpSpPr>
          <p:grpSpPr>
            <a:xfrm>
              <a:off x="107504" y="188640"/>
              <a:ext cx="8910736" cy="6597352"/>
              <a:chOff x="107504" y="1465728"/>
              <a:chExt cx="8910736" cy="5411997"/>
            </a:xfrm>
          </p:grpSpPr>
          <p:pic>
            <p:nvPicPr>
              <p:cNvPr id="2050" name="Picture 2" descr="Image result for glycerol to glyceraldehyde 3 phosph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65728"/>
                <a:ext cx="8910736" cy="5411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84168" y="6500451"/>
                <a:ext cx="2934072" cy="338554"/>
              </a:xfrm>
              <a:prstGeom prst="rect">
                <a:avLst/>
              </a:prstGeom>
            </p:spPr>
            <p:txBody>
              <a:bodyPr wrap="square">
                <a:spAutoFit/>
              </a:bodyPr>
              <a:lstStyle/>
              <a:p>
                <a:r>
                  <a:rPr lang="en-GB" sz="1600" dirty="0"/>
                  <a:t>Glyceraldehyde 3-phosphate</a:t>
                </a:r>
              </a:p>
            </p:txBody>
          </p:sp>
        </p:grpSp>
        <p:sp>
          <p:nvSpPr>
            <p:cNvPr id="9" name="Rectangle 8"/>
            <p:cNvSpPr/>
            <p:nvPr/>
          </p:nvSpPr>
          <p:spPr>
            <a:xfrm>
              <a:off x="3882916" y="5527248"/>
              <a:ext cx="2952328" cy="73684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sp>
        <p:nvSpPr>
          <p:cNvPr id="6" name="Rectangle 5"/>
          <p:cNvSpPr/>
          <p:nvPr/>
        </p:nvSpPr>
        <p:spPr>
          <a:xfrm>
            <a:off x="179512" y="4293096"/>
            <a:ext cx="3816424" cy="954107"/>
          </a:xfrm>
          <a:prstGeom prst="rect">
            <a:avLst/>
          </a:prstGeom>
        </p:spPr>
        <p:txBody>
          <a:bodyPr wrap="square">
            <a:spAutoFit/>
          </a:bodyPr>
          <a:lstStyle/>
          <a:p>
            <a:r>
              <a:rPr lang="en-US" b="1" dirty="0" smtClean="0"/>
              <a:t>Catabolism </a:t>
            </a:r>
            <a:r>
              <a:rPr lang="en-US" b="1" dirty="0"/>
              <a:t>of glycerol in humans</a:t>
            </a:r>
            <a:endParaRPr lang="th-TH" b="1" dirty="0"/>
          </a:p>
        </p:txBody>
      </p:sp>
    </p:spTree>
    <p:extLst>
      <p:ext uri="{BB962C8B-B14F-4D97-AF65-F5344CB8AC3E}">
        <p14:creationId xmlns:p14="http://schemas.microsoft.com/office/powerpoint/2010/main" val="4289927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HOMEUSE-61J3NG8\Desktop\05-21_FoodCatabol_1.jpg"/>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43" r="-1"/>
          <a:stretch/>
        </p:blipFill>
        <p:spPr bwMode="auto">
          <a:xfrm>
            <a:off x="1472339" y="98261"/>
            <a:ext cx="7636165" cy="67151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839144" y="0"/>
            <a:ext cx="4613175" cy="4221088"/>
            <a:chOff x="2839144" y="0"/>
            <a:chExt cx="4613175" cy="4221088"/>
          </a:xfrm>
        </p:grpSpPr>
        <p:sp>
          <p:nvSpPr>
            <p:cNvPr id="5" name="Rectangle 4"/>
            <p:cNvSpPr/>
            <p:nvPr/>
          </p:nvSpPr>
          <p:spPr>
            <a:xfrm>
              <a:off x="3131840" y="0"/>
              <a:ext cx="1728192" cy="14847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sp>
          <p:nvSpPr>
            <p:cNvPr id="6" name="Rectangle 5"/>
            <p:cNvSpPr/>
            <p:nvPr/>
          </p:nvSpPr>
          <p:spPr>
            <a:xfrm>
              <a:off x="4716016" y="15498"/>
              <a:ext cx="2736303" cy="420559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sp>
          <p:nvSpPr>
            <p:cNvPr id="7" name="Rectangle 6"/>
            <p:cNvSpPr/>
            <p:nvPr/>
          </p:nvSpPr>
          <p:spPr>
            <a:xfrm>
              <a:off x="2839144" y="633509"/>
              <a:ext cx="385684" cy="14847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h-TH"/>
            </a:p>
          </p:txBody>
        </p:sp>
      </p:grpSp>
      <p:sp>
        <p:nvSpPr>
          <p:cNvPr id="2" name="Title 1"/>
          <p:cNvSpPr>
            <a:spLocks noGrp="1"/>
          </p:cNvSpPr>
          <p:nvPr>
            <p:ph type="title"/>
          </p:nvPr>
        </p:nvSpPr>
        <p:spPr>
          <a:xfrm>
            <a:off x="4932040" y="92646"/>
            <a:ext cx="4104456" cy="1320130"/>
          </a:xfrm>
        </p:spPr>
        <p:txBody>
          <a:bodyPr>
            <a:normAutofit fontScale="90000"/>
          </a:bodyPr>
          <a:lstStyle/>
          <a:p>
            <a:r>
              <a:rPr lang="en-GB" sz="4000" b="1" dirty="0"/>
              <a:t>The Catabolism of </a:t>
            </a:r>
            <a:r>
              <a:rPr lang="en-GB" sz="4000" b="1" dirty="0" smtClean="0"/>
              <a:t>Protein</a:t>
            </a:r>
            <a:endParaRPr lang="th-TH" sz="2400" dirty="0"/>
          </a:p>
        </p:txBody>
      </p:sp>
    </p:spTree>
    <p:extLst>
      <p:ext uri="{BB962C8B-B14F-4D97-AF65-F5344CB8AC3E}">
        <p14:creationId xmlns:p14="http://schemas.microsoft.com/office/powerpoint/2010/main" val="351551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9" y="-27384"/>
            <a:ext cx="9000965" cy="720080"/>
          </a:xfrm>
        </p:spPr>
        <p:txBody>
          <a:bodyPr>
            <a:normAutofit fontScale="90000"/>
          </a:bodyPr>
          <a:lstStyle/>
          <a:p>
            <a:r>
              <a:rPr lang="en-US" b="1" dirty="0"/>
              <a:t>Fates of the Carbon Skeletons of Amino Acids</a:t>
            </a:r>
            <a:endParaRPr lang="th-TH" b="1" dirty="0"/>
          </a:p>
        </p:txBody>
      </p:sp>
      <p:pic>
        <p:nvPicPr>
          <p:cNvPr id="1026" name="Picture 2" descr="http://chem.libretexts.org/@api/deki/files/86924/=%253D20.20.jpg?revision=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3035" y="764704"/>
            <a:ext cx="8749446" cy="6120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8360" t="9949" r="75561" b="63373"/>
          <a:stretch/>
        </p:blipFill>
        <p:spPr bwMode="auto">
          <a:xfrm>
            <a:off x="2051720" y="620688"/>
            <a:ext cx="1529657" cy="176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48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0668" r="39589"/>
          <a:stretch/>
        </p:blipFill>
        <p:spPr bwMode="auto">
          <a:xfrm rot="5400000">
            <a:off x="3057007" y="2919009"/>
            <a:ext cx="2540497" cy="197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80864" y="-85402"/>
            <a:ext cx="7467600" cy="706090"/>
          </a:xfrm>
        </p:spPr>
        <p:txBody>
          <a:bodyPr/>
          <a:lstStyle/>
          <a:p>
            <a:pPr algn="ctr"/>
            <a:r>
              <a:rPr lang="en-GB" b="1" dirty="0" smtClean="0"/>
              <a:t>Transamination</a:t>
            </a:r>
            <a:endParaRPr lang="th-TH" dirty="0"/>
          </a:p>
        </p:txBody>
      </p:sp>
      <p:pic>
        <p:nvPicPr>
          <p:cNvPr id="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60094"/>
          <a:stretch/>
        </p:blipFill>
        <p:spPr bwMode="auto">
          <a:xfrm>
            <a:off x="1749118" y="660607"/>
            <a:ext cx="5631194" cy="197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9540" t="6193"/>
          <a:stretch/>
        </p:blipFill>
        <p:spPr bwMode="auto">
          <a:xfrm>
            <a:off x="1547664" y="4959458"/>
            <a:ext cx="5688632" cy="185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15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757" t="3568" r="7323" b="51145"/>
          <a:stretch/>
        </p:blipFill>
        <p:spPr bwMode="auto">
          <a:xfrm>
            <a:off x="84733" y="1124744"/>
            <a:ext cx="8964488" cy="324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80864" y="-99392"/>
            <a:ext cx="7467600" cy="706090"/>
          </a:xfrm>
        </p:spPr>
        <p:txBody>
          <a:bodyPr/>
          <a:lstStyle/>
          <a:p>
            <a:pPr algn="ctr"/>
            <a:r>
              <a:rPr lang="en-GB" b="1" dirty="0" smtClean="0"/>
              <a:t>Transamination</a:t>
            </a:r>
            <a:endParaRPr lang="th-TH" dirty="0"/>
          </a:p>
        </p:txBody>
      </p:sp>
    </p:spTree>
    <p:extLst>
      <p:ext uri="{BB962C8B-B14F-4D97-AF65-F5344CB8AC3E}">
        <p14:creationId xmlns:p14="http://schemas.microsoft.com/office/powerpoint/2010/main" val="2418887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84" y="116632"/>
            <a:ext cx="7467600" cy="562074"/>
          </a:xfrm>
        </p:spPr>
        <p:txBody>
          <a:bodyPr/>
          <a:lstStyle/>
          <a:p>
            <a:pPr algn="ctr"/>
            <a:r>
              <a:rPr lang="en-GB" b="1" dirty="0"/>
              <a:t>Oxidative </a:t>
            </a:r>
            <a:r>
              <a:rPr lang="en-GB" b="1" dirty="0" smtClean="0"/>
              <a:t>Deamination</a:t>
            </a:r>
            <a:endParaRPr lang="th-TH"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3" y="905588"/>
            <a:ext cx="8929733" cy="489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22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a:bodyPr>
          <a:lstStyle/>
          <a:p>
            <a:pPr algn="ctr"/>
            <a:r>
              <a:rPr lang="en-US" sz="4000" dirty="0" smtClean="0"/>
              <a:t>Metabolism </a:t>
            </a:r>
            <a:endParaRPr lang="th-TH" sz="4000" dirty="0"/>
          </a:p>
        </p:txBody>
      </p:sp>
      <p:sp>
        <p:nvSpPr>
          <p:cNvPr id="3" name="Content Placeholder 2"/>
          <p:cNvSpPr>
            <a:spLocks noGrp="1"/>
          </p:cNvSpPr>
          <p:nvPr>
            <p:ph sz="quarter" idx="1"/>
          </p:nvPr>
        </p:nvSpPr>
        <p:spPr>
          <a:xfrm>
            <a:off x="323528" y="1268760"/>
            <a:ext cx="8291264" cy="5328592"/>
          </a:xfrm>
        </p:spPr>
        <p:txBody>
          <a:bodyPr>
            <a:normAutofit/>
          </a:bodyPr>
          <a:lstStyle/>
          <a:p>
            <a:r>
              <a:rPr lang="en-US" sz="2800" dirty="0" smtClean="0"/>
              <a:t>The </a:t>
            </a:r>
            <a:r>
              <a:rPr lang="en-US" sz="2800" dirty="0"/>
              <a:t>sum of the physical and chemical processes in an organism by </a:t>
            </a:r>
            <a:r>
              <a:rPr lang="en-US" sz="2800" dirty="0" smtClean="0"/>
              <a:t>which </a:t>
            </a:r>
            <a:r>
              <a:rPr lang="en-US" sz="2800" dirty="0"/>
              <a:t>its material substance </a:t>
            </a:r>
            <a:r>
              <a:rPr lang="en-US" sz="2800" dirty="0" smtClean="0"/>
              <a:t>is-</a:t>
            </a:r>
          </a:p>
          <a:p>
            <a:pPr marL="1005840" lvl="3" indent="0">
              <a:buNone/>
            </a:pPr>
            <a:r>
              <a:rPr lang="en-US" sz="2800" dirty="0" smtClean="0"/>
              <a:t>- produced</a:t>
            </a:r>
            <a:r>
              <a:rPr lang="en-US" sz="2800" dirty="0"/>
              <a:t>, </a:t>
            </a:r>
            <a:endParaRPr lang="en-US" sz="2800" dirty="0" smtClean="0"/>
          </a:p>
          <a:p>
            <a:pPr marL="1005840" lvl="3" indent="0">
              <a:buNone/>
            </a:pPr>
            <a:r>
              <a:rPr lang="en-US" sz="2800" dirty="0" smtClean="0"/>
              <a:t>- maintained</a:t>
            </a:r>
            <a:r>
              <a:rPr lang="en-US" sz="2800" dirty="0"/>
              <a:t>, and </a:t>
            </a:r>
            <a:endParaRPr lang="en-US" sz="2800" dirty="0" smtClean="0"/>
          </a:p>
          <a:p>
            <a:pPr marL="1005840" lvl="3" indent="0">
              <a:buNone/>
            </a:pPr>
            <a:r>
              <a:rPr lang="en-US" sz="2800" dirty="0" smtClean="0"/>
              <a:t>- destroyed</a:t>
            </a:r>
            <a:r>
              <a:rPr lang="en-US" sz="2800" dirty="0"/>
              <a:t>, </a:t>
            </a:r>
            <a:endParaRPr lang="en-US" sz="2800" dirty="0" smtClean="0"/>
          </a:p>
          <a:p>
            <a:pPr marL="365760" lvl="1" indent="0">
              <a:buNone/>
            </a:pPr>
            <a:r>
              <a:rPr lang="en-US" sz="2800" dirty="0"/>
              <a:t>and </a:t>
            </a:r>
            <a:r>
              <a:rPr lang="en-US" sz="2800" dirty="0" smtClean="0"/>
              <a:t>by </a:t>
            </a:r>
            <a:r>
              <a:rPr lang="en-US" sz="2800" dirty="0"/>
              <a:t>which energy is made available. </a:t>
            </a:r>
            <a:endParaRPr lang="en-US" sz="2800" dirty="0" smtClean="0"/>
          </a:p>
          <a:p>
            <a:r>
              <a:rPr lang="en-US" sz="2800" dirty="0"/>
              <a:t>Metabolism is usually divided into two </a:t>
            </a:r>
            <a:r>
              <a:rPr lang="en-US" sz="2800" dirty="0" smtClean="0"/>
              <a:t>types:</a:t>
            </a:r>
          </a:p>
          <a:p>
            <a:pPr marL="0" indent="0">
              <a:buNone/>
            </a:pPr>
            <a:r>
              <a:rPr lang="en-US" sz="2800" dirty="0"/>
              <a:t>	</a:t>
            </a:r>
            <a:r>
              <a:rPr lang="en-US" sz="2800" dirty="0" smtClean="0"/>
              <a:t>- Anabolism</a:t>
            </a:r>
          </a:p>
          <a:p>
            <a:pPr marL="0" indent="0">
              <a:buNone/>
            </a:pPr>
            <a:r>
              <a:rPr lang="en-US" sz="2800" dirty="0"/>
              <a:t>	</a:t>
            </a:r>
            <a:r>
              <a:rPr lang="en-US" sz="2800" dirty="0" smtClean="0"/>
              <a:t>- Catabolism</a:t>
            </a:r>
            <a:endParaRPr lang="en-US" sz="2800" dirty="0"/>
          </a:p>
          <a:p>
            <a:endParaRPr lang="th-TH" sz="2800" dirty="0"/>
          </a:p>
        </p:txBody>
      </p:sp>
    </p:spTree>
    <p:extLst>
      <p:ext uri="{BB962C8B-B14F-4D97-AF65-F5344CB8AC3E}">
        <p14:creationId xmlns:p14="http://schemas.microsoft.com/office/powerpoint/2010/main" val="3231982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467600" cy="778098"/>
          </a:xfrm>
        </p:spPr>
        <p:txBody>
          <a:bodyPr>
            <a:normAutofit/>
          </a:bodyPr>
          <a:lstStyle/>
          <a:p>
            <a:pPr algn="ctr"/>
            <a:r>
              <a:rPr lang="en-US" sz="4000" dirty="0"/>
              <a:t>Anabolism</a:t>
            </a:r>
            <a:r>
              <a:rPr lang="en-US" sz="4000" dirty="0" smtClean="0"/>
              <a:t> </a:t>
            </a:r>
            <a:endParaRPr lang="th-TH" sz="4000" dirty="0"/>
          </a:p>
        </p:txBody>
      </p:sp>
      <p:pic>
        <p:nvPicPr>
          <p:cNvPr id="1028" name="Picture 4" descr="http://images.tutorvista.com/cms/images/44/anabolic-re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03400"/>
            <a:ext cx="8136904" cy="2409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2.web.britannica.com/eb-media/59/166059-004-40ACDC27.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4363" r="50000" b="3848"/>
          <a:stretch/>
        </p:blipFill>
        <p:spPr bwMode="auto">
          <a:xfrm>
            <a:off x="5105945" y="674352"/>
            <a:ext cx="3714527" cy="40507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
          </p:nvPr>
        </p:nvSpPr>
        <p:spPr>
          <a:xfrm>
            <a:off x="35496" y="1052736"/>
            <a:ext cx="5472608" cy="2880320"/>
          </a:xfrm>
        </p:spPr>
        <p:txBody>
          <a:bodyPr>
            <a:noAutofit/>
          </a:bodyPr>
          <a:lstStyle/>
          <a:p>
            <a:r>
              <a:rPr lang="en-US" sz="2800" dirty="0"/>
              <a:t>Constructive or biosynthetic metabolism.</a:t>
            </a:r>
          </a:p>
          <a:p>
            <a:r>
              <a:rPr lang="en-US" sz="2800" dirty="0" smtClean="0"/>
              <a:t>The </a:t>
            </a:r>
            <a:r>
              <a:rPr lang="en-US" sz="2800" dirty="0"/>
              <a:t>synthesis of complex molecules in living organisms from simpler ones together with the storage of </a:t>
            </a:r>
            <a:r>
              <a:rPr lang="en-US" sz="2800" dirty="0" smtClean="0"/>
              <a:t>energy.</a:t>
            </a:r>
          </a:p>
        </p:txBody>
      </p:sp>
    </p:spTree>
    <p:extLst>
      <p:ext uri="{BB962C8B-B14F-4D97-AF65-F5344CB8AC3E}">
        <p14:creationId xmlns:p14="http://schemas.microsoft.com/office/powerpoint/2010/main" val="2751756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a:bodyPr>
          <a:lstStyle/>
          <a:p>
            <a:pPr algn="ctr"/>
            <a:r>
              <a:rPr lang="en-US" sz="4000" dirty="0" smtClean="0"/>
              <a:t>Catabolism </a:t>
            </a:r>
            <a:endParaRPr lang="th-TH" sz="4000" dirty="0"/>
          </a:p>
        </p:txBody>
      </p:sp>
      <p:sp>
        <p:nvSpPr>
          <p:cNvPr id="3" name="Content Placeholder 2"/>
          <p:cNvSpPr>
            <a:spLocks noGrp="1"/>
          </p:cNvSpPr>
          <p:nvPr>
            <p:ph sz="quarter" idx="1"/>
          </p:nvPr>
        </p:nvSpPr>
        <p:spPr>
          <a:xfrm>
            <a:off x="107504" y="1412776"/>
            <a:ext cx="4608512" cy="5040560"/>
          </a:xfrm>
        </p:spPr>
        <p:txBody>
          <a:bodyPr>
            <a:noAutofit/>
          </a:bodyPr>
          <a:lstStyle/>
          <a:p>
            <a:r>
              <a:rPr lang="en-US" sz="3200" dirty="0" smtClean="0"/>
              <a:t>Destructive or Energy-yielding metabolism.</a:t>
            </a:r>
            <a:endParaRPr lang="en-US" sz="3200" dirty="0"/>
          </a:p>
          <a:p>
            <a:r>
              <a:rPr lang="en-US" sz="3200" dirty="0" smtClean="0"/>
              <a:t>The </a:t>
            </a:r>
            <a:r>
              <a:rPr lang="en-US" sz="3200" dirty="0"/>
              <a:t>breakdown of complex molecules </a:t>
            </a:r>
            <a:r>
              <a:rPr lang="en-US" sz="3200" dirty="0" smtClean="0"/>
              <a:t>  in </a:t>
            </a:r>
            <a:r>
              <a:rPr lang="en-US" sz="3200" dirty="0"/>
              <a:t>living organisms </a:t>
            </a:r>
            <a:r>
              <a:rPr lang="en-US" sz="3200" dirty="0" smtClean="0"/>
              <a:t> to </a:t>
            </a:r>
            <a:r>
              <a:rPr lang="en-US" sz="3200" dirty="0"/>
              <a:t>form simpler ones, together with the release of </a:t>
            </a:r>
            <a:r>
              <a:rPr lang="en-US" sz="3200" dirty="0" smtClean="0"/>
              <a:t>energy. </a:t>
            </a:r>
          </a:p>
        </p:txBody>
      </p:sp>
      <p:pic>
        <p:nvPicPr>
          <p:cNvPr id="1026" name="Picture 2" descr="http://media-2.web.britannica.com/eb-media/59/166059-004-40ACDC27.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4926" t="14363" r="308" b="3848"/>
          <a:stretch/>
        </p:blipFill>
        <p:spPr bwMode="auto">
          <a:xfrm>
            <a:off x="4716016" y="1556792"/>
            <a:ext cx="402045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52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HOMEUSE-61J3NG8\Desktop\05-21_FoodCatabol_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95536" y="98261"/>
            <a:ext cx="7632847" cy="67151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5616" y="2236802"/>
            <a:ext cx="1116011" cy="400110"/>
          </a:xfrm>
          <a:prstGeom prst="rect">
            <a:avLst/>
          </a:prstGeom>
          <a:noFill/>
        </p:spPr>
        <p:txBody>
          <a:bodyPr wrap="none" rtlCol="0">
            <a:spAutoFit/>
          </a:bodyPr>
          <a:lstStyle/>
          <a:p>
            <a:r>
              <a:rPr lang="en-US" sz="2000" dirty="0" smtClean="0"/>
              <a:t>Alanine</a:t>
            </a:r>
            <a:endParaRPr lang="th-TH" sz="2000" dirty="0"/>
          </a:p>
        </p:txBody>
      </p:sp>
      <p:sp>
        <p:nvSpPr>
          <p:cNvPr id="6" name="TextBox 5"/>
          <p:cNvSpPr txBox="1"/>
          <p:nvPr/>
        </p:nvSpPr>
        <p:spPr>
          <a:xfrm>
            <a:off x="1115616" y="3244914"/>
            <a:ext cx="1380506" cy="400110"/>
          </a:xfrm>
          <a:prstGeom prst="rect">
            <a:avLst/>
          </a:prstGeom>
          <a:noFill/>
        </p:spPr>
        <p:txBody>
          <a:bodyPr wrap="none" rtlCol="0">
            <a:spAutoFit/>
          </a:bodyPr>
          <a:lstStyle/>
          <a:p>
            <a:r>
              <a:rPr lang="en-US" sz="2000" dirty="0" smtClean="0"/>
              <a:t>Isoleucine</a:t>
            </a:r>
            <a:endParaRPr lang="th-TH" sz="2000" dirty="0"/>
          </a:p>
        </p:txBody>
      </p:sp>
      <p:sp>
        <p:nvSpPr>
          <p:cNvPr id="7" name="TextBox 6"/>
          <p:cNvSpPr txBox="1"/>
          <p:nvPr/>
        </p:nvSpPr>
        <p:spPr>
          <a:xfrm>
            <a:off x="1089154" y="4149080"/>
            <a:ext cx="1220206" cy="400110"/>
          </a:xfrm>
          <a:prstGeom prst="rect">
            <a:avLst/>
          </a:prstGeom>
          <a:noFill/>
        </p:spPr>
        <p:txBody>
          <a:bodyPr wrap="none" rtlCol="0">
            <a:spAutoFit/>
          </a:bodyPr>
          <a:lstStyle/>
          <a:p>
            <a:r>
              <a:rPr lang="en-US" sz="2000" dirty="0" smtClean="0"/>
              <a:t>Tyrosine</a:t>
            </a:r>
            <a:endParaRPr lang="th-TH" sz="2000" dirty="0"/>
          </a:p>
        </p:txBody>
      </p:sp>
      <p:pic>
        <p:nvPicPr>
          <p:cNvPr id="8" name="Picture 7" descr="http://leavingbio.net/RESPIRATION-%28higher%20level%29_files/image002.gif"/>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86" t="36796"/>
          <a:stretch/>
        </p:blipFill>
        <p:spPr bwMode="auto">
          <a:xfrm>
            <a:off x="5940152" y="1484784"/>
            <a:ext cx="3203848" cy="2864351"/>
          </a:xfrm>
          <a:prstGeom prst="rect">
            <a:avLst/>
          </a:prstGeom>
          <a:noFill/>
          <a:ln>
            <a:noFill/>
          </a:ln>
        </p:spPr>
      </p:pic>
      <p:cxnSp>
        <p:nvCxnSpPr>
          <p:cNvPr id="11" name="Straight Arrow Connector 10"/>
          <p:cNvCxnSpPr/>
          <p:nvPr/>
        </p:nvCxnSpPr>
        <p:spPr>
          <a:xfrm flipV="1">
            <a:off x="3491880" y="1700808"/>
            <a:ext cx="3384376" cy="1216151"/>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327006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6792"/>
            <a:ext cx="2952328" cy="2952328"/>
          </a:xfrm>
        </p:spPr>
        <p:txBody>
          <a:bodyPr>
            <a:normAutofit/>
          </a:bodyPr>
          <a:lstStyle/>
          <a:p>
            <a:pPr algn="ctr"/>
            <a:r>
              <a:rPr lang="en-GB" sz="2400" b="1" dirty="0" smtClean="0">
                <a:solidFill>
                  <a:schemeClr val="tx1"/>
                </a:solidFill>
              </a:rPr>
              <a:t>Glycolysis</a:t>
            </a:r>
            <a:r>
              <a:rPr lang="en-GB" sz="2400" dirty="0" smtClean="0">
                <a:solidFill>
                  <a:schemeClr val="tx1"/>
                </a:solidFill>
              </a:rPr>
              <a:t> is </a:t>
            </a:r>
            <a:r>
              <a:rPr lang="en-GB" sz="2400" dirty="0">
                <a:solidFill>
                  <a:schemeClr val="tx1"/>
                </a:solidFill>
              </a:rPr>
              <a:t>the metabolic pathway that converts glucose C</a:t>
            </a:r>
            <a:r>
              <a:rPr lang="en-GB" sz="2400" baseline="-25000" dirty="0">
                <a:solidFill>
                  <a:schemeClr val="tx1"/>
                </a:solidFill>
              </a:rPr>
              <a:t>6</a:t>
            </a:r>
            <a:r>
              <a:rPr lang="en-GB" sz="2400" dirty="0">
                <a:solidFill>
                  <a:schemeClr val="tx1"/>
                </a:solidFill>
              </a:rPr>
              <a:t>H</a:t>
            </a:r>
            <a:r>
              <a:rPr lang="en-GB" sz="2400" baseline="-25000" dirty="0">
                <a:solidFill>
                  <a:schemeClr val="tx1"/>
                </a:solidFill>
              </a:rPr>
              <a:t>12</a:t>
            </a:r>
            <a:r>
              <a:rPr lang="en-GB" sz="2400" dirty="0">
                <a:solidFill>
                  <a:schemeClr val="tx1"/>
                </a:solidFill>
              </a:rPr>
              <a:t>O</a:t>
            </a:r>
            <a:r>
              <a:rPr lang="en-GB" sz="2400" baseline="-25000" dirty="0">
                <a:solidFill>
                  <a:schemeClr val="tx1"/>
                </a:solidFill>
              </a:rPr>
              <a:t>6</a:t>
            </a:r>
            <a:r>
              <a:rPr lang="en-GB" sz="2400" dirty="0">
                <a:solidFill>
                  <a:schemeClr val="tx1"/>
                </a:solidFill>
              </a:rPr>
              <a:t>, into pyruvate, CH</a:t>
            </a:r>
            <a:r>
              <a:rPr lang="en-GB" sz="2400" baseline="-25000" dirty="0">
                <a:solidFill>
                  <a:schemeClr val="tx1"/>
                </a:solidFill>
              </a:rPr>
              <a:t>3</a:t>
            </a:r>
            <a:r>
              <a:rPr lang="en-GB" sz="2400" dirty="0">
                <a:solidFill>
                  <a:schemeClr val="tx1"/>
                </a:solidFill>
              </a:rPr>
              <a:t>COCOO</a:t>
            </a:r>
            <a:r>
              <a:rPr lang="en-GB" sz="2400" baseline="30000" dirty="0">
                <a:solidFill>
                  <a:schemeClr val="tx1"/>
                </a:solidFill>
              </a:rPr>
              <a:t>−</a:t>
            </a:r>
            <a:r>
              <a:rPr lang="en-GB" sz="2400" dirty="0">
                <a:solidFill>
                  <a:schemeClr val="tx1"/>
                </a:solidFill>
              </a:rPr>
              <a:t> + H</a:t>
            </a:r>
            <a:r>
              <a:rPr lang="en-GB" sz="2400" baseline="30000" dirty="0">
                <a:solidFill>
                  <a:schemeClr val="tx1"/>
                </a:solidFill>
              </a:rPr>
              <a:t>+</a:t>
            </a:r>
            <a:r>
              <a:rPr lang="en-GB" sz="2400" dirty="0">
                <a:solidFill>
                  <a:schemeClr val="tx1"/>
                </a:solidFill>
              </a:rPr>
              <a:t>.</a:t>
            </a:r>
            <a:endParaRPr lang="th-TH" sz="2400" dirty="0">
              <a:solidFill>
                <a:schemeClr val="tx1"/>
              </a:solidFill>
            </a:endParaRPr>
          </a:p>
        </p:txBody>
      </p:sp>
      <p:pic>
        <p:nvPicPr>
          <p:cNvPr id="6" name="Content Placeholder 5" descr="G:\Parasitology\2000px-CellRespiration.svg.png"/>
          <p:cNvPicPr>
            <a:picLocks noGrp="1"/>
          </p:cNvPicPr>
          <p:nvPr>
            <p:ph sz="quarter" idx="1"/>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8183" r="54247"/>
          <a:stretch/>
        </p:blipFill>
        <p:spPr bwMode="auto">
          <a:xfrm>
            <a:off x="2915816" y="620688"/>
            <a:ext cx="5976664" cy="6264696"/>
          </a:xfrm>
          <a:prstGeom prst="rect">
            <a:avLst/>
          </a:prstGeom>
          <a:noFill/>
          <a:ln>
            <a:noFill/>
          </a:ln>
        </p:spPr>
      </p:pic>
      <p:sp>
        <p:nvSpPr>
          <p:cNvPr id="10" name="Rectangle 9"/>
          <p:cNvSpPr/>
          <p:nvPr/>
        </p:nvSpPr>
        <p:spPr>
          <a:xfrm>
            <a:off x="3131840" y="0"/>
            <a:ext cx="2629246" cy="646331"/>
          </a:xfrm>
          <a:prstGeom prst="rect">
            <a:avLst/>
          </a:prstGeom>
        </p:spPr>
        <p:txBody>
          <a:bodyPr wrap="none">
            <a:spAutoFit/>
          </a:bodyPr>
          <a:lstStyle/>
          <a:p>
            <a:r>
              <a:rPr lang="en-GB" sz="3600" b="1" dirty="0"/>
              <a:t>Glycolysis</a:t>
            </a:r>
            <a:endParaRPr lang="th-TH" sz="3600" dirty="0"/>
          </a:p>
        </p:txBody>
      </p:sp>
      <p:sp>
        <p:nvSpPr>
          <p:cNvPr id="3" name="Rectangle 2"/>
          <p:cNvSpPr/>
          <p:nvPr/>
        </p:nvSpPr>
        <p:spPr>
          <a:xfrm>
            <a:off x="4283968" y="764704"/>
            <a:ext cx="35283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3968" y="1556792"/>
            <a:ext cx="35283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83968" y="2204864"/>
            <a:ext cx="35283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9872" y="3068960"/>
            <a:ext cx="43924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91880" y="3861048"/>
            <a:ext cx="43924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83968" y="4581128"/>
            <a:ext cx="3600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90896" y="5373216"/>
            <a:ext cx="38094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46463" y="6165304"/>
            <a:ext cx="35283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399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www.differencebetween.info/sites/default/files/images/5/aerobic-vs-anaerobic-respiration.jp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1600" y="0"/>
            <a:ext cx="6984776" cy="5085184"/>
          </a:xfrm>
          <a:prstGeom prst="rect">
            <a:avLst/>
          </a:prstGeom>
          <a:noFill/>
          <a:ln>
            <a:noFill/>
          </a:ln>
        </p:spPr>
      </p:pic>
      <p:pic>
        <p:nvPicPr>
          <p:cNvPr id="3074" name="Picture 2" descr="https://dr282zn36sxxg.cloudfront.net/datastreams/f-d%3A848a07f5d833259fb3c951797ca95687141990d01072fb28176a4d4c%2BIMAGE_THUMB_POSTCARD%2BIMAGE_THUMB_POSTCARD.1"/>
          <p:cNvPicPr>
            <a:picLocks noChangeAspect="1" noChangeArrowheads="1"/>
          </p:cNvPicPr>
          <p:nvPr/>
        </p:nvPicPr>
        <p:blipFill rotWithShape="1">
          <a:blip r:embed="rId5">
            <a:extLst>
              <a:ext uri="{28A0092B-C50C-407E-A947-70E740481C1C}">
                <a14:useLocalDpi xmlns:a14="http://schemas.microsoft.com/office/drawing/2010/main" val="0"/>
              </a:ext>
            </a:extLst>
          </a:blip>
          <a:srcRect l="23083" t="16264" r="14923" b="49760"/>
          <a:stretch/>
        </p:blipFill>
        <p:spPr bwMode="auto">
          <a:xfrm>
            <a:off x="323528" y="4153802"/>
            <a:ext cx="3683350" cy="27315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84628" y="6525344"/>
            <a:ext cx="1531188" cy="400110"/>
          </a:xfrm>
          <a:prstGeom prst="rect">
            <a:avLst/>
          </a:prstGeom>
          <a:noFill/>
        </p:spPr>
        <p:txBody>
          <a:bodyPr wrap="none" rtlCol="0">
            <a:spAutoFit/>
          </a:bodyPr>
          <a:lstStyle/>
          <a:p>
            <a:r>
              <a:rPr lang="en-US" sz="2000" dirty="0" smtClean="0"/>
              <a:t>Krebs cycle</a:t>
            </a:r>
            <a:endParaRPr lang="th-TH" sz="2000" dirty="0"/>
          </a:p>
        </p:txBody>
      </p:sp>
      <p:pic>
        <p:nvPicPr>
          <p:cNvPr id="7" name="Picture 6" descr="http://leavingbio.net/RESPIRATION-%28higher%20level%29_files/image002.gif"/>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486" t="36796"/>
          <a:stretch/>
        </p:blipFill>
        <p:spPr bwMode="auto">
          <a:xfrm>
            <a:off x="5076056" y="4077072"/>
            <a:ext cx="4067943" cy="2768242"/>
          </a:xfrm>
          <a:prstGeom prst="rect">
            <a:avLst/>
          </a:prstGeom>
          <a:noFill/>
          <a:ln>
            <a:noFill/>
          </a:ln>
        </p:spPr>
      </p:pic>
    </p:spTree>
    <p:extLst>
      <p:ext uri="{BB962C8B-B14F-4D97-AF65-F5344CB8AC3E}">
        <p14:creationId xmlns:p14="http://schemas.microsoft.com/office/powerpoint/2010/main" val="26667883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d194ekacf8mn8t.cloudfront.net/content/femsre/22/2/105/f1.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64" y="146879"/>
            <a:ext cx="8438807" cy="66664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496" y="3068960"/>
            <a:ext cx="7467600" cy="720080"/>
          </a:xfrm>
        </p:spPr>
        <p:txBody>
          <a:bodyPr/>
          <a:lstStyle/>
          <a:p>
            <a:pPr algn="ctr"/>
            <a:r>
              <a:rPr lang="en-US" dirty="0" smtClean="0">
                <a:solidFill>
                  <a:schemeClr val="tx1"/>
                </a:solidFill>
              </a:rPr>
              <a:t>Krebs Cycle</a:t>
            </a:r>
            <a:endParaRPr lang="th-TH" dirty="0">
              <a:solidFill>
                <a:schemeClr val="tx1"/>
              </a:solidFill>
            </a:endParaRPr>
          </a:p>
        </p:txBody>
      </p:sp>
      <p:sp>
        <p:nvSpPr>
          <p:cNvPr id="3" name="Rectangle 2"/>
          <p:cNvSpPr/>
          <p:nvPr/>
        </p:nvSpPr>
        <p:spPr>
          <a:xfrm>
            <a:off x="1907704" y="116632"/>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04048" y="1268760"/>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0152" y="2667159"/>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724128" y="4077072"/>
            <a:ext cx="1872208"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20072" y="5373216"/>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40024" y="5373216"/>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7544" y="4035311"/>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4013" y="2502262"/>
            <a:ext cx="1440160"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59632" y="1268759"/>
            <a:ext cx="1581768" cy="32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402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332656"/>
            <a:ext cx="9540552" cy="504056"/>
          </a:xfrm>
        </p:spPr>
        <p:txBody>
          <a:bodyPr>
            <a:normAutofit fontScale="90000"/>
          </a:bodyPr>
          <a:lstStyle/>
          <a:p>
            <a:pPr algn="ctr"/>
            <a:r>
              <a:rPr lang="en-US" b="1" dirty="0">
                <a:solidFill>
                  <a:schemeClr val="tx1"/>
                </a:solidFill>
              </a:rPr>
              <a:t>electron transport </a:t>
            </a:r>
            <a:r>
              <a:rPr lang="en-US" b="1" dirty="0" smtClean="0">
                <a:solidFill>
                  <a:schemeClr val="tx1"/>
                </a:solidFill>
              </a:rPr>
              <a:t>chain (ETC)</a:t>
            </a:r>
            <a:br>
              <a:rPr lang="en-US" b="1" dirty="0" smtClean="0">
                <a:solidFill>
                  <a:schemeClr val="tx1"/>
                </a:solidFill>
              </a:rPr>
            </a:br>
            <a:endParaRPr lang="th-TH" sz="2700" dirty="0">
              <a:solidFill>
                <a:schemeClr val="tx1"/>
              </a:solidFill>
            </a:endParaRPr>
          </a:p>
        </p:txBody>
      </p:sp>
      <p:pic>
        <p:nvPicPr>
          <p:cNvPr id="7171" name="Picture 3" descr="G:\Parasitology\648px-Mitochondrial_electron_transport_chain—Etc4.svg.png"/>
          <p:cNvPicPr>
            <a:picLocks noGrp="1" noChangeAspect="1" noChangeArrowheads="1"/>
          </p:cNvPicPr>
          <p:nvPr>
            <p:ph sz="quarter" idx="1"/>
          </p:nvPr>
        </p:nvPicPr>
        <p:blipFill>
          <a:blip r:embed="rId3">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107504" y="1412776"/>
            <a:ext cx="7026557" cy="54726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008" y="397113"/>
            <a:ext cx="9036496" cy="1015663"/>
          </a:xfrm>
          <a:prstGeom prst="rect">
            <a:avLst/>
          </a:prstGeom>
        </p:spPr>
        <p:txBody>
          <a:bodyPr wrap="square">
            <a:spAutoFit/>
          </a:bodyPr>
          <a:lstStyle/>
          <a:p>
            <a:r>
              <a:rPr lang="en-US" sz="2000" dirty="0"/>
              <a:t>ETC is a series of compounds that </a:t>
            </a:r>
            <a:r>
              <a:rPr lang="en-US" sz="2000" b="1" dirty="0"/>
              <a:t>transfer electrons</a:t>
            </a:r>
            <a:r>
              <a:rPr lang="en-US" sz="2000" dirty="0"/>
              <a:t> from </a:t>
            </a:r>
            <a:r>
              <a:rPr lang="en-US" sz="2000" b="1" dirty="0"/>
              <a:t>electron</a:t>
            </a:r>
            <a:r>
              <a:rPr lang="en-US" sz="2000" dirty="0"/>
              <a:t> donors to </a:t>
            </a:r>
            <a:r>
              <a:rPr lang="en-US" sz="2000" b="1" dirty="0"/>
              <a:t>electron</a:t>
            </a:r>
            <a:r>
              <a:rPr lang="en-US" sz="2000" dirty="0"/>
              <a:t> acceptors via redox reactions, and couples this </a:t>
            </a:r>
            <a:r>
              <a:rPr lang="en-US" sz="2000" b="1" dirty="0"/>
              <a:t>electron transfer</a:t>
            </a:r>
            <a:r>
              <a:rPr lang="en-US" sz="2000" dirty="0"/>
              <a:t> with the </a:t>
            </a:r>
            <a:r>
              <a:rPr lang="en-US" sz="2000" b="1" dirty="0"/>
              <a:t>transfer</a:t>
            </a:r>
            <a:r>
              <a:rPr lang="en-US" sz="2000" dirty="0"/>
              <a:t> of protons (H</a:t>
            </a:r>
            <a:r>
              <a:rPr lang="en-US" sz="2000" baseline="30000" dirty="0" smtClean="0"/>
              <a:t>+</a:t>
            </a:r>
            <a:r>
              <a:rPr lang="en-US" sz="2000" dirty="0" smtClean="0"/>
              <a:t>) </a:t>
            </a:r>
            <a:r>
              <a:rPr lang="en-US" sz="2000" dirty="0"/>
              <a:t>across a </a:t>
            </a:r>
            <a:r>
              <a:rPr lang="en-US" sz="2000" dirty="0" smtClean="0"/>
              <a:t>membrane</a:t>
            </a:r>
            <a:endParaRPr lang="en-US" sz="2000" dirty="0"/>
          </a:p>
        </p:txBody>
      </p:sp>
      <p:sp>
        <p:nvSpPr>
          <p:cNvPr id="4" name="Rectangle 3"/>
          <p:cNvSpPr/>
          <p:nvPr/>
        </p:nvSpPr>
        <p:spPr>
          <a:xfrm>
            <a:off x="7164288" y="2564904"/>
            <a:ext cx="1944216" cy="2308324"/>
          </a:xfrm>
          <a:prstGeom prst="rect">
            <a:avLst/>
          </a:prstGeom>
          <a:solidFill>
            <a:schemeClr val="bg1"/>
          </a:solidFill>
        </p:spPr>
        <p:txBody>
          <a:bodyPr wrap="square">
            <a:spAutoFit/>
          </a:bodyPr>
          <a:lstStyle/>
          <a:p>
            <a:pPr marL="342900" indent="-342900">
              <a:buFont typeface="Wingdings" pitchFamily="2" charset="2"/>
              <a:buChar char="v"/>
            </a:pPr>
            <a:r>
              <a:rPr lang="en-US" sz="1800" dirty="0" smtClean="0"/>
              <a:t>Complex I, II, III and IV</a:t>
            </a:r>
          </a:p>
          <a:p>
            <a:pPr marL="342900" indent="-342900">
              <a:buFont typeface="Wingdings" pitchFamily="2" charset="2"/>
              <a:buChar char="v"/>
            </a:pPr>
            <a:r>
              <a:rPr lang="en-US" sz="1800" dirty="0" smtClean="0"/>
              <a:t>Coenzyme </a:t>
            </a:r>
            <a:r>
              <a:rPr lang="en-GB" sz="1800" dirty="0" smtClean="0"/>
              <a:t>ubiquinone </a:t>
            </a:r>
            <a:r>
              <a:rPr lang="en-GB" sz="1800" dirty="0"/>
              <a:t>(Q</a:t>
            </a:r>
            <a:r>
              <a:rPr lang="en-GB" sz="1800" dirty="0" smtClean="0"/>
              <a:t>)</a:t>
            </a:r>
          </a:p>
          <a:p>
            <a:pPr marL="342900" indent="-342900">
              <a:buFont typeface="Wingdings" pitchFamily="2" charset="2"/>
              <a:buChar char="v"/>
            </a:pPr>
            <a:r>
              <a:rPr lang="en-US" sz="1800" dirty="0"/>
              <a:t>Coenzyme </a:t>
            </a:r>
            <a:r>
              <a:rPr lang="en-GB" sz="1800" dirty="0" smtClean="0"/>
              <a:t>Cytochrome-c (</a:t>
            </a:r>
            <a:r>
              <a:rPr lang="en-GB" sz="1800" dirty="0" err="1" smtClean="0"/>
              <a:t>Cyt</a:t>
            </a:r>
            <a:r>
              <a:rPr lang="en-GB" sz="1800" dirty="0" smtClean="0"/>
              <a:t> c)</a:t>
            </a:r>
            <a:endParaRPr lang="en-US" sz="1800" dirty="0"/>
          </a:p>
        </p:txBody>
      </p:sp>
      <p:sp>
        <p:nvSpPr>
          <p:cNvPr id="5" name="Rectangle 4"/>
          <p:cNvSpPr/>
          <p:nvPr/>
        </p:nvSpPr>
        <p:spPr>
          <a:xfrm>
            <a:off x="3923928" y="4907990"/>
            <a:ext cx="877163" cy="276999"/>
          </a:xfrm>
          <a:prstGeom prst="rect">
            <a:avLst/>
          </a:prstGeom>
        </p:spPr>
        <p:txBody>
          <a:bodyPr wrap="none">
            <a:spAutoFit/>
          </a:bodyPr>
          <a:lstStyle/>
          <a:p>
            <a:r>
              <a:rPr lang="en-US" sz="1200" dirty="0"/>
              <a:t>(FADH2) </a:t>
            </a:r>
          </a:p>
        </p:txBody>
      </p:sp>
    </p:spTree>
    <p:extLst>
      <p:ext uri="{BB962C8B-B14F-4D97-AF65-F5344CB8AC3E}">
        <p14:creationId xmlns:p14="http://schemas.microsoft.com/office/powerpoint/2010/main" val="3384154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807</TotalTime>
  <Words>1204</Words>
  <Application>Microsoft Office PowerPoint</Application>
  <PresentationFormat>On-screen Show (4:3)</PresentationFormat>
  <Paragraphs>92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Metabolism  of  Carbohydrate,  Lipid and Protein</vt:lpstr>
      <vt:lpstr>Metabolism </vt:lpstr>
      <vt:lpstr>Anabolism </vt:lpstr>
      <vt:lpstr>Catabolism </vt:lpstr>
      <vt:lpstr>PowerPoint Presentation</vt:lpstr>
      <vt:lpstr>Glycolysis is the metabolic pathway that converts glucose C6H12O6, into pyruvate, CH3COCOO− + H+.</vt:lpstr>
      <vt:lpstr>PowerPoint Presentation</vt:lpstr>
      <vt:lpstr>Krebs Cycle</vt:lpstr>
      <vt:lpstr>electron transport chain (ETC) </vt:lpstr>
      <vt:lpstr>The Catabolism of Lipid</vt:lpstr>
      <vt:lpstr>beta-oxidation</vt:lpstr>
      <vt:lpstr>Beta oxidation</vt:lpstr>
      <vt:lpstr>PowerPoint Presentation</vt:lpstr>
      <vt:lpstr>The Catabolism of Protein</vt:lpstr>
      <vt:lpstr>Fates of the Carbon Skeletons of Amino Acids</vt:lpstr>
      <vt:lpstr>Transamination</vt:lpstr>
      <vt:lpstr>Transamination</vt:lpstr>
      <vt:lpstr>Oxidative Deamination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Fazlul</cp:lastModifiedBy>
  <cp:revision>102</cp:revision>
  <cp:lastPrinted>2016-11-04T15:22:53Z</cp:lastPrinted>
  <dcterms:created xsi:type="dcterms:W3CDTF">2016-01-29T12:27:49Z</dcterms:created>
  <dcterms:modified xsi:type="dcterms:W3CDTF">2019-09-09T03:12:01Z</dcterms:modified>
</cp:coreProperties>
</file>