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3" r:id="rId8"/>
    <p:sldId id="27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h-TH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76F6AA-9532-4E7A-9801-85EB0C60EC38}" type="datetimeFigureOut">
              <a:rPr lang="th-TH" smtClean="0"/>
              <a:t>08/10/61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B9B5614-6DF7-44FE-8D36-7C6EC31E90AA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44624"/>
            <a:ext cx="7992888" cy="396044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Nucleic acid </a:t>
            </a:r>
            <a:r>
              <a:rPr lang="en-US" sz="4400" dirty="0"/>
              <a:t>Distribution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and </a:t>
            </a:r>
            <a:br>
              <a:rPr lang="en-US" sz="4400" dirty="0" smtClean="0"/>
            </a:br>
            <a:r>
              <a:rPr lang="en-US" sz="4400" dirty="0" smtClean="0"/>
              <a:t>Disturbance </a:t>
            </a:r>
            <a:r>
              <a:rPr lang="en-US" sz="4400" dirty="0"/>
              <a:t>in host Nucleic Acid Metabolism by parasites</a:t>
            </a:r>
            <a:endParaRPr lang="th-TH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Dr. </a:t>
            </a:r>
            <a:r>
              <a:rPr lang="en-US" sz="2000" dirty="0" err="1" smtClean="0"/>
              <a:t>Md</a:t>
            </a:r>
            <a:r>
              <a:rPr lang="en-US" sz="2000" dirty="0" smtClean="0"/>
              <a:t> </a:t>
            </a:r>
            <a:r>
              <a:rPr lang="en-US" sz="2000" dirty="0" err="1" smtClean="0"/>
              <a:t>Fazlul</a:t>
            </a:r>
            <a:r>
              <a:rPr lang="en-US" sz="2000" dirty="0" smtClean="0"/>
              <a:t> </a:t>
            </a:r>
            <a:r>
              <a:rPr lang="en-US" sz="2000" dirty="0" err="1" smtClean="0"/>
              <a:t>Haque</a:t>
            </a:r>
            <a:endParaRPr lang="en-US" sz="2000" dirty="0" smtClean="0"/>
          </a:p>
          <a:p>
            <a:r>
              <a:rPr lang="en-US" sz="2000" dirty="0" smtClean="0"/>
              <a:t>Assistant Professor</a:t>
            </a:r>
          </a:p>
          <a:p>
            <a:r>
              <a:rPr lang="en-US" sz="2000" dirty="0" smtClean="0"/>
              <a:t>Dept. of Zoology</a:t>
            </a:r>
          </a:p>
          <a:p>
            <a:r>
              <a:rPr lang="en-US" sz="2000" dirty="0" err="1" smtClean="0"/>
              <a:t>Rajshahi</a:t>
            </a:r>
            <a:r>
              <a:rPr lang="en-US" sz="2000" dirty="0" smtClean="0"/>
              <a:t> University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39310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Disturbance </a:t>
            </a:r>
            <a:r>
              <a:rPr lang="en-US" sz="3200" dirty="0"/>
              <a:t>in host Nucleic Acid Metabolism by </a:t>
            </a:r>
            <a:r>
              <a:rPr lang="en-US" sz="3200" dirty="0" smtClean="0"/>
              <a:t>parasites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7643192" cy="484515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Decrease of DNA content of tissue culture cells infected with </a:t>
            </a:r>
            <a:r>
              <a:rPr lang="en-US" sz="2600" i="1" dirty="0" err="1" smtClean="0"/>
              <a:t>Trichomonas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vaginalis</a:t>
            </a:r>
            <a:endParaRPr lang="en-US" sz="2600" i="1" dirty="0" smtClean="0"/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Decrease of level of certain enzymes (adenosine </a:t>
            </a:r>
            <a:r>
              <a:rPr lang="en-US" sz="2600" dirty="0" err="1" smtClean="0"/>
              <a:t>triphosphatase</a:t>
            </a:r>
            <a:r>
              <a:rPr lang="en-US" sz="2600" dirty="0" smtClean="0"/>
              <a:t> and 5-nucleotidase) involved in DNA anabolism in tissue culture </a:t>
            </a:r>
            <a:r>
              <a:rPr lang="en-US" sz="2600" dirty="0"/>
              <a:t>cells infected with </a:t>
            </a:r>
            <a:r>
              <a:rPr lang="en-US" sz="2600" i="1" dirty="0" smtClean="0"/>
              <a:t>T. </a:t>
            </a:r>
            <a:r>
              <a:rPr lang="en-US" sz="2600" i="1" dirty="0" err="1" smtClean="0"/>
              <a:t>vaginalis</a:t>
            </a:r>
            <a:endParaRPr lang="en-US" sz="2600" i="1" dirty="0" smtClean="0"/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Decrease of nucleic acid (DNA and RNA) contents in host tissue infected with some helminthes such as </a:t>
            </a:r>
            <a:r>
              <a:rPr lang="en-US" sz="2600" i="1" dirty="0" err="1" smtClean="0"/>
              <a:t>Schistosoma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japonicum</a:t>
            </a:r>
            <a:r>
              <a:rPr lang="en-US" sz="2600" i="1" dirty="0" smtClean="0"/>
              <a:t>, </a:t>
            </a:r>
            <a:r>
              <a:rPr lang="en-US" sz="2600" i="1" dirty="0" err="1" smtClean="0"/>
              <a:t>Clonorchis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sinensis</a:t>
            </a:r>
            <a:r>
              <a:rPr lang="en-US" sz="2600" i="1" dirty="0" smtClean="0"/>
              <a:t>, </a:t>
            </a:r>
            <a:r>
              <a:rPr lang="en-US" sz="2600" i="1" dirty="0" err="1" smtClean="0"/>
              <a:t>Paragonimus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westermani</a:t>
            </a:r>
            <a:r>
              <a:rPr lang="en-US" sz="2600" i="1" dirty="0" smtClean="0"/>
              <a:t>, and </a:t>
            </a:r>
            <a:r>
              <a:rPr lang="en-US" sz="2600" dirty="0" smtClean="0"/>
              <a:t>larvae of </a:t>
            </a:r>
            <a:r>
              <a:rPr lang="en-US" sz="2600" i="1" dirty="0" err="1" smtClean="0"/>
              <a:t>Ascaris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lumbricoides</a:t>
            </a:r>
            <a:r>
              <a:rPr lang="en-US" sz="2600" i="1" dirty="0" smtClean="0"/>
              <a:t>  </a:t>
            </a:r>
            <a:endParaRPr lang="th-TH" sz="2600" dirty="0"/>
          </a:p>
        </p:txBody>
      </p:sp>
    </p:spTree>
    <p:extLst>
      <p:ext uri="{BB962C8B-B14F-4D97-AF65-F5344CB8AC3E}">
        <p14:creationId xmlns:p14="http://schemas.microsoft.com/office/powerpoint/2010/main" val="223591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Disturbance </a:t>
            </a:r>
            <a:r>
              <a:rPr lang="en-US" sz="3200" dirty="0"/>
              <a:t>in host Nucleic Acid Metabolism by </a:t>
            </a:r>
            <a:r>
              <a:rPr lang="en-US" sz="3200" dirty="0" smtClean="0"/>
              <a:t>parasites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643192" cy="513318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Depletion of </a:t>
            </a:r>
            <a:r>
              <a:rPr lang="en-US" sz="2600" dirty="0" err="1" smtClean="0"/>
              <a:t>inosine</a:t>
            </a:r>
            <a:r>
              <a:rPr lang="en-US" sz="2600" dirty="0" smtClean="0"/>
              <a:t> monophosphate (Purine nucleotides are derivative </a:t>
            </a:r>
            <a:r>
              <a:rPr lang="en-US" sz="2600" dirty="0"/>
              <a:t>of </a:t>
            </a:r>
            <a:r>
              <a:rPr lang="en-US" sz="2600" dirty="0" err="1"/>
              <a:t>inosine</a:t>
            </a:r>
            <a:r>
              <a:rPr lang="en-US" sz="2600" dirty="0"/>
              <a:t> </a:t>
            </a:r>
            <a:r>
              <a:rPr lang="en-US" sz="2600" dirty="0" smtClean="0"/>
              <a:t>monophosphate)</a:t>
            </a:r>
            <a:r>
              <a:rPr lang="en-US" sz="2600" dirty="0" smtClean="0">
                <a:solidFill>
                  <a:srgbClr val="FF0000"/>
                </a:solidFill>
              </a:rPr>
              <a:t> </a:t>
            </a:r>
            <a:r>
              <a:rPr lang="en-US" sz="2600" dirty="0" smtClean="0"/>
              <a:t>in the liver of chicken infected with </a:t>
            </a:r>
            <a:r>
              <a:rPr lang="en-US" sz="2600" i="1" dirty="0" err="1" smtClean="0"/>
              <a:t>Eimeria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necatrix</a:t>
            </a:r>
            <a:endParaRPr lang="en-US" sz="2600" i="1" dirty="0" smtClean="0"/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/>
              <a:t>Decrease of RNA synthesis in the intestinal cells of honey bees infected with </a:t>
            </a:r>
            <a:r>
              <a:rPr lang="en-US" sz="2600" i="1" dirty="0" err="1"/>
              <a:t>Nosema</a:t>
            </a:r>
            <a:r>
              <a:rPr lang="en-US" sz="2600" i="1" dirty="0"/>
              <a:t> </a:t>
            </a:r>
            <a:r>
              <a:rPr lang="en-US" sz="2600" i="1" dirty="0" err="1"/>
              <a:t>apis</a:t>
            </a:r>
            <a:r>
              <a:rPr lang="en-US" sz="2600" i="1" dirty="0"/>
              <a:t> </a:t>
            </a:r>
            <a:endParaRPr lang="en-US" sz="2600" i="1" dirty="0" smtClean="0"/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Increase of RNA content in diaphragms of mice infected with </a:t>
            </a:r>
            <a:r>
              <a:rPr lang="en-US" sz="2600" i="1" dirty="0" err="1" smtClean="0"/>
              <a:t>Trichinella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spiralis</a:t>
            </a:r>
            <a:r>
              <a:rPr lang="en-US" sz="2600" i="1" dirty="0" smtClean="0"/>
              <a:t>  </a:t>
            </a:r>
            <a:endParaRPr lang="th-TH" sz="2600" i="1" dirty="0"/>
          </a:p>
        </p:txBody>
      </p:sp>
    </p:spTree>
    <p:extLst>
      <p:ext uri="{BB962C8B-B14F-4D97-AF65-F5344CB8AC3E}">
        <p14:creationId xmlns:p14="http://schemas.microsoft.com/office/powerpoint/2010/main" val="186348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720080"/>
          </a:xfrm>
        </p:spPr>
        <p:txBody>
          <a:bodyPr/>
          <a:lstStyle/>
          <a:p>
            <a:pPr algn="ctr"/>
            <a:r>
              <a:rPr lang="en-GB" b="1" dirty="0"/>
              <a:t>Nucleic acids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96" y="1052736"/>
            <a:ext cx="6012160" cy="487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Nucleic </a:t>
            </a:r>
            <a:r>
              <a:rPr lang="en-GB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acids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</a:p>
          <a:p>
            <a:pPr lvl="1"/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are biopolymers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or large biomolecules, </a:t>
            </a: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are essential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for all known 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forms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of life. </a:t>
            </a: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are made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from monomers 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            known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 nucleotides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lvl="1"/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include two natural types:                                        	</a:t>
            </a:r>
            <a:r>
              <a:rPr lang="en-GB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DNA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deoxyribonucleic acid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),   	double stranded molecules  	</a:t>
            </a:r>
          </a:p>
          <a:p>
            <a:pPr marL="365760" lvl="1" indent="0">
              <a:buNone/>
            </a:pPr>
            <a:r>
              <a:rPr lang="en-GB" sz="2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en-GB" sz="2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RNA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(ribonucleic 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acid),</a:t>
            </a:r>
          </a:p>
          <a:p>
            <a:pPr marL="365760" lvl="1" indent="0">
              <a:buNone/>
            </a:pP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GB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single stranded </a:t>
            </a:r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molecules</a:t>
            </a: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5760" lvl="1" indent="0">
              <a:buNone/>
            </a:pPr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1"/>
            <a:endParaRPr lang="en-GB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65760" lvl="1" indent="0">
              <a:buNone/>
            </a:pPr>
            <a:endParaRPr lang="th-TH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1026" name="Picture 2" descr="https://upload.wikimedia.org/wikipedia/commons/thumb/3/37/Difference_DNA_RNA-EN.svg/800px-Difference_DNA_RNA-EN.svg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47" r="21596"/>
          <a:stretch/>
        </p:blipFill>
        <p:spPr bwMode="auto">
          <a:xfrm>
            <a:off x="5209227" y="1124744"/>
            <a:ext cx="368325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39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76" y="116632"/>
            <a:ext cx="7467600" cy="706090"/>
          </a:xfrm>
        </p:spPr>
        <p:txBody>
          <a:bodyPr/>
          <a:lstStyle/>
          <a:p>
            <a:pPr algn="ctr"/>
            <a:r>
              <a:rPr lang="en-GB" dirty="0" smtClean="0"/>
              <a:t>Distribution of Nucleic acid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980728"/>
            <a:ext cx="8712968" cy="5493224"/>
          </a:xfrm>
        </p:spPr>
        <p:txBody>
          <a:bodyPr>
            <a:normAutofit/>
          </a:bodyPr>
          <a:lstStyle/>
          <a:p>
            <a:r>
              <a:rPr lang="en-GB" sz="2700" dirty="0" smtClean="0"/>
              <a:t>Distribution of nucleic acid refer to the distribution of DNA and RNA in living cells.  </a:t>
            </a:r>
          </a:p>
          <a:p>
            <a:r>
              <a:rPr lang="en-GB" sz="2700" b="1" dirty="0"/>
              <a:t>In </a:t>
            </a:r>
            <a:r>
              <a:rPr lang="en-GB" sz="2700" b="1" dirty="0" smtClean="0"/>
              <a:t>virus</a:t>
            </a:r>
            <a:r>
              <a:rPr lang="en-GB" sz="2700" dirty="0" smtClean="0"/>
              <a:t> </a:t>
            </a:r>
          </a:p>
          <a:p>
            <a:pPr lvl="2">
              <a:buFont typeface="Wingdings" pitchFamily="2" charset="2"/>
              <a:buChar char="Ø"/>
            </a:pPr>
            <a:r>
              <a:rPr lang="en-GB" sz="2800" dirty="0" smtClean="0"/>
              <a:t>DNA or RNA is wrapped </a:t>
            </a:r>
            <a:r>
              <a:rPr lang="en-US" sz="2800" dirty="0" smtClean="0"/>
              <a:t>in </a:t>
            </a:r>
            <a:r>
              <a:rPr lang="en-US" sz="2800" dirty="0"/>
              <a:t>a </a:t>
            </a:r>
            <a:r>
              <a:rPr lang="en-US" sz="2800" dirty="0" smtClean="0"/>
              <a:t>protective coat of protein </a:t>
            </a:r>
            <a:r>
              <a:rPr lang="en-US" sz="2800" dirty="0"/>
              <a:t>called the </a:t>
            </a:r>
            <a:r>
              <a:rPr lang="en-US" sz="2800" dirty="0" smtClean="0"/>
              <a:t>capsid. </a:t>
            </a:r>
          </a:p>
        </p:txBody>
      </p:sp>
      <p:pic>
        <p:nvPicPr>
          <p:cNvPr id="2050" name="Picture 2" descr="http://www.bbc.co.uk/staticarchive/2effc5b6f748963d346ae11763b12f9ef34ba8af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15" b="7067"/>
          <a:stretch/>
        </p:blipFill>
        <p:spPr bwMode="auto">
          <a:xfrm>
            <a:off x="1835696" y="3339997"/>
            <a:ext cx="5269607" cy="3473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660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76" y="-99392"/>
            <a:ext cx="7467600" cy="706090"/>
          </a:xfrm>
        </p:spPr>
        <p:txBody>
          <a:bodyPr/>
          <a:lstStyle/>
          <a:p>
            <a:pPr algn="ctr"/>
            <a:r>
              <a:rPr lang="en-GB" dirty="0" smtClean="0"/>
              <a:t>Distribution of Nucleic acid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5496" y="548680"/>
            <a:ext cx="8856984" cy="54932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b="1" dirty="0" smtClean="0"/>
              <a:t>In prokaryotic cells</a:t>
            </a:r>
            <a:r>
              <a:rPr lang="en-GB" sz="2600" dirty="0" smtClean="0"/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GB" sz="2600" dirty="0" smtClean="0"/>
              <a:t>DNA (bacterial chromosome) is located in </a:t>
            </a:r>
            <a:r>
              <a:rPr lang="en-US" sz="2600" dirty="0" smtClean="0"/>
              <a:t>the cytoplasm in a region called the nucleoid.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/>
              <a:t>Plasmid (</a:t>
            </a:r>
            <a:r>
              <a:rPr lang="en-US" sz="2600" dirty="0" err="1" smtClean="0"/>
              <a:t>extrachromosomal</a:t>
            </a:r>
            <a:r>
              <a:rPr lang="en-US" sz="2600" dirty="0" smtClean="0"/>
              <a:t> DNA) can be found in any location of the cytoplasm except nucleoid region </a:t>
            </a:r>
          </a:p>
          <a:p>
            <a:pPr lvl="1">
              <a:buFont typeface="Wingdings" pitchFamily="2" charset="2"/>
              <a:buChar char="Ø"/>
            </a:pPr>
            <a:r>
              <a:rPr lang="en-US" sz="2600" dirty="0" smtClean="0"/>
              <a:t>RNA (mRNA, </a:t>
            </a:r>
            <a:r>
              <a:rPr lang="en-US" sz="2600" dirty="0" err="1" smtClean="0"/>
              <a:t>rRNA</a:t>
            </a:r>
            <a:r>
              <a:rPr lang="en-US" sz="2600" dirty="0" smtClean="0"/>
              <a:t> and </a:t>
            </a:r>
            <a:r>
              <a:rPr lang="en-US" sz="2600" dirty="0" err="1" smtClean="0"/>
              <a:t>tRNA</a:t>
            </a:r>
            <a:r>
              <a:rPr lang="en-US" sz="2600" dirty="0" smtClean="0"/>
              <a:t>) is distributed in the cytoplasm including nucleoid region.</a:t>
            </a:r>
            <a:endParaRPr lang="th-TH" sz="2600" dirty="0"/>
          </a:p>
        </p:txBody>
      </p:sp>
      <p:pic>
        <p:nvPicPr>
          <p:cNvPr id="3074" name="Picture 2" descr="http://www.shmoop.com/images/biology/biobook_cells_12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3585255"/>
            <a:ext cx="5738242" cy="3247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453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776" y="116632"/>
            <a:ext cx="7467600" cy="706090"/>
          </a:xfrm>
        </p:spPr>
        <p:txBody>
          <a:bodyPr/>
          <a:lstStyle/>
          <a:p>
            <a:pPr algn="ctr"/>
            <a:r>
              <a:rPr lang="en-GB" dirty="0" smtClean="0"/>
              <a:t>Distribution of Nucleic acid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104128"/>
            <a:ext cx="8712968" cy="5493224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GB" sz="2600" b="1" dirty="0" smtClean="0"/>
              <a:t>In Eukaryotic cells</a:t>
            </a:r>
            <a:r>
              <a:rPr lang="en-GB" sz="2600" dirty="0" smtClean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GB" sz="2600" dirty="0" smtClean="0"/>
              <a:t>Chromosomal DNA is located in </a:t>
            </a:r>
            <a:r>
              <a:rPr lang="en-US" sz="2600" dirty="0" smtClean="0"/>
              <a:t>the nucleus.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dirty="0" smtClean="0"/>
              <a:t>Plasmid (</a:t>
            </a:r>
            <a:r>
              <a:rPr lang="en-US" sz="2600" dirty="0" err="1" smtClean="0"/>
              <a:t>extrachromosomal</a:t>
            </a:r>
            <a:r>
              <a:rPr lang="en-US" sz="2600" dirty="0" smtClean="0"/>
              <a:t> DNA) can be found rarely in any location of the cytoplasm and nucleus. 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GB" sz="2800" dirty="0"/>
              <a:t>Mitochondrial DNA (</a:t>
            </a:r>
            <a:r>
              <a:rPr lang="en-GB" sz="2800" dirty="0" err="1"/>
              <a:t>mtDNA</a:t>
            </a:r>
            <a:r>
              <a:rPr lang="en-GB" sz="2800" dirty="0"/>
              <a:t> or </a:t>
            </a:r>
            <a:r>
              <a:rPr lang="en-GB" sz="2800" dirty="0" err="1"/>
              <a:t>mDNA</a:t>
            </a:r>
            <a:r>
              <a:rPr lang="en-GB" sz="2800" dirty="0"/>
              <a:t>) is </a:t>
            </a:r>
            <a:r>
              <a:rPr lang="en-GB" sz="2800" dirty="0" smtClean="0"/>
              <a:t>located </a:t>
            </a:r>
            <a:r>
              <a:rPr lang="en-GB" sz="2800" dirty="0"/>
              <a:t>in </a:t>
            </a:r>
            <a:r>
              <a:rPr lang="en-GB" sz="2800" dirty="0" smtClean="0"/>
              <a:t>mitochondria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800" dirty="0"/>
              <a:t>Chloroplasts </a:t>
            </a:r>
            <a:r>
              <a:rPr lang="en-US" sz="2800" dirty="0" smtClean="0"/>
              <a:t>DNA (</a:t>
            </a:r>
            <a:r>
              <a:rPr lang="en-US" sz="2800" dirty="0" err="1" smtClean="0"/>
              <a:t>cpDNA</a:t>
            </a:r>
            <a:r>
              <a:rPr lang="en-US" sz="2800" dirty="0" smtClean="0"/>
              <a:t>) is located in chloroplasts.</a:t>
            </a:r>
            <a:endParaRPr lang="en-US" sz="2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600" dirty="0" smtClean="0"/>
              <a:t>RNA (mRNA, </a:t>
            </a:r>
            <a:r>
              <a:rPr lang="en-US" sz="2600" dirty="0" err="1" smtClean="0"/>
              <a:t>rRNA</a:t>
            </a:r>
            <a:r>
              <a:rPr lang="en-US" sz="2600" dirty="0" smtClean="0"/>
              <a:t> and </a:t>
            </a:r>
            <a:r>
              <a:rPr lang="en-US" sz="2600" dirty="0" err="1" smtClean="0"/>
              <a:t>tRNA</a:t>
            </a:r>
            <a:r>
              <a:rPr lang="en-US" sz="2600" dirty="0" smtClean="0"/>
              <a:t>) is distributed in both nucleus and cytoplasm</a:t>
            </a:r>
            <a:r>
              <a:rPr lang="en-US" sz="2600" dirty="0"/>
              <a:t>.</a:t>
            </a:r>
            <a:endParaRPr lang="th-TH" sz="2600" dirty="0"/>
          </a:p>
        </p:txBody>
      </p:sp>
    </p:spTree>
    <p:extLst>
      <p:ext uri="{BB962C8B-B14F-4D97-AF65-F5344CB8AC3E}">
        <p14:creationId xmlns:p14="http://schemas.microsoft.com/office/powerpoint/2010/main" val="160974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http://www.nature.com/scitable/content/ne0000/ne0000/ne0000/ne0000/78124948/figure2-01_1_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3" t="2712" r="4016" b="18884"/>
          <a:stretch/>
        </p:blipFill>
        <p:spPr bwMode="auto">
          <a:xfrm>
            <a:off x="179512" y="694951"/>
            <a:ext cx="8568952" cy="5974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0024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5301" y="44624"/>
            <a:ext cx="5430202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Disturbance in host Nucleic Acid Metabolism by parasites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Normal amount of nucleic acid </a:t>
            </a:r>
          </a:p>
          <a:p>
            <a:pPr marL="0" indent="0" algn="ctr">
              <a:buNone/>
            </a:pPr>
            <a:r>
              <a:rPr lang="en-US" dirty="0" smtClean="0"/>
              <a:t>in healthy cells</a:t>
            </a:r>
          </a:p>
          <a:p>
            <a:pPr marL="0" indent="0" algn="ctr">
              <a:buNone/>
            </a:pPr>
            <a:endParaRPr lang="th-TH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11960" y="1700808"/>
            <a:ext cx="1800200" cy="43204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20193397">
            <a:off x="5432793" y="3697589"/>
            <a:ext cx="1742594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Increase of nucleic acid anabolism</a:t>
            </a:r>
            <a:endParaRPr lang="th-TH" sz="2000" dirty="0"/>
          </a:p>
        </p:txBody>
      </p:sp>
      <p:cxnSp>
        <p:nvCxnSpPr>
          <p:cNvPr id="11" name="Straight Arrow Connector 10"/>
          <p:cNvCxnSpPr>
            <a:endCxn id="8" idx="3"/>
          </p:cNvCxnSpPr>
          <p:nvPr/>
        </p:nvCxnSpPr>
        <p:spPr>
          <a:xfrm flipH="1">
            <a:off x="7103465" y="2996952"/>
            <a:ext cx="202037" cy="861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20029934">
            <a:off x="7151519" y="1792315"/>
            <a:ext cx="1728192" cy="13234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Increase of enzymes for nucleic acid anabolism</a:t>
            </a:r>
            <a:endParaRPr lang="th-TH" sz="2000" dirty="0"/>
          </a:p>
        </p:txBody>
      </p:sp>
      <p:sp>
        <p:nvSpPr>
          <p:cNvPr id="21" name="TextBox 20"/>
          <p:cNvSpPr txBox="1"/>
          <p:nvPr/>
        </p:nvSpPr>
        <p:spPr>
          <a:xfrm rot="20193397">
            <a:off x="7391791" y="350205"/>
            <a:ext cx="1321070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Parasitic Infection</a:t>
            </a:r>
            <a:endParaRPr lang="th-TH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7920215" y="1091134"/>
            <a:ext cx="196419" cy="6526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627784" y="1700808"/>
            <a:ext cx="1512168" cy="43204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177022">
            <a:off x="1379555" y="3730486"/>
            <a:ext cx="1742594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Decrease of nucleic acid anabolism</a:t>
            </a:r>
            <a:endParaRPr lang="th-TH" sz="20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259632" y="3212976"/>
            <a:ext cx="144017" cy="6605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20029934">
            <a:off x="317503" y="1802715"/>
            <a:ext cx="1728192" cy="13234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Decrease of enzymes for nucleic acid anabolism</a:t>
            </a:r>
            <a:endParaRPr lang="th-TH" sz="2000" dirty="0"/>
          </a:p>
        </p:txBody>
      </p:sp>
      <p:sp>
        <p:nvSpPr>
          <p:cNvPr id="30" name="TextBox 29"/>
          <p:cNvSpPr txBox="1"/>
          <p:nvPr/>
        </p:nvSpPr>
        <p:spPr>
          <a:xfrm rot="20193397">
            <a:off x="324409" y="422213"/>
            <a:ext cx="1321070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Parasitic Infection</a:t>
            </a:r>
            <a:endParaRPr lang="th-TH" sz="20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852833" y="1163142"/>
            <a:ext cx="196419" cy="6526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88024" y="6033482"/>
            <a:ext cx="4011126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Increase of nucleic acid content </a:t>
            </a:r>
            <a:r>
              <a:rPr lang="en-US" sz="2000" dirty="0"/>
              <a:t>in infected </a:t>
            </a:r>
            <a:r>
              <a:rPr lang="en-US" sz="2000" dirty="0" smtClean="0"/>
              <a:t>cell than normal</a:t>
            </a:r>
            <a:endParaRPr lang="th-TH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14248" y="6021288"/>
            <a:ext cx="4025704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Decrease of nucleic acid content in infected cell than normal.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373740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5301" y="44624"/>
            <a:ext cx="5430202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/>
              <a:t>Disturbance in host Nucleic Acid Metabolism by parasites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Normal amount of nucleic acid </a:t>
            </a:r>
          </a:p>
          <a:p>
            <a:pPr marL="0" indent="0" algn="ctr">
              <a:buNone/>
            </a:pPr>
            <a:r>
              <a:rPr lang="en-US" dirty="0" smtClean="0"/>
              <a:t>in healthy cells</a:t>
            </a:r>
          </a:p>
          <a:p>
            <a:pPr marL="0" indent="0" algn="ctr">
              <a:buNone/>
            </a:pPr>
            <a:endParaRPr lang="th-TH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4211960" y="1700808"/>
            <a:ext cx="1800200" cy="43204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20193397">
            <a:off x="5432793" y="3697589"/>
            <a:ext cx="1742594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Increase of nucleic acid catabolism</a:t>
            </a:r>
            <a:endParaRPr lang="th-TH" sz="2000" dirty="0"/>
          </a:p>
        </p:txBody>
      </p:sp>
      <p:cxnSp>
        <p:nvCxnSpPr>
          <p:cNvPr id="11" name="Straight Arrow Connector 10"/>
          <p:cNvCxnSpPr>
            <a:endCxn id="8" idx="3"/>
          </p:cNvCxnSpPr>
          <p:nvPr/>
        </p:nvCxnSpPr>
        <p:spPr>
          <a:xfrm flipH="1">
            <a:off x="7103465" y="2996952"/>
            <a:ext cx="202037" cy="8618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20029934">
            <a:off x="7151519" y="1792315"/>
            <a:ext cx="1728192" cy="13234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Increase of enzymes for nucleic acid catabolism</a:t>
            </a:r>
            <a:endParaRPr lang="th-TH" sz="2000" dirty="0"/>
          </a:p>
        </p:txBody>
      </p:sp>
      <p:sp>
        <p:nvSpPr>
          <p:cNvPr id="21" name="TextBox 20"/>
          <p:cNvSpPr txBox="1"/>
          <p:nvPr/>
        </p:nvSpPr>
        <p:spPr>
          <a:xfrm rot="20193397">
            <a:off x="7391791" y="350205"/>
            <a:ext cx="1321070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Parasitic Infection</a:t>
            </a:r>
            <a:endParaRPr lang="th-TH" sz="2000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>
            <a:off x="7920215" y="1091134"/>
            <a:ext cx="196419" cy="6526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2627784" y="1700808"/>
            <a:ext cx="1512168" cy="43204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1177022">
            <a:off x="1379555" y="3730486"/>
            <a:ext cx="1742594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Decrease of nucleic acid catabolism</a:t>
            </a:r>
            <a:endParaRPr lang="th-TH" sz="20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1259632" y="3212976"/>
            <a:ext cx="144017" cy="6605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20029934">
            <a:off x="317503" y="1802715"/>
            <a:ext cx="1728192" cy="13234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Decrease of </a:t>
            </a:r>
            <a:r>
              <a:rPr lang="en-US" sz="2000" dirty="0" smtClean="0"/>
              <a:t>enzymes </a:t>
            </a:r>
            <a:r>
              <a:rPr lang="en-US" sz="2000" dirty="0" smtClean="0"/>
              <a:t>for nucleic acid catabolism</a:t>
            </a:r>
            <a:endParaRPr lang="th-TH" sz="2000" dirty="0"/>
          </a:p>
        </p:txBody>
      </p:sp>
      <p:sp>
        <p:nvSpPr>
          <p:cNvPr id="30" name="TextBox 29"/>
          <p:cNvSpPr txBox="1"/>
          <p:nvPr/>
        </p:nvSpPr>
        <p:spPr>
          <a:xfrm rot="20193397">
            <a:off x="324409" y="422213"/>
            <a:ext cx="1321070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Parasitic Infection</a:t>
            </a:r>
            <a:endParaRPr lang="th-TH" sz="2000" dirty="0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852833" y="1163142"/>
            <a:ext cx="196419" cy="6526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88024" y="6033482"/>
            <a:ext cx="3960440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Decrease of nucleic acid content in infected cells than normal</a:t>
            </a:r>
            <a:endParaRPr lang="th-TH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114248" y="6021288"/>
            <a:ext cx="4025704" cy="70788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Increase of nucleic acid content </a:t>
            </a:r>
            <a:r>
              <a:rPr lang="en-US" sz="2000" dirty="0"/>
              <a:t>in infected </a:t>
            </a:r>
            <a:r>
              <a:rPr lang="en-US" sz="2000" dirty="0" smtClean="0"/>
              <a:t>cells than normal</a:t>
            </a:r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16858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Disturbance </a:t>
            </a:r>
            <a:r>
              <a:rPr lang="en-US" sz="3200" dirty="0"/>
              <a:t>in host Nucleic Acid Metabolism by </a:t>
            </a:r>
            <a:r>
              <a:rPr lang="en-US" sz="3200" dirty="0" smtClean="0"/>
              <a:t>parasites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147248" cy="5133184"/>
          </a:xfrm>
        </p:spPr>
        <p:txBody>
          <a:bodyPr>
            <a:no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2600" dirty="0"/>
              <a:t>Following types of disturbances </a:t>
            </a:r>
            <a:r>
              <a:rPr lang="en-US" sz="2600" dirty="0" smtClean="0"/>
              <a:t>in host </a:t>
            </a:r>
            <a:r>
              <a:rPr lang="en-US" sz="2600" dirty="0"/>
              <a:t>nucleic acid metabolism have been reported by different </a:t>
            </a:r>
            <a:r>
              <a:rPr lang="en-US" sz="2600" dirty="0" smtClean="0"/>
              <a:t>studies: 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Decrease </a:t>
            </a:r>
            <a:r>
              <a:rPr lang="en-US" sz="2600" dirty="0"/>
              <a:t>of DNA content of erythrocytes during infections with </a:t>
            </a:r>
            <a:r>
              <a:rPr lang="en-US" sz="2600" i="1" dirty="0"/>
              <a:t>Plasmodium </a:t>
            </a:r>
            <a:r>
              <a:rPr lang="en-US" sz="2600" i="1" dirty="0" err="1" smtClean="0"/>
              <a:t>gallinaceum</a:t>
            </a:r>
            <a:endParaRPr lang="en-US" sz="2600" i="1" dirty="0" smtClean="0"/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/>
              <a:t>Decrease of DNA content </a:t>
            </a:r>
            <a:r>
              <a:rPr lang="en-US" sz="2600" dirty="0" smtClean="0"/>
              <a:t>because of increase </a:t>
            </a:r>
            <a:r>
              <a:rPr lang="en-US" sz="2600" dirty="0" smtClean="0"/>
              <a:t>of nucleic acid catabolism during the </a:t>
            </a:r>
            <a:r>
              <a:rPr lang="en-US" sz="2600" i="1" dirty="0" smtClean="0"/>
              <a:t>Plasmodium </a:t>
            </a:r>
            <a:r>
              <a:rPr lang="en-US" sz="2600" i="1" dirty="0" err="1" smtClean="0"/>
              <a:t>berghei</a:t>
            </a:r>
            <a:r>
              <a:rPr lang="en-US" sz="2600" dirty="0" smtClean="0"/>
              <a:t> infection in rats. </a:t>
            </a:r>
          </a:p>
          <a:p>
            <a:pPr>
              <a:spcAft>
                <a:spcPts val="600"/>
              </a:spcAft>
              <a:buFont typeface="Wingdings" pitchFamily="2" charset="2"/>
              <a:buChar char="q"/>
            </a:pPr>
            <a:r>
              <a:rPr lang="en-US" sz="2600" dirty="0" smtClean="0"/>
              <a:t>Increase of level of certain enzymes </a:t>
            </a:r>
            <a:r>
              <a:rPr lang="en-US" sz="2600" dirty="0"/>
              <a:t>involved in nucleic acid </a:t>
            </a:r>
            <a:r>
              <a:rPr lang="en-US" sz="2600" dirty="0" smtClean="0"/>
              <a:t>catabolism </a:t>
            </a:r>
            <a:r>
              <a:rPr lang="en-US" sz="2600" dirty="0"/>
              <a:t>(</a:t>
            </a:r>
            <a:r>
              <a:rPr lang="en-US" sz="2600" dirty="0" smtClean="0"/>
              <a:t>nucleases, </a:t>
            </a:r>
            <a:r>
              <a:rPr lang="en-US" sz="2600" dirty="0" err="1" smtClean="0"/>
              <a:t>deaminases</a:t>
            </a:r>
            <a:r>
              <a:rPr lang="en-US" sz="2600" dirty="0" smtClean="0"/>
              <a:t>, nucleoside </a:t>
            </a:r>
            <a:r>
              <a:rPr lang="en-US" sz="2600" dirty="0" err="1" smtClean="0"/>
              <a:t>phosphorylase</a:t>
            </a:r>
            <a:r>
              <a:rPr lang="en-US" sz="2600" dirty="0" smtClean="0"/>
              <a:t>, xanthine oxidase) in some organs </a:t>
            </a:r>
            <a:r>
              <a:rPr lang="en-US" sz="2600" dirty="0"/>
              <a:t>of rat during the </a:t>
            </a:r>
            <a:r>
              <a:rPr lang="en-US" sz="2600" i="1" dirty="0" smtClean="0"/>
              <a:t>P. </a:t>
            </a:r>
            <a:r>
              <a:rPr lang="en-US" sz="2600" i="1" dirty="0" err="1"/>
              <a:t>berghei</a:t>
            </a:r>
            <a:r>
              <a:rPr lang="en-US" sz="2600" dirty="0"/>
              <a:t> </a:t>
            </a:r>
            <a:r>
              <a:rPr lang="en-US" sz="2600" dirty="0" smtClean="0"/>
              <a:t>infection. </a:t>
            </a:r>
          </a:p>
        </p:txBody>
      </p:sp>
    </p:spTree>
    <p:extLst>
      <p:ext uri="{BB962C8B-B14F-4D97-AF65-F5344CB8AC3E}">
        <p14:creationId xmlns:p14="http://schemas.microsoft.com/office/powerpoint/2010/main" val="388871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616</TotalTime>
  <Words>566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Oriel</vt:lpstr>
      <vt:lpstr>Nucleic acid Distribution  and  Disturbance in host Nucleic Acid Metabolism by parasites</vt:lpstr>
      <vt:lpstr>Nucleic acids</vt:lpstr>
      <vt:lpstr>Distribution of Nucleic acid</vt:lpstr>
      <vt:lpstr>Distribution of Nucleic acid</vt:lpstr>
      <vt:lpstr>Distribution of Nucleic acid</vt:lpstr>
      <vt:lpstr>PowerPoint Presentation</vt:lpstr>
      <vt:lpstr>Disturbance in host Nucleic Acid Metabolism by parasites</vt:lpstr>
      <vt:lpstr>Disturbance in host Nucleic Acid Metabolism by parasites</vt:lpstr>
      <vt:lpstr>Disturbance in host Nucleic Acid Metabolism by parasites</vt:lpstr>
      <vt:lpstr>Disturbance in host Nucleic Acid Metabolism by parasites</vt:lpstr>
      <vt:lpstr>Disturbance in host Nucleic Acid Metabolism by parasites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Fazlul</cp:lastModifiedBy>
  <cp:revision>92</cp:revision>
  <dcterms:created xsi:type="dcterms:W3CDTF">2016-02-05T02:54:56Z</dcterms:created>
  <dcterms:modified xsi:type="dcterms:W3CDTF">2018-10-08T03:16:20Z</dcterms:modified>
</cp:coreProperties>
</file>