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8" r:id="rId3"/>
    <p:sldId id="271" r:id="rId4"/>
    <p:sldId id="269" r:id="rId5"/>
    <p:sldId id="272" r:id="rId6"/>
  </p:sldIdLst>
  <p:sldSz cx="9144000" cy="6858000" type="screen4x3"/>
  <p:notesSz cx="6858000" cy="9144000"/>
  <p:defaultTextStyle>
    <a:defPPr>
      <a:defRPr lang="th-TH"/>
    </a:defPPr>
    <a:lvl1pPr marL="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5676F6AA-9532-4E7A-9801-85EB0C60EC38}" type="datetimeFigureOut">
              <a:rPr lang="th-TH" smtClean="0"/>
              <a:t>01/11/61</a:t>
            </a:fld>
            <a:endParaRPr lang="th-TH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th-TH"/>
          </a:p>
        </p:txBody>
      </p:sp>
      <p:sp>
        <p:nvSpPr>
          <p:cNvPr id="10" name="Rectangle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Rectangle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Straight Connector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Straight Connector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Rectangle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Oval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Oval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Oval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6B9B5614-6DF7-44FE-8D36-7C6EC31E90AA}" type="slidenum">
              <a:rPr lang="th-TH" smtClean="0"/>
              <a:t>‹#›</a:t>
            </a:fld>
            <a:endParaRPr lang="th-TH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6F6AA-9532-4E7A-9801-85EB0C60EC38}" type="datetimeFigureOut">
              <a:rPr lang="th-TH" smtClean="0"/>
              <a:t>01/11/61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9B5614-6DF7-44FE-8D36-7C6EC31E90AA}" type="slidenum">
              <a:rPr lang="th-TH" smtClean="0"/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6F6AA-9532-4E7A-9801-85EB0C60EC38}" type="datetimeFigureOut">
              <a:rPr lang="th-TH" smtClean="0"/>
              <a:t>01/11/61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9B5614-6DF7-44FE-8D36-7C6EC31E90AA}" type="slidenum">
              <a:rPr lang="th-TH" smtClean="0"/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5676F6AA-9532-4E7A-9801-85EB0C60EC38}" type="datetimeFigureOut">
              <a:rPr lang="th-TH" smtClean="0"/>
              <a:t>01/11/61</a:t>
            </a:fld>
            <a:endParaRPr lang="th-TH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6B9B5614-6DF7-44FE-8D36-7C6EC31E90AA}" type="slidenum">
              <a:rPr lang="th-TH" smtClean="0"/>
              <a:t>‹#›</a:t>
            </a:fld>
            <a:endParaRPr lang="th-TH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th-TH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5676F6AA-9532-4E7A-9801-85EB0C60EC38}" type="datetimeFigureOut">
              <a:rPr lang="th-TH" smtClean="0"/>
              <a:t>01/11/61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th-TH"/>
          </a:p>
        </p:txBody>
      </p:sp>
      <p:sp>
        <p:nvSpPr>
          <p:cNvPr id="9" name="Rectangle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Straight Connector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Straight Connector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Rectangle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Oval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Oval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Oval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Straight Connector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6B9B5614-6DF7-44FE-8D36-7C6EC31E90AA}" type="slidenum">
              <a:rPr lang="th-TH" smtClean="0"/>
              <a:t>‹#›</a:t>
            </a:fld>
            <a:endParaRPr lang="th-TH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6F6AA-9532-4E7A-9801-85EB0C60EC38}" type="datetimeFigureOut">
              <a:rPr lang="th-TH" smtClean="0"/>
              <a:t>01/11/61</a:t>
            </a:fld>
            <a:endParaRPr lang="th-T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9B5614-6DF7-44FE-8D36-7C6EC31E90AA}" type="slidenum">
              <a:rPr lang="th-TH" smtClean="0"/>
              <a:t>‹#›</a:t>
            </a:fld>
            <a:endParaRPr lang="th-TH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6F6AA-9532-4E7A-9801-85EB0C60EC38}" type="datetimeFigureOut">
              <a:rPr lang="th-TH" smtClean="0"/>
              <a:t>01/11/61</a:t>
            </a:fld>
            <a:endParaRPr lang="th-TH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9B5614-6DF7-44FE-8D36-7C6EC31E90AA}" type="slidenum">
              <a:rPr lang="th-TH" smtClean="0"/>
              <a:t>‹#›</a:t>
            </a:fld>
            <a:endParaRPr lang="th-TH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676F6AA-9532-4E7A-9801-85EB0C60EC38}" type="datetimeFigureOut">
              <a:rPr lang="th-TH" smtClean="0"/>
              <a:t>01/11/61</a:t>
            </a:fld>
            <a:endParaRPr lang="th-T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6B9B5614-6DF7-44FE-8D36-7C6EC31E90AA}" type="slidenum">
              <a:rPr lang="th-TH" smtClean="0"/>
              <a:t>‹#›</a:t>
            </a:fld>
            <a:endParaRPr lang="th-TH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th-TH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6F6AA-9532-4E7A-9801-85EB0C60EC38}" type="datetimeFigureOut">
              <a:rPr lang="th-TH" smtClean="0"/>
              <a:t>01/11/61</a:t>
            </a:fld>
            <a:endParaRPr lang="th-TH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9B5614-6DF7-44FE-8D36-7C6EC31E90AA}" type="slidenum">
              <a:rPr lang="th-TH" smtClean="0"/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Content Placeholder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5676F6AA-9532-4E7A-9801-85EB0C60EC38}" type="datetimeFigureOut">
              <a:rPr lang="th-TH" smtClean="0"/>
              <a:t>01/11/61</a:t>
            </a:fld>
            <a:endParaRPr lang="th-TH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6B9B5614-6DF7-44FE-8D36-7C6EC31E90AA}" type="slidenum">
              <a:rPr lang="th-TH" smtClean="0"/>
              <a:t>‹#›</a:t>
            </a:fld>
            <a:endParaRPr lang="th-TH"/>
          </a:p>
        </p:txBody>
      </p:sp>
      <p:sp>
        <p:nvSpPr>
          <p:cNvPr id="23" name="Footer Placeholder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th-TH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Straight Connector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Date Placeholder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676F6AA-9532-4E7A-9801-85EB0C60EC38}" type="datetimeFigureOut">
              <a:rPr lang="th-TH" smtClean="0"/>
              <a:t>01/11/61</a:t>
            </a:fld>
            <a:endParaRPr lang="th-TH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6B9B5614-6DF7-44FE-8D36-7C6EC31E90AA}" type="slidenum">
              <a:rPr lang="th-TH" smtClean="0"/>
              <a:t>‹#›</a:t>
            </a:fld>
            <a:endParaRPr lang="th-TH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th-TH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5676F6AA-9532-4E7A-9801-85EB0C60EC38}" type="datetimeFigureOut">
              <a:rPr lang="th-TH" smtClean="0"/>
              <a:t>01/11/61</a:t>
            </a:fld>
            <a:endParaRPr lang="th-TH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th-TH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6B9B5614-6DF7-44FE-8D36-7C6EC31E90AA}" type="slidenum">
              <a:rPr lang="th-TH" smtClean="0"/>
              <a:t>‹#›</a:t>
            </a:fld>
            <a:endParaRPr lang="th-TH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07704" y="620688"/>
            <a:ext cx="6550496" cy="2619722"/>
          </a:xfrm>
        </p:spPr>
        <p:txBody>
          <a:bodyPr>
            <a:noAutofit/>
          </a:bodyPr>
          <a:lstStyle/>
          <a:p>
            <a:pPr algn="ctr"/>
            <a:r>
              <a:rPr lang="en-US" sz="5400" dirty="0" smtClean="0"/>
              <a:t>Osmoregulation and </a:t>
            </a:r>
            <a:br>
              <a:rPr lang="en-US" sz="5400" dirty="0" smtClean="0"/>
            </a:br>
            <a:r>
              <a:rPr lang="en-US" sz="5400" dirty="0" err="1" smtClean="0"/>
              <a:t>Moulting</a:t>
            </a:r>
            <a:endParaRPr lang="th-TH" sz="54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sz="2000" dirty="0" smtClean="0"/>
              <a:t>Dr. </a:t>
            </a:r>
            <a:r>
              <a:rPr lang="en-US" sz="2000" dirty="0" err="1" smtClean="0"/>
              <a:t>Md</a:t>
            </a:r>
            <a:r>
              <a:rPr lang="en-US" sz="2000" dirty="0" smtClean="0"/>
              <a:t> </a:t>
            </a:r>
            <a:r>
              <a:rPr lang="en-US" sz="2000" dirty="0" err="1" smtClean="0"/>
              <a:t>Fazlul</a:t>
            </a:r>
            <a:r>
              <a:rPr lang="en-US" sz="2000" dirty="0" smtClean="0"/>
              <a:t> </a:t>
            </a:r>
            <a:r>
              <a:rPr lang="en-US" sz="2000" dirty="0" err="1" smtClean="0"/>
              <a:t>Haque</a:t>
            </a:r>
            <a:endParaRPr lang="en-US" sz="2000" dirty="0" smtClean="0"/>
          </a:p>
          <a:p>
            <a:r>
              <a:rPr lang="en-US" sz="2000" dirty="0" smtClean="0"/>
              <a:t>Assistant Professor</a:t>
            </a:r>
          </a:p>
          <a:p>
            <a:r>
              <a:rPr lang="en-US" sz="2000" dirty="0" smtClean="0"/>
              <a:t>Dept. of Zoology</a:t>
            </a:r>
          </a:p>
          <a:p>
            <a:r>
              <a:rPr lang="en-US" sz="2000" dirty="0" err="1" smtClean="0"/>
              <a:t>Rajshahi</a:t>
            </a:r>
            <a:r>
              <a:rPr lang="en-US" sz="2000" dirty="0" smtClean="0"/>
              <a:t> University</a:t>
            </a:r>
            <a:endParaRPr lang="th-TH" sz="2000" dirty="0"/>
          </a:p>
        </p:txBody>
      </p:sp>
    </p:spTree>
    <p:extLst>
      <p:ext uri="{BB962C8B-B14F-4D97-AF65-F5344CB8AC3E}">
        <p14:creationId xmlns:p14="http://schemas.microsoft.com/office/powerpoint/2010/main" val="2393103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706090"/>
          </a:xfrm>
        </p:spPr>
        <p:txBody>
          <a:bodyPr/>
          <a:lstStyle/>
          <a:p>
            <a:pPr algn="ctr"/>
            <a:r>
              <a:rPr lang="en-US" sz="3600" b="1" dirty="0" smtClean="0"/>
              <a:t>Osmoregulation</a:t>
            </a:r>
            <a:endParaRPr lang="th-TH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340768"/>
            <a:ext cx="8075240" cy="5112568"/>
          </a:xfrm>
        </p:spPr>
        <p:txBody>
          <a:bodyPr>
            <a:noAutofit/>
          </a:bodyPr>
          <a:lstStyle/>
          <a:p>
            <a:pPr algn="just"/>
            <a:r>
              <a:rPr lang="en-US" sz="2800" b="1" dirty="0"/>
              <a:t>Osmoregulation</a:t>
            </a:r>
            <a:r>
              <a:rPr lang="en-US" sz="2800" dirty="0"/>
              <a:t> is the active regulation of the osmotic pressure of an organism's body fluids to maintain the homeostasis of the organism's water </a:t>
            </a:r>
            <a:r>
              <a:rPr lang="en-US" sz="2800" dirty="0" smtClean="0"/>
              <a:t>content. </a:t>
            </a:r>
          </a:p>
          <a:p>
            <a:pPr algn="just"/>
            <a:r>
              <a:rPr lang="en-US" sz="2800" b="1" dirty="0"/>
              <a:t>Osmoregulation</a:t>
            </a:r>
            <a:r>
              <a:rPr lang="en-US" sz="2800" dirty="0" smtClean="0"/>
              <a:t> </a:t>
            </a:r>
            <a:r>
              <a:rPr lang="en-US" sz="2800" dirty="0"/>
              <a:t>maintains the fluid balance and the concentration of electrolytes (salts in solution) to </a:t>
            </a:r>
            <a:r>
              <a:rPr lang="en-US" sz="2800" dirty="0" smtClean="0"/>
              <a:t>prevent </a:t>
            </a:r>
            <a:r>
              <a:rPr lang="en-US" sz="2800" dirty="0"/>
              <a:t>the fluids from becoming too diluted or too </a:t>
            </a:r>
            <a:r>
              <a:rPr lang="en-US" sz="2800" dirty="0" smtClean="0"/>
              <a:t>concentrated</a:t>
            </a:r>
            <a:r>
              <a:rPr lang="en-US" sz="2800" dirty="0"/>
              <a:t>. </a:t>
            </a:r>
            <a:endParaRPr lang="en-US" sz="2800" dirty="0" smtClean="0"/>
          </a:p>
          <a:p>
            <a:pPr algn="just"/>
            <a:r>
              <a:rPr lang="en-US" sz="2800" b="1" dirty="0" smtClean="0"/>
              <a:t>Homeostasis</a:t>
            </a:r>
            <a:r>
              <a:rPr lang="en-US" sz="2800" dirty="0" smtClean="0"/>
              <a:t> </a:t>
            </a:r>
            <a:r>
              <a:rPr lang="en-US" sz="2800" dirty="0" smtClean="0"/>
              <a:t>is </a:t>
            </a:r>
            <a:r>
              <a:rPr lang="en-US" sz="2800" dirty="0"/>
              <a:t>the property of a system in which variables are regulated so that internal conditions remain stable and relatively constant.</a:t>
            </a:r>
            <a:endParaRPr lang="th-TH" sz="2800" dirty="0"/>
          </a:p>
        </p:txBody>
      </p:sp>
    </p:spTree>
    <p:extLst>
      <p:ext uri="{BB962C8B-B14F-4D97-AF65-F5344CB8AC3E}">
        <p14:creationId xmlns:p14="http://schemas.microsoft.com/office/powerpoint/2010/main" val="4292849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19256" cy="994122"/>
          </a:xfrm>
        </p:spPr>
        <p:txBody>
          <a:bodyPr>
            <a:normAutofit fontScale="90000"/>
          </a:bodyPr>
          <a:lstStyle/>
          <a:p>
            <a:pPr algn="ctr"/>
            <a:r>
              <a:rPr lang="en-US" sz="3200" b="1" dirty="0"/>
              <a:t>Two major types </a:t>
            </a:r>
            <a:r>
              <a:rPr lang="en-US" sz="3200" b="1" dirty="0" smtClean="0"/>
              <a:t>of Animals                 depending on osmoregulation</a:t>
            </a:r>
            <a:endParaRPr lang="th-TH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251520" y="1392160"/>
            <a:ext cx="8352928" cy="5133184"/>
          </a:xfrm>
        </p:spPr>
        <p:txBody>
          <a:bodyPr>
            <a:noAutofit/>
          </a:bodyPr>
          <a:lstStyle/>
          <a:p>
            <a:pPr algn="just"/>
            <a:r>
              <a:rPr lang="en-US" sz="2800" b="1" dirty="0" smtClean="0"/>
              <a:t>Osmoconformers</a:t>
            </a:r>
            <a:r>
              <a:rPr lang="en-US" sz="2800" dirty="0" smtClean="0"/>
              <a:t> </a:t>
            </a:r>
            <a:r>
              <a:rPr lang="en-US" sz="2800" dirty="0"/>
              <a:t>match their body </a:t>
            </a:r>
            <a:r>
              <a:rPr lang="en-US" sz="2800" dirty="0"/>
              <a:t>o</a:t>
            </a:r>
            <a:r>
              <a:rPr lang="en-US" sz="2800" dirty="0" smtClean="0"/>
              <a:t>smotic </a:t>
            </a:r>
            <a:r>
              <a:rPr lang="en-US" sz="2800" dirty="0"/>
              <a:t>concentration</a:t>
            </a:r>
            <a:r>
              <a:rPr lang="en-US" sz="2800" dirty="0" smtClean="0"/>
              <a:t> </a:t>
            </a:r>
            <a:r>
              <a:rPr lang="en-US" sz="2800" dirty="0"/>
              <a:t>to their environment actively or passively. Most marine invertebrates </a:t>
            </a:r>
            <a:r>
              <a:rPr lang="en-US" sz="2800" dirty="0" smtClean="0"/>
              <a:t>are </a:t>
            </a:r>
            <a:r>
              <a:rPr lang="en-US" sz="2800" dirty="0" err="1" smtClean="0"/>
              <a:t>osmoconformers</a:t>
            </a:r>
            <a:r>
              <a:rPr lang="en-US" sz="2800" dirty="0" smtClean="0"/>
              <a:t>.</a:t>
            </a:r>
          </a:p>
          <a:p>
            <a:pPr algn="just"/>
            <a:endParaRPr lang="en-US" sz="2800" dirty="0"/>
          </a:p>
          <a:p>
            <a:pPr algn="just"/>
            <a:r>
              <a:rPr lang="en-US" sz="2800" b="1" dirty="0" err="1"/>
              <a:t>Osmoregulators</a:t>
            </a:r>
            <a:r>
              <a:rPr lang="en-US" sz="2800" dirty="0"/>
              <a:t> tightly regulate their body </a:t>
            </a:r>
            <a:r>
              <a:rPr lang="en-US" sz="2800" dirty="0"/>
              <a:t>o</a:t>
            </a:r>
            <a:r>
              <a:rPr lang="en-US" sz="2800" dirty="0" smtClean="0"/>
              <a:t>smotic </a:t>
            </a:r>
            <a:r>
              <a:rPr lang="en-US" sz="2800" dirty="0"/>
              <a:t>concentration</a:t>
            </a:r>
            <a:r>
              <a:rPr lang="en-US" sz="2800" dirty="0" smtClean="0"/>
              <a:t>, </a:t>
            </a:r>
            <a:r>
              <a:rPr lang="en-US" sz="2800" dirty="0"/>
              <a:t>which always stays </a:t>
            </a:r>
            <a:r>
              <a:rPr lang="en-US" sz="2800" dirty="0" smtClean="0"/>
              <a:t>constant. </a:t>
            </a:r>
            <a:r>
              <a:rPr lang="en-US" sz="2800" dirty="0" err="1" smtClean="0"/>
              <a:t>Osmoregulators</a:t>
            </a:r>
            <a:r>
              <a:rPr lang="en-US" sz="2800" dirty="0" smtClean="0"/>
              <a:t> </a:t>
            </a:r>
            <a:r>
              <a:rPr lang="en-US" sz="2800" dirty="0"/>
              <a:t>actively control salt concentrations despite the salt concentrations in the environment. An example is freshwater fish</a:t>
            </a:r>
            <a:r>
              <a:rPr lang="en-US" sz="2800" dirty="0" smtClean="0"/>
              <a:t>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0207824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520" y="418654"/>
            <a:ext cx="8424936" cy="634082"/>
          </a:xfrm>
        </p:spPr>
        <p:txBody>
          <a:bodyPr>
            <a:normAutofit fontScale="90000"/>
          </a:bodyPr>
          <a:lstStyle/>
          <a:p>
            <a:pPr algn="ctr"/>
            <a:r>
              <a:rPr lang="en-US" sz="3600" dirty="0" err="1" smtClean="0"/>
              <a:t>Osmoregulatory</a:t>
            </a:r>
            <a:r>
              <a:rPr lang="en-US" sz="3600" dirty="0" smtClean="0"/>
              <a:t> structure in parasites</a:t>
            </a:r>
            <a:endParaRPr lang="th-TH" sz="3600" dirty="0"/>
          </a:p>
        </p:txBody>
      </p:sp>
      <p:sp>
        <p:nvSpPr>
          <p:cNvPr id="4" name="Rectangle 3"/>
          <p:cNvSpPr/>
          <p:nvPr/>
        </p:nvSpPr>
        <p:spPr>
          <a:xfrm>
            <a:off x="251520" y="1439485"/>
            <a:ext cx="8568952" cy="22775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q"/>
            </a:pPr>
            <a:r>
              <a:rPr lang="en-US" dirty="0" smtClean="0"/>
              <a:t>Transporter on plasma membrane (Bacteria)</a:t>
            </a:r>
          </a:p>
          <a:p>
            <a:pPr marL="457200" indent="-457200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q"/>
            </a:pPr>
            <a:r>
              <a:rPr lang="en-US" dirty="0" smtClean="0"/>
              <a:t>Contractile vacuoles (Protista)</a:t>
            </a:r>
          </a:p>
          <a:p>
            <a:pPr marL="457200" indent="-457200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q"/>
            </a:pPr>
            <a:r>
              <a:rPr lang="en-US" dirty="0" smtClean="0"/>
              <a:t>Skin and Flame cell (Helminthes)</a:t>
            </a:r>
          </a:p>
          <a:p>
            <a:pPr marL="457200" indent="-457200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q"/>
            </a:pPr>
            <a:r>
              <a:rPr lang="en-US" dirty="0" err="1" smtClean="0"/>
              <a:t>Mulpighian</a:t>
            </a:r>
            <a:r>
              <a:rPr lang="en-US" dirty="0" smtClean="0"/>
              <a:t> tubes (Insect)</a:t>
            </a:r>
          </a:p>
        </p:txBody>
      </p:sp>
    </p:spTree>
    <p:extLst>
      <p:ext uri="{BB962C8B-B14F-4D97-AF65-F5344CB8AC3E}">
        <p14:creationId xmlns:p14="http://schemas.microsoft.com/office/powerpoint/2010/main" val="1025691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528" y="33148"/>
            <a:ext cx="7467600" cy="706090"/>
          </a:xfrm>
        </p:spPr>
        <p:txBody>
          <a:bodyPr/>
          <a:lstStyle/>
          <a:p>
            <a:pPr algn="ctr"/>
            <a:r>
              <a:rPr lang="en-US" b="1" dirty="0" err="1"/>
              <a:t>moulting</a:t>
            </a:r>
            <a:r>
              <a:rPr lang="en-US" dirty="0"/>
              <a:t> or </a:t>
            </a:r>
            <a:r>
              <a:rPr lang="en-US" b="1" dirty="0"/>
              <a:t>molting</a:t>
            </a:r>
            <a:endParaRPr lang="th-TH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251520" y="692696"/>
            <a:ext cx="8496944" cy="6408712"/>
          </a:xfrm>
        </p:spPr>
        <p:txBody>
          <a:bodyPr>
            <a:normAutofit/>
          </a:bodyPr>
          <a:lstStyle/>
          <a:p>
            <a:r>
              <a:rPr lang="en-US" sz="2600" b="1" dirty="0" err="1" smtClean="0"/>
              <a:t>Moulting</a:t>
            </a:r>
            <a:r>
              <a:rPr lang="en-US" sz="2600" dirty="0" smtClean="0"/>
              <a:t> </a:t>
            </a:r>
            <a:r>
              <a:rPr lang="en-US" sz="2600" dirty="0"/>
              <a:t>or </a:t>
            </a:r>
            <a:r>
              <a:rPr lang="en-US" sz="2600" b="1" dirty="0" smtClean="0"/>
              <a:t>molting</a:t>
            </a:r>
            <a:r>
              <a:rPr lang="en-US" sz="2600" dirty="0" smtClean="0"/>
              <a:t>, </a:t>
            </a:r>
            <a:r>
              <a:rPr lang="en-US" sz="2600" dirty="0"/>
              <a:t>also known as </a:t>
            </a:r>
            <a:r>
              <a:rPr lang="en-US" sz="2600" b="1" dirty="0" smtClean="0"/>
              <a:t>shedding</a:t>
            </a:r>
            <a:r>
              <a:rPr lang="en-US" sz="2600" dirty="0"/>
              <a:t>, or in many invertebrates, </a:t>
            </a:r>
            <a:r>
              <a:rPr lang="en-US" sz="2600" b="1" dirty="0"/>
              <a:t>ecdysis</a:t>
            </a:r>
            <a:r>
              <a:rPr lang="en-US" sz="2600" dirty="0"/>
              <a:t>, </a:t>
            </a:r>
            <a:endParaRPr lang="en-US" sz="2600" dirty="0" smtClean="0"/>
          </a:p>
          <a:p>
            <a:r>
              <a:rPr lang="en-US" sz="2600" dirty="0" smtClean="0"/>
              <a:t>Molting is </a:t>
            </a:r>
            <a:r>
              <a:rPr lang="en-US" sz="2600" dirty="0"/>
              <a:t>the manner in which an animal routinely </a:t>
            </a:r>
            <a:r>
              <a:rPr lang="en-US" sz="2600" dirty="0" smtClean="0"/>
              <a:t>replace a </a:t>
            </a:r>
            <a:r>
              <a:rPr lang="en-US" sz="2600" dirty="0"/>
              <a:t>part of its body (often, but not always, an outer layer or covering), either at specific times of the year, or at specific points in its life cycle.</a:t>
            </a:r>
          </a:p>
          <a:p>
            <a:r>
              <a:rPr lang="en-US" sz="2600" dirty="0" err="1"/>
              <a:t>Moulting</a:t>
            </a:r>
            <a:r>
              <a:rPr lang="en-US" sz="2600" dirty="0"/>
              <a:t> can involve shedding </a:t>
            </a:r>
            <a:r>
              <a:rPr lang="en-US" sz="2600" dirty="0" smtClean="0"/>
              <a:t>                                               the epidermis </a:t>
            </a:r>
            <a:r>
              <a:rPr lang="en-US" sz="2600" dirty="0"/>
              <a:t>(skin), pelage (hair, </a:t>
            </a:r>
            <a:r>
              <a:rPr lang="en-US" sz="2600" dirty="0" smtClean="0"/>
              <a:t>                                                feathers, fur</a:t>
            </a:r>
            <a:r>
              <a:rPr lang="en-US" sz="2600" dirty="0"/>
              <a:t>, wool), or other </a:t>
            </a:r>
            <a:r>
              <a:rPr lang="en-US" sz="2600" dirty="0" smtClean="0"/>
              <a:t>                                                external layer</a:t>
            </a:r>
            <a:r>
              <a:rPr lang="en-US" sz="2600" dirty="0"/>
              <a:t>. </a:t>
            </a:r>
            <a:endParaRPr lang="en-US" sz="2600" dirty="0" smtClean="0"/>
          </a:p>
          <a:p>
            <a:r>
              <a:rPr lang="en-US" sz="2600" dirty="0" smtClean="0"/>
              <a:t>In some </a:t>
            </a:r>
            <a:r>
              <a:rPr lang="en-US" sz="2600" dirty="0"/>
              <a:t>groups, other body parts </a:t>
            </a:r>
            <a:r>
              <a:rPr lang="en-US" sz="2600" dirty="0" smtClean="0"/>
              <a:t>                                              may be shed</a:t>
            </a:r>
            <a:r>
              <a:rPr lang="en-US" sz="2600" dirty="0"/>
              <a:t>, for example, wings in </a:t>
            </a:r>
            <a:r>
              <a:rPr lang="en-US" sz="2600" dirty="0" smtClean="0"/>
              <a:t>                                      some </a:t>
            </a:r>
            <a:r>
              <a:rPr lang="en-US" sz="2600" dirty="0"/>
              <a:t>insects </a:t>
            </a:r>
            <a:r>
              <a:rPr lang="en-US" sz="2600" dirty="0" smtClean="0"/>
              <a:t>or </a:t>
            </a:r>
            <a:r>
              <a:rPr lang="en-US" sz="2600" dirty="0"/>
              <a:t>the </a:t>
            </a:r>
            <a:r>
              <a:rPr lang="en-US" sz="2600" dirty="0" smtClean="0"/>
              <a:t>entire                                                    exoskeleton </a:t>
            </a:r>
            <a:r>
              <a:rPr lang="en-US" sz="2600" dirty="0"/>
              <a:t>in arthropods</a:t>
            </a:r>
            <a:r>
              <a:rPr lang="en-US" sz="2600" dirty="0" smtClean="0"/>
              <a:t>.</a:t>
            </a:r>
            <a:endParaRPr lang="en-US" sz="2600" dirty="0"/>
          </a:p>
        </p:txBody>
      </p:sp>
      <p:pic>
        <p:nvPicPr>
          <p:cNvPr id="3074" name="Picture 2" descr="G:\Parasitology\Cicada_molting_animated-2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40921" y="3259013"/>
            <a:ext cx="2695575" cy="4562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15740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el">
  <a:themeElements>
    <a:clrScheme name="Oriel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Oriel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622</TotalTime>
  <Words>289</Words>
  <Application>Microsoft Office PowerPoint</Application>
  <PresentationFormat>On-screen Show (4:3)</PresentationFormat>
  <Paragraphs>23</Paragraphs>
  <Slides>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Oriel</vt:lpstr>
      <vt:lpstr>Osmoregulation and  Moulting</vt:lpstr>
      <vt:lpstr>Osmoregulation</vt:lpstr>
      <vt:lpstr>Two major types of Animals                 depending on osmoregulation</vt:lpstr>
      <vt:lpstr>Osmoregulatory structure in parasites</vt:lpstr>
      <vt:lpstr>moulting or molting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Administrator</dc:creator>
  <cp:lastModifiedBy>Fazlul</cp:lastModifiedBy>
  <cp:revision>94</cp:revision>
  <dcterms:created xsi:type="dcterms:W3CDTF">2016-02-05T02:54:56Z</dcterms:created>
  <dcterms:modified xsi:type="dcterms:W3CDTF">2018-11-01T03:11:52Z</dcterms:modified>
</cp:coreProperties>
</file>