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69" r:id="rId5"/>
    <p:sldId id="272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76F6AA-9532-4E7A-9801-85EB0C60EC38}" type="datetimeFigureOut">
              <a:rPr lang="th-TH" smtClean="0"/>
              <a:t>01/11/61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9B5614-6DF7-44FE-8D36-7C6EC31E90A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6550496" cy="261972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Osmoregulation and </a:t>
            </a:r>
            <a:br>
              <a:rPr lang="en-US" sz="5400" dirty="0" smtClean="0"/>
            </a:br>
            <a:r>
              <a:rPr lang="en-US" sz="5400" dirty="0" err="1" smtClean="0"/>
              <a:t>Moulting</a:t>
            </a:r>
            <a:endParaRPr lang="th-TH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Md</a:t>
            </a:r>
            <a:r>
              <a:rPr lang="en-US" sz="2000" dirty="0" smtClean="0"/>
              <a:t> </a:t>
            </a:r>
            <a:r>
              <a:rPr lang="en-US" sz="2000" dirty="0" err="1" smtClean="0"/>
              <a:t>Fazlul</a:t>
            </a:r>
            <a:r>
              <a:rPr lang="en-US" sz="2000" dirty="0" smtClean="0"/>
              <a:t> </a:t>
            </a:r>
            <a:r>
              <a:rPr lang="en-US" sz="2000" dirty="0" err="1" smtClean="0"/>
              <a:t>Haque</a:t>
            </a:r>
            <a:endParaRPr lang="en-US" sz="2000" dirty="0" smtClean="0"/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Dept. of Zoology</a:t>
            </a:r>
          </a:p>
          <a:p>
            <a:r>
              <a:rPr lang="en-US" sz="2000" dirty="0" err="1" smtClean="0"/>
              <a:t>Rajshahi</a:t>
            </a:r>
            <a:r>
              <a:rPr lang="en-US" sz="2000" dirty="0" smtClean="0"/>
              <a:t> University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3931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en-US" sz="3600" b="1" dirty="0" smtClean="0"/>
              <a:t>Osmoregulation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75240" cy="5112568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Osmoregulation</a:t>
            </a:r>
            <a:r>
              <a:rPr lang="en-US" sz="2800" dirty="0"/>
              <a:t> is the active regulation of the osmotic pressure of an organism's body fluids to maintain the homeostasis of the organism's water </a:t>
            </a:r>
            <a:r>
              <a:rPr lang="en-US" sz="2800" dirty="0" smtClean="0"/>
              <a:t>content. </a:t>
            </a:r>
          </a:p>
          <a:p>
            <a:pPr algn="just"/>
            <a:r>
              <a:rPr lang="en-US" sz="2800" b="1" dirty="0"/>
              <a:t>Osmoregulation</a:t>
            </a:r>
            <a:r>
              <a:rPr lang="en-US" sz="2800" dirty="0" smtClean="0"/>
              <a:t> </a:t>
            </a:r>
            <a:r>
              <a:rPr lang="en-US" sz="2800" dirty="0"/>
              <a:t>maintains the fluid balance and the concentration of electrolytes (salts in solution) to </a:t>
            </a:r>
            <a:r>
              <a:rPr lang="en-US" sz="2800" dirty="0" smtClean="0"/>
              <a:t>prevent </a:t>
            </a:r>
            <a:r>
              <a:rPr lang="en-US" sz="2800" dirty="0"/>
              <a:t>the fluids from becoming too diluted or too </a:t>
            </a:r>
            <a:r>
              <a:rPr lang="en-US" sz="2800" dirty="0" smtClean="0"/>
              <a:t>concentrated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b="1" dirty="0" smtClean="0"/>
              <a:t>Homeostasis</a:t>
            </a:r>
            <a:r>
              <a:rPr lang="en-US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the property of a system in which variables are regulated so that internal conditions remain stable and relatively constant.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2928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Two major types </a:t>
            </a:r>
            <a:r>
              <a:rPr lang="en-US" sz="3200" b="1" dirty="0" smtClean="0"/>
              <a:t>of Animals                 depending on osmoregulation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92160"/>
            <a:ext cx="8352928" cy="5133184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Osmoconformers</a:t>
            </a:r>
            <a:r>
              <a:rPr lang="en-US" sz="2800" dirty="0" smtClean="0"/>
              <a:t> </a:t>
            </a:r>
            <a:r>
              <a:rPr lang="en-US" sz="2800" dirty="0"/>
              <a:t>match their body </a:t>
            </a:r>
            <a:r>
              <a:rPr lang="en-US" sz="2800" dirty="0"/>
              <a:t>o</a:t>
            </a:r>
            <a:r>
              <a:rPr lang="en-US" sz="2800" dirty="0" smtClean="0"/>
              <a:t>smotic </a:t>
            </a:r>
            <a:r>
              <a:rPr lang="en-US" sz="2800" dirty="0"/>
              <a:t>concentration</a:t>
            </a:r>
            <a:r>
              <a:rPr lang="en-US" sz="2800" dirty="0" smtClean="0"/>
              <a:t> </a:t>
            </a:r>
            <a:r>
              <a:rPr lang="en-US" sz="2800" dirty="0"/>
              <a:t>to their environment actively or passively. Most marine invertebrates </a:t>
            </a:r>
            <a:r>
              <a:rPr lang="en-US" sz="2800" dirty="0" smtClean="0"/>
              <a:t>are </a:t>
            </a:r>
            <a:r>
              <a:rPr lang="en-US" sz="2800" dirty="0" err="1" smtClean="0"/>
              <a:t>osmoconformers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 err="1"/>
              <a:t>Osmoregulators</a:t>
            </a:r>
            <a:r>
              <a:rPr lang="en-US" sz="2800" dirty="0"/>
              <a:t> tightly regulate their body </a:t>
            </a:r>
            <a:r>
              <a:rPr lang="en-US" sz="2800" dirty="0"/>
              <a:t>o</a:t>
            </a:r>
            <a:r>
              <a:rPr lang="en-US" sz="2800" dirty="0" smtClean="0"/>
              <a:t>smotic </a:t>
            </a:r>
            <a:r>
              <a:rPr lang="en-US" sz="2800" dirty="0"/>
              <a:t>concentration</a:t>
            </a:r>
            <a:r>
              <a:rPr lang="en-US" sz="2800" dirty="0" smtClean="0"/>
              <a:t>, </a:t>
            </a:r>
            <a:r>
              <a:rPr lang="en-US" sz="2800" dirty="0"/>
              <a:t>which always stays </a:t>
            </a:r>
            <a:r>
              <a:rPr lang="en-US" sz="2800" dirty="0" smtClean="0"/>
              <a:t>constant. </a:t>
            </a:r>
            <a:r>
              <a:rPr lang="en-US" sz="2800" dirty="0" err="1" smtClean="0"/>
              <a:t>Osmoregulators</a:t>
            </a:r>
            <a:r>
              <a:rPr lang="en-US" sz="2800" dirty="0" smtClean="0"/>
              <a:t> </a:t>
            </a:r>
            <a:r>
              <a:rPr lang="en-US" sz="2800" dirty="0"/>
              <a:t>actively control salt concentrations despite the salt concentrations in the environment. An example is freshwater fish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07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8654"/>
            <a:ext cx="842493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Osmoregulatory</a:t>
            </a:r>
            <a:r>
              <a:rPr lang="en-US" sz="3600" dirty="0" smtClean="0"/>
              <a:t> structure in parasites</a:t>
            </a:r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251520" y="1439485"/>
            <a:ext cx="856895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Transporter on plasma membrane (Bacteria)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Contractile vacuoles (Protista)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Skin and Flame cell (Helminthes)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err="1" smtClean="0"/>
              <a:t>Mulpighian</a:t>
            </a:r>
            <a:r>
              <a:rPr lang="en-US" dirty="0" smtClean="0"/>
              <a:t> tubes (Insect)</a:t>
            </a:r>
          </a:p>
        </p:txBody>
      </p:sp>
    </p:spTree>
    <p:extLst>
      <p:ext uri="{BB962C8B-B14F-4D97-AF65-F5344CB8AC3E}">
        <p14:creationId xmlns:p14="http://schemas.microsoft.com/office/powerpoint/2010/main" val="10256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148"/>
            <a:ext cx="7467600" cy="706090"/>
          </a:xfrm>
        </p:spPr>
        <p:txBody>
          <a:bodyPr/>
          <a:lstStyle/>
          <a:p>
            <a:pPr algn="ctr"/>
            <a:r>
              <a:rPr lang="en-US" b="1" dirty="0" err="1"/>
              <a:t>moulting</a:t>
            </a:r>
            <a:r>
              <a:rPr lang="en-US" dirty="0"/>
              <a:t> or </a:t>
            </a:r>
            <a:r>
              <a:rPr lang="en-US" b="1" dirty="0"/>
              <a:t>molting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496944" cy="6408712"/>
          </a:xfrm>
        </p:spPr>
        <p:txBody>
          <a:bodyPr>
            <a:normAutofit/>
          </a:bodyPr>
          <a:lstStyle/>
          <a:p>
            <a:r>
              <a:rPr lang="en-US" sz="2600" b="1" dirty="0" err="1" smtClean="0"/>
              <a:t>Moulting</a:t>
            </a:r>
            <a:r>
              <a:rPr lang="en-US" sz="2600" dirty="0" smtClean="0"/>
              <a:t> </a:t>
            </a:r>
            <a:r>
              <a:rPr lang="en-US" sz="2600" dirty="0"/>
              <a:t>or </a:t>
            </a:r>
            <a:r>
              <a:rPr lang="en-US" sz="2600" b="1" dirty="0" smtClean="0"/>
              <a:t>molting</a:t>
            </a:r>
            <a:r>
              <a:rPr lang="en-US" sz="2600" dirty="0" smtClean="0"/>
              <a:t>, </a:t>
            </a:r>
            <a:r>
              <a:rPr lang="en-US" sz="2600" dirty="0"/>
              <a:t>also known as </a:t>
            </a:r>
            <a:r>
              <a:rPr lang="en-US" sz="2600" b="1" dirty="0" smtClean="0"/>
              <a:t>shedding</a:t>
            </a:r>
            <a:r>
              <a:rPr lang="en-US" sz="2600" dirty="0"/>
              <a:t>, or in many invertebrates, </a:t>
            </a:r>
            <a:r>
              <a:rPr lang="en-US" sz="2600" b="1" dirty="0"/>
              <a:t>ecdysis</a:t>
            </a:r>
            <a:r>
              <a:rPr lang="en-US" sz="2600" dirty="0"/>
              <a:t>, </a:t>
            </a:r>
            <a:endParaRPr lang="en-US" sz="2600" dirty="0" smtClean="0"/>
          </a:p>
          <a:p>
            <a:r>
              <a:rPr lang="en-US" sz="2600" dirty="0" smtClean="0"/>
              <a:t>Molting is </a:t>
            </a:r>
            <a:r>
              <a:rPr lang="en-US" sz="2600" dirty="0"/>
              <a:t>the manner in which an animal routinely </a:t>
            </a:r>
            <a:r>
              <a:rPr lang="en-US" sz="2600" dirty="0" smtClean="0"/>
              <a:t>replace a </a:t>
            </a:r>
            <a:r>
              <a:rPr lang="en-US" sz="2600" dirty="0"/>
              <a:t>part of its body (often, but not always, an outer layer or covering), either at specific times of the year, or at specific points in its life cycle.</a:t>
            </a:r>
          </a:p>
          <a:p>
            <a:r>
              <a:rPr lang="en-US" sz="2600" dirty="0" err="1"/>
              <a:t>Moulting</a:t>
            </a:r>
            <a:r>
              <a:rPr lang="en-US" sz="2600" dirty="0"/>
              <a:t> can involve shedding </a:t>
            </a:r>
            <a:r>
              <a:rPr lang="en-US" sz="2600" dirty="0" smtClean="0"/>
              <a:t>                                               the epidermis </a:t>
            </a:r>
            <a:r>
              <a:rPr lang="en-US" sz="2600" dirty="0"/>
              <a:t>(skin), pelage (hair, </a:t>
            </a:r>
            <a:r>
              <a:rPr lang="en-US" sz="2600" dirty="0" smtClean="0"/>
              <a:t>                                                feathers, fur</a:t>
            </a:r>
            <a:r>
              <a:rPr lang="en-US" sz="2600" dirty="0"/>
              <a:t>, wool), or other </a:t>
            </a:r>
            <a:r>
              <a:rPr lang="en-US" sz="2600" dirty="0" smtClean="0"/>
              <a:t>                                                external layer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smtClean="0"/>
              <a:t>In some </a:t>
            </a:r>
            <a:r>
              <a:rPr lang="en-US" sz="2600" dirty="0"/>
              <a:t>groups, other body parts </a:t>
            </a:r>
            <a:r>
              <a:rPr lang="en-US" sz="2600" dirty="0" smtClean="0"/>
              <a:t>                                              may be shed</a:t>
            </a:r>
            <a:r>
              <a:rPr lang="en-US" sz="2600" dirty="0"/>
              <a:t>, for example, wings in </a:t>
            </a:r>
            <a:r>
              <a:rPr lang="en-US" sz="2600" dirty="0" smtClean="0"/>
              <a:t>                                      some </a:t>
            </a:r>
            <a:r>
              <a:rPr lang="en-US" sz="2600" dirty="0"/>
              <a:t>insects </a:t>
            </a:r>
            <a:r>
              <a:rPr lang="en-US" sz="2600" dirty="0" smtClean="0"/>
              <a:t>or </a:t>
            </a:r>
            <a:r>
              <a:rPr lang="en-US" sz="2600" dirty="0"/>
              <a:t>the </a:t>
            </a:r>
            <a:r>
              <a:rPr lang="en-US" sz="2600" dirty="0" smtClean="0"/>
              <a:t>entire                                                    exoskeleton </a:t>
            </a:r>
            <a:r>
              <a:rPr lang="en-US" sz="2600" dirty="0"/>
              <a:t>in arthropods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3074" name="Picture 2" descr="G:\Parasitology\Cicada_molting_animated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21" y="3259013"/>
            <a:ext cx="26955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622</TotalTime>
  <Words>289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Osmoregulation and  Moulting</vt:lpstr>
      <vt:lpstr>Osmoregulation</vt:lpstr>
      <vt:lpstr>Two major types of Animals                 depending on osmoregulation</vt:lpstr>
      <vt:lpstr>Osmoregulatory structure in parasites</vt:lpstr>
      <vt:lpstr>moulting or molting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Fazlul</cp:lastModifiedBy>
  <cp:revision>94</cp:revision>
  <dcterms:created xsi:type="dcterms:W3CDTF">2016-02-05T02:54:56Z</dcterms:created>
  <dcterms:modified xsi:type="dcterms:W3CDTF">2018-11-01T03:11:52Z</dcterms:modified>
</cp:coreProperties>
</file>