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0"/>
  </p:notesMasterIdLst>
  <p:sldIdLst>
    <p:sldId id="257" r:id="rId2"/>
    <p:sldId id="261" r:id="rId3"/>
    <p:sldId id="308" r:id="rId4"/>
    <p:sldId id="258" r:id="rId5"/>
    <p:sldId id="259" r:id="rId6"/>
    <p:sldId id="260" r:id="rId7"/>
    <p:sldId id="309" r:id="rId8"/>
    <p:sldId id="310" r:id="rId9"/>
    <p:sldId id="311" r:id="rId10"/>
    <p:sldId id="313" r:id="rId11"/>
    <p:sldId id="314" r:id="rId12"/>
    <p:sldId id="315" r:id="rId13"/>
    <p:sldId id="316" r:id="rId14"/>
    <p:sldId id="262" r:id="rId15"/>
    <p:sldId id="263" r:id="rId16"/>
    <p:sldId id="264" r:id="rId17"/>
    <p:sldId id="265" r:id="rId18"/>
    <p:sldId id="266" r:id="rId19"/>
  </p:sldIdLst>
  <p:sldSz cx="9144000" cy="6858000" type="screen4x3"/>
  <p:notesSz cx="6858000" cy="9144000"/>
  <p:defaultTextStyle>
    <a:defPPr>
      <a:defRPr lang="th-TH"/>
    </a:defPPr>
    <a:lvl1pPr marL="0" algn="l" defTabSz="914400" rtl="0" eaLnBrk="1" latinLnBrk="0" hangingPunct="1">
      <a:defRPr sz="2800" kern="1200">
        <a:solidFill>
          <a:schemeClr val="tx1"/>
        </a:solidFill>
        <a:latin typeface="+mn-lt"/>
        <a:ea typeface="+mn-ea"/>
        <a:cs typeface="+mn-cs"/>
      </a:defRPr>
    </a:lvl1pPr>
    <a:lvl2pPr marL="457200" algn="l" defTabSz="914400" rtl="0" eaLnBrk="1" latinLnBrk="0" hangingPunct="1">
      <a:defRPr sz="2800" kern="1200">
        <a:solidFill>
          <a:schemeClr val="tx1"/>
        </a:solidFill>
        <a:latin typeface="+mn-lt"/>
        <a:ea typeface="+mn-ea"/>
        <a:cs typeface="+mn-cs"/>
      </a:defRPr>
    </a:lvl2pPr>
    <a:lvl3pPr marL="914400" algn="l" defTabSz="914400" rtl="0" eaLnBrk="1" latinLnBrk="0" hangingPunct="1">
      <a:defRPr sz="2800" kern="1200">
        <a:solidFill>
          <a:schemeClr val="tx1"/>
        </a:solidFill>
        <a:latin typeface="+mn-lt"/>
        <a:ea typeface="+mn-ea"/>
        <a:cs typeface="+mn-cs"/>
      </a:defRPr>
    </a:lvl3pPr>
    <a:lvl4pPr marL="1371600" algn="l" defTabSz="914400" rtl="0" eaLnBrk="1" latinLnBrk="0" hangingPunct="1">
      <a:defRPr sz="2800" kern="1200">
        <a:solidFill>
          <a:schemeClr val="tx1"/>
        </a:solidFill>
        <a:latin typeface="+mn-lt"/>
        <a:ea typeface="+mn-ea"/>
        <a:cs typeface="+mn-cs"/>
      </a:defRPr>
    </a:lvl4pPr>
    <a:lvl5pPr marL="1828800" algn="l" defTabSz="914400" rtl="0" eaLnBrk="1" latinLnBrk="0" hangingPunct="1">
      <a:defRPr sz="2800" kern="1200">
        <a:solidFill>
          <a:schemeClr val="tx1"/>
        </a:solidFill>
        <a:latin typeface="+mn-lt"/>
        <a:ea typeface="+mn-ea"/>
        <a:cs typeface="+mn-cs"/>
      </a:defRPr>
    </a:lvl5pPr>
    <a:lvl6pPr marL="2286000" algn="l" defTabSz="914400" rtl="0" eaLnBrk="1" latinLnBrk="0" hangingPunct="1">
      <a:defRPr sz="2800" kern="1200">
        <a:solidFill>
          <a:schemeClr val="tx1"/>
        </a:solidFill>
        <a:latin typeface="+mn-lt"/>
        <a:ea typeface="+mn-ea"/>
        <a:cs typeface="+mn-cs"/>
      </a:defRPr>
    </a:lvl6pPr>
    <a:lvl7pPr marL="2743200" algn="l" defTabSz="914400" rtl="0" eaLnBrk="1" latinLnBrk="0" hangingPunct="1">
      <a:defRPr sz="2800" kern="1200">
        <a:solidFill>
          <a:schemeClr val="tx1"/>
        </a:solidFill>
        <a:latin typeface="+mn-lt"/>
        <a:ea typeface="+mn-ea"/>
        <a:cs typeface="+mn-cs"/>
      </a:defRPr>
    </a:lvl7pPr>
    <a:lvl8pPr marL="3200400" algn="l" defTabSz="914400" rtl="0" eaLnBrk="1" latinLnBrk="0" hangingPunct="1">
      <a:defRPr sz="2800" kern="1200">
        <a:solidFill>
          <a:schemeClr val="tx1"/>
        </a:solidFill>
        <a:latin typeface="+mn-lt"/>
        <a:ea typeface="+mn-ea"/>
        <a:cs typeface="+mn-cs"/>
      </a:defRPr>
    </a:lvl8pPr>
    <a:lvl9pPr marL="3657600" algn="l" defTabSz="914400" rtl="0" eaLnBrk="1" latinLnBrk="0" hangingPunct="1">
      <a:defRPr sz="2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8676" autoAdjust="0"/>
    <p:restoredTop sz="93950" autoAdjust="0"/>
  </p:normalViewPr>
  <p:slideViewPr>
    <p:cSldViewPr>
      <p:cViewPr>
        <p:scale>
          <a:sx n="100" d="100"/>
          <a:sy n="100" d="100"/>
        </p:scale>
        <p:origin x="-390" y="72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h-TH"/>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2587176-295E-470F-984D-9C1EA717393D}" type="datetimeFigureOut">
              <a:rPr lang="th-TH" smtClean="0"/>
              <a:t>14/10/62</a:t>
            </a:fld>
            <a:endParaRPr lang="th-TH"/>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h-TH"/>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h-TH"/>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h-TH"/>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463DAE3-416D-4808-AB32-709F7868C2E4}" type="slidenum">
              <a:rPr lang="th-TH" smtClean="0"/>
              <a:t>‹#›</a:t>
            </a:fld>
            <a:endParaRPr lang="th-TH"/>
          </a:p>
        </p:txBody>
      </p:sp>
    </p:spTree>
    <p:extLst>
      <p:ext uri="{BB962C8B-B14F-4D97-AF65-F5344CB8AC3E}">
        <p14:creationId xmlns:p14="http://schemas.microsoft.com/office/powerpoint/2010/main" val="2703923235"/>
      </p:ext>
    </p:extLst>
  </p:cSld>
  <p:clrMap bg1="lt1" tx1="dk1" bg2="lt2" tx2="dk2" accent1="accent1" accent2="accent2" accent3="accent3" accent4="accent4" accent5="accent5" accent6="accent6" hlink="hlink" folHlink="folHlink"/>
  <p:notes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b="0" i="0" u="none" strike="noStrike" kern="1200" dirty="0" smtClean="0">
                <a:solidFill>
                  <a:schemeClr val="tx1"/>
                </a:solidFill>
                <a:effectLst/>
                <a:latin typeface="+mn-lt"/>
                <a:ea typeface="+mn-ea"/>
                <a:cs typeface="+mn-cs"/>
              </a:rPr>
              <a:t>Schematic of the defense strategies of arthropods to parasites and pathogens. Such organisms are recognized by a variety of pattern recognition molecules either free in the plasma or associated with various cell types. The cellular events consist of phagocytosis by specialist “professional” phagocytes while nodule formation removes large numbers of microorganisms from the </a:t>
            </a:r>
            <a:r>
              <a:rPr lang="en-US" sz="1800" b="0" i="0" u="none" strike="noStrike" kern="1200" dirty="0" err="1" smtClean="0">
                <a:solidFill>
                  <a:schemeClr val="tx1"/>
                </a:solidFill>
                <a:effectLst/>
                <a:latin typeface="+mn-lt"/>
                <a:ea typeface="+mn-ea"/>
                <a:cs typeface="+mn-cs"/>
              </a:rPr>
              <a:t>hemocoel</a:t>
            </a:r>
            <a:r>
              <a:rPr lang="en-US" sz="1800" b="0" i="0" u="none" strike="noStrike" kern="1200" dirty="0" smtClean="0">
                <a:solidFill>
                  <a:schemeClr val="tx1"/>
                </a:solidFill>
                <a:effectLst/>
                <a:latin typeface="+mn-lt"/>
                <a:ea typeface="+mn-ea"/>
                <a:cs typeface="+mn-cs"/>
              </a:rPr>
              <a:t> such that they become walled off by a sheath of cells. Encapsulation occurs when larger invaders or damaged self-tissues are recognized and become surrounded by a multilayer of </a:t>
            </a:r>
            <a:r>
              <a:rPr lang="en-US" sz="1800" b="0" i="0" u="none" strike="noStrike" kern="1200" dirty="0" err="1" smtClean="0">
                <a:solidFill>
                  <a:schemeClr val="tx1"/>
                </a:solidFill>
                <a:effectLst/>
                <a:latin typeface="+mn-lt"/>
                <a:ea typeface="+mn-ea"/>
                <a:cs typeface="+mn-cs"/>
              </a:rPr>
              <a:t>hemocytes</a:t>
            </a:r>
            <a:r>
              <a:rPr lang="en-US" sz="1800" b="0" i="0" u="none" strike="noStrike" kern="1200" dirty="0" smtClean="0">
                <a:solidFill>
                  <a:schemeClr val="tx1"/>
                </a:solidFill>
                <a:effectLst/>
                <a:latin typeface="+mn-lt"/>
                <a:ea typeface="+mn-ea"/>
                <a:cs typeface="+mn-cs"/>
              </a:rPr>
              <a:t>. Bacteria and fungi are also killed by AMPs or by intermediates of the </a:t>
            </a:r>
            <a:r>
              <a:rPr lang="en-US" sz="1800" b="0" i="0" u="none" strike="noStrike" kern="1200" dirty="0" err="1" smtClean="0">
                <a:solidFill>
                  <a:schemeClr val="tx1"/>
                </a:solidFill>
                <a:effectLst/>
                <a:latin typeface="+mn-lt"/>
                <a:ea typeface="+mn-ea"/>
                <a:cs typeface="+mn-cs"/>
              </a:rPr>
              <a:t>prophenoloxidase</a:t>
            </a:r>
            <a:r>
              <a:rPr lang="en-US" sz="1800" b="0" i="0" u="none" strike="noStrike" kern="1200" dirty="0" smtClean="0">
                <a:solidFill>
                  <a:schemeClr val="tx1"/>
                </a:solidFill>
                <a:effectLst/>
                <a:latin typeface="+mn-lt"/>
                <a:ea typeface="+mn-ea"/>
                <a:cs typeface="+mn-cs"/>
              </a:rPr>
              <a:t> cascade. </a:t>
            </a:r>
            <a:r>
              <a:rPr lang="en-US" sz="1800" b="0" i="0" u="none" strike="noStrike" kern="1200" dirty="0" err="1" smtClean="0">
                <a:solidFill>
                  <a:schemeClr val="tx1"/>
                </a:solidFill>
                <a:effectLst/>
                <a:latin typeface="+mn-lt"/>
                <a:ea typeface="+mn-ea"/>
                <a:cs typeface="+mn-cs"/>
              </a:rPr>
              <a:t>Lectins</a:t>
            </a:r>
            <a:r>
              <a:rPr lang="en-US" sz="1800" b="0" i="0" u="none" strike="noStrike" kern="1200" dirty="0" smtClean="0">
                <a:solidFill>
                  <a:schemeClr val="tx1"/>
                </a:solidFill>
                <a:effectLst/>
                <a:latin typeface="+mn-lt"/>
                <a:ea typeface="+mn-ea"/>
                <a:cs typeface="+mn-cs"/>
              </a:rPr>
              <a:t> and complement-like factors may act as recognition molecules and aid in the elimination of invading organisms.</a:t>
            </a:r>
            <a:endParaRPr lang="en-US" dirty="0"/>
          </a:p>
        </p:txBody>
      </p:sp>
      <p:sp>
        <p:nvSpPr>
          <p:cNvPr id="4" name="Slide Number Placeholder 3"/>
          <p:cNvSpPr>
            <a:spLocks noGrp="1"/>
          </p:cNvSpPr>
          <p:nvPr>
            <p:ph type="sldNum" sz="quarter" idx="10"/>
          </p:nvPr>
        </p:nvSpPr>
        <p:spPr/>
        <p:txBody>
          <a:bodyPr/>
          <a:lstStyle/>
          <a:p>
            <a:fld id="{4463DAE3-416D-4808-AB32-709F7868C2E4}" type="slidenum">
              <a:rPr lang="th-TH" smtClean="0"/>
              <a:t>7</a:t>
            </a:fld>
            <a:endParaRPr lang="th-TH"/>
          </a:p>
        </p:txBody>
      </p:sp>
    </p:spTree>
    <p:extLst>
      <p:ext uri="{BB962C8B-B14F-4D97-AF65-F5344CB8AC3E}">
        <p14:creationId xmlns:p14="http://schemas.microsoft.com/office/powerpoint/2010/main" val="19628362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smtClean="0"/>
              <a:t>Click to edit Master title style</a:t>
            </a:r>
            <a:endParaRPr kumimoji="0"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bwMode="auto">
          <a:xfrm rot="5400000">
            <a:off x="7764621" y="1174097"/>
            <a:ext cx="2286000" cy="381000"/>
          </a:xfrm>
        </p:spPr>
        <p:txBody>
          <a:bodyPr/>
          <a:lstStyle/>
          <a:p>
            <a:fld id="{870496A5-83DB-4005-B2D6-B97B57182873}" type="datetimeFigureOut">
              <a:rPr lang="th-TH" smtClean="0"/>
              <a:t>14/10/62</a:t>
            </a:fld>
            <a:endParaRPr lang="th-TH"/>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th-TH"/>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270E27EF-9497-4752-8D40-A953E0E27AA4}" type="slidenum">
              <a:rPr lang="th-TH" smtClean="0"/>
              <a:t>‹#›</a:t>
            </a:fld>
            <a:endParaRPr lang="th-TH"/>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70496A5-83DB-4005-B2D6-B97B57182873}" type="datetimeFigureOut">
              <a:rPr lang="th-TH" smtClean="0"/>
              <a:t>14/10/62</a:t>
            </a:fld>
            <a:endParaRPr lang="th-TH"/>
          </a:p>
        </p:txBody>
      </p:sp>
      <p:sp>
        <p:nvSpPr>
          <p:cNvPr id="5" name="Footer Placeholder 4"/>
          <p:cNvSpPr>
            <a:spLocks noGrp="1"/>
          </p:cNvSpPr>
          <p:nvPr>
            <p:ph type="ftr" sz="quarter" idx="11"/>
          </p:nvPr>
        </p:nvSpPr>
        <p:spPr/>
        <p:txBody>
          <a:bodyPr/>
          <a:lstStyle/>
          <a:p>
            <a:endParaRPr lang="th-TH"/>
          </a:p>
        </p:txBody>
      </p:sp>
      <p:sp>
        <p:nvSpPr>
          <p:cNvPr id="6" name="Slide Number Placeholder 5"/>
          <p:cNvSpPr>
            <a:spLocks noGrp="1"/>
          </p:cNvSpPr>
          <p:nvPr>
            <p:ph type="sldNum" sz="quarter" idx="12"/>
          </p:nvPr>
        </p:nvSpPr>
        <p:spPr/>
        <p:txBody>
          <a:bodyPr/>
          <a:lstStyle/>
          <a:p>
            <a:fld id="{270E27EF-9497-4752-8D40-A953E0E27AA4}" type="slidenum">
              <a:rPr lang="th-TH" smtClean="0"/>
              <a:t>‹#›</a:t>
            </a:fld>
            <a:endParaRPr lang="th-TH"/>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70496A5-83DB-4005-B2D6-B97B57182873}" type="datetimeFigureOut">
              <a:rPr lang="th-TH" smtClean="0"/>
              <a:t>14/10/62</a:t>
            </a:fld>
            <a:endParaRPr lang="th-TH"/>
          </a:p>
        </p:txBody>
      </p:sp>
      <p:sp>
        <p:nvSpPr>
          <p:cNvPr id="5" name="Footer Placeholder 4"/>
          <p:cNvSpPr>
            <a:spLocks noGrp="1"/>
          </p:cNvSpPr>
          <p:nvPr>
            <p:ph type="ftr" sz="quarter" idx="11"/>
          </p:nvPr>
        </p:nvSpPr>
        <p:spPr/>
        <p:txBody>
          <a:bodyPr/>
          <a:lstStyle/>
          <a:p>
            <a:endParaRPr lang="th-TH"/>
          </a:p>
        </p:txBody>
      </p:sp>
      <p:sp>
        <p:nvSpPr>
          <p:cNvPr id="6" name="Slide Number Placeholder 5"/>
          <p:cNvSpPr>
            <a:spLocks noGrp="1"/>
          </p:cNvSpPr>
          <p:nvPr>
            <p:ph type="sldNum" sz="quarter" idx="12"/>
          </p:nvPr>
        </p:nvSpPr>
        <p:spPr/>
        <p:txBody>
          <a:bodyPr/>
          <a:lstStyle/>
          <a:p>
            <a:fld id="{270E27EF-9497-4752-8D40-A953E0E27AA4}" type="slidenum">
              <a:rPr lang="th-TH" smtClean="0"/>
              <a:t>‹#›</a:t>
            </a:fld>
            <a:endParaRPr lang="th-TH"/>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4"/>
          </p:nvPr>
        </p:nvSpPr>
        <p:spPr/>
        <p:txBody>
          <a:bodyPr rtlCol="0"/>
          <a:lstStyle/>
          <a:p>
            <a:fld id="{870496A5-83DB-4005-B2D6-B97B57182873}" type="datetimeFigureOut">
              <a:rPr lang="th-TH" smtClean="0"/>
              <a:t>14/10/62</a:t>
            </a:fld>
            <a:endParaRPr lang="th-TH"/>
          </a:p>
        </p:txBody>
      </p:sp>
      <p:sp>
        <p:nvSpPr>
          <p:cNvPr id="9" name="Slide Number Placeholder 8"/>
          <p:cNvSpPr>
            <a:spLocks noGrp="1"/>
          </p:cNvSpPr>
          <p:nvPr>
            <p:ph type="sldNum" sz="quarter" idx="15"/>
          </p:nvPr>
        </p:nvSpPr>
        <p:spPr/>
        <p:txBody>
          <a:bodyPr rtlCol="0"/>
          <a:lstStyle/>
          <a:p>
            <a:fld id="{270E27EF-9497-4752-8D40-A953E0E27AA4}" type="slidenum">
              <a:rPr lang="th-TH" smtClean="0"/>
              <a:t>‹#›</a:t>
            </a:fld>
            <a:endParaRPr lang="th-TH"/>
          </a:p>
        </p:txBody>
      </p:sp>
      <p:sp>
        <p:nvSpPr>
          <p:cNvPr id="10" name="Footer Placeholder 9"/>
          <p:cNvSpPr>
            <a:spLocks noGrp="1"/>
          </p:cNvSpPr>
          <p:nvPr>
            <p:ph type="ftr" sz="quarter" idx="16"/>
          </p:nvPr>
        </p:nvSpPr>
        <p:spPr/>
        <p:txBody>
          <a:bodyPr rtlCol="0"/>
          <a:lstStyle/>
          <a:p>
            <a:endParaRPr lang="th-TH"/>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870496A5-83DB-4005-B2D6-B97B57182873}" type="datetimeFigureOut">
              <a:rPr lang="th-TH" smtClean="0"/>
              <a:t>14/10/62</a:t>
            </a:fld>
            <a:endParaRPr lang="th-TH"/>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th-TH"/>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270E27EF-9497-4752-8D40-A953E0E27AA4}" type="slidenum">
              <a:rPr lang="th-TH" smtClean="0"/>
              <a:t>‹#›</a:t>
            </a:fld>
            <a:endParaRPr lang="th-TH"/>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870496A5-83DB-4005-B2D6-B97B57182873}" type="datetimeFigureOut">
              <a:rPr lang="th-TH" smtClean="0"/>
              <a:t>14/10/62</a:t>
            </a:fld>
            <a:endParaRPr lang="th-TH"/>
          </a:p>
        </p:txBody>
      </p:sp>
      <p:sp>
        <p:nvSpPr>
          <p:cNvPr id="6" name="Footer Placeholder 5"/>
          <p:cNvSpPr>
            <a:spLocks noGrp="1"/>
          </p:cNvSpPr>
          <p:nvPr>
            <p:ph type="ftr" sz="quarter" idx="11"/>
          </p:nvPr>
        </p:nvSpPr>
        <p:spPr/>
        <p:txBody>
          <a:bodyPr/>
          <a:lstStyle/>
          <a:p>
            <a:endParaRPr lang="th-TH"/>
          </a:p>
        </p:txBody>
      </p:sp>
      <p:sp>
        <p:nvSpPr>
          <p:cNvPr id="7" name="Slide Number Placeholder 6"/>
          <p:cNvSpPr>
            <a:spLocks noGrp="1"/>
          </p:cNvSpPr>
          <p:nvPr>
            <p:ph type="sldNum" sz="quarter" idx="12"/>
          </p:nvPr>
        </p:nvSpPr>
        <p:spPr/>
        <p:txBody>
          <a:bodyPr/>
          <a:lstStyle/>
          <a:p>
            <a:fld id="{270E27EF-9497-4752-8D40-A953E0E27AA4}" type="slidenum">
              <a:rPr lang="th-TH" smtClean="0"/>
              <a:t>‹#›</a:t>
            </a:fld>
            <a:endParaRPr lang="th-TH"/>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smtClean="0"/>
              <a:t>Click to edit Master title style</a:t>
            </a:r>
            <a:endParaRPr kumimoji="0" lang="en-US"/>
          </a:p>
        </p:txBody>
      </p:sp>
      <p:sp>
        <p:nvSpPr>
          <p:cNvPr id="7" name="Date Placeholder 6"/>
          <p:cNvSpPr>
            <a:spLocks noGrp="1"/>
          </p:cNvSpPr>
          <p:nvPr>
            <p:ph type="dt" sz="half" idx="10"/>
          </p:nvPr>
        </p:nvSpPr>
        <p:spPr/>
        <p:txBody>
          <a:bodyPr/>
          <a:lstStyle/>
          <a:p>
            <a:fld id="{870496A5-83DB-4005-B2D6-B97B57182873}" type="datetimeFigureOut">
              <a:rPr lang="th-TH" smtClean="0"/>
              <a:t>14/10/62</a:t>
            </a:fld>
            <a:endParaRPr lang="th-TH"/>
          </a:p>
        </p:txBody>
      </p:sp>
      <p:sp>
        <p:nvSpPr>
          <p:cNvPr id="8" name="Footer Placeholder 7"/>
          <p:cNvSpPr>
            <a:spLocks noGrp="1"/>
          </p:cNvSpPr>
          <p:nvPr>
            <p:ph type="ftr" sz="quarter" idx="11"/>
          </p:nvPr>
        </p:nvSpPr>
        <p:spPr/>
        <p:txBody>
          <a:bodyPr/>
          <a:lstStyle/>
          <a:p>
            <a:endParaRPr lang="th-TH"/>
          </a:p>
        </p:txBody>
      </p:sp>
      <p:sp>
        <p:nvSpPr>
          <p:cNvPr id="9" name="Slide Number Placeholder 8"/>
          <p:cNvSpPr>
            <a:spLocks noGrp="1"/>
          </p:cNvSpPr>
          <p:nvPr>
            <p:ph type="sldNum" sz="quarter" idx="12"/>
          </p:nvPr>
        </p:nvSpPr>
        <p:spPr/>
        <p:txBody>
          <a:bodyPr/>
          <a:lstStyle/>
          <a:p>
            <a:fld id="{270E27EF-9497-4752-8D40-A953E0E27AA4}" type="slidenum">
              <a:rPr lang="th-TH" smtClean="0"/>
              <a:t>‹#›</a:t>
            </a:fld>
            <a:endParaRPr lang="th-TH"/>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6" name="Date Placeholder 5"/>
          <p:cNvSpPr>
            <a:spLocks noGrp="1"/>
          </p:cNvSpPr>
          <p:nvPr>
            <p:ph type="dt" sz="half" idx="10"/>
          </p:nvPr>
        </p:nvSpPr>
        <p:spPr/>
        <p:txBody>
          <a:bodyPr rtlCol="0"/>
          <a:lstStyle/>
          <a:p>
            <a:fld id="{870496A5-83DB-4005-B2D6-B97B57182873}" type="datetimeFigureOut">
              <a:rPr lang="th-TH" smtClean="0"/>
              <a:t>14/10/62</a:t>
            </a:fld>
            <a:endParaRPr lang="th-TH"/>
          </a:p>
        </p:txBody>
      </p:sp>
      <p:sp>
        <p:nvSpPr>
          <p:cNvPr id="7" name="Slide Number Placeholder 6"/>
          <p:cNvSpPr>
            <a:spLocks noGrp="1"/>
          </p:cNvSpPr>
          <p:nvPr>
            <p:ph type="sldNum" sz="quarter" idx="11"/>
          </p:nvPr>
        </p:nvSpPr>
        <p:spPr/>
        <p:txBody>
          <a:bodyPr rtlCol="0"/>
          <a:lstStyle/>
          <a:p>
            <a:fld id="{270E27EF-9497-4752-8D40-A953E0E27AA4}" type="slidenum">
              <a:rPr lang="th-TH" smtClean="0"/>
              <a:t>‹#›</a:t>
            </a:fld>
            <a:endParaRPr lang="th-TH"/>
          </a:p>
        </p:txBody>
      </p:sp>
      <p:sp>
        <p:nvSpPr>
          <p:cNvPr id="8" name="Footer Placeholder 7"/>
          <p:cNvSpPr>
            <a:spLocks noGrp="1"/>
          </p:cNvSpPr>
          <p:nvPr>
            <p:ph type="ftr" sz="quarter" idx="12"/>
          </p:nvPr>
        </p:nvSpPr>
        <p:spPr/>
        <p:txBody>
          <a:bodyPr rtlCol="0"/>
          <a:lstStyle/>
          <a:p>
            <a:endParaRPr lang="th-TH"/>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70496A5-83DB-4005-B2D6-B97B57182873}" type="datetimeFigureOut">
              <a:rPr lang="th-TH" smtClean="0"/>
              <a:t>14/10/62</a:t>
            </a:fld>
            <a:endParaRPr lang="th-TH"/>
          </a:p>
        </p:txBody>
      </p:sp>
      <p:sp>
        <p:nvSpPr>
          <p:cNvPr id="3" name="Footer Placeholder 2"/>
          <p:cNvSpPr>
            <a:spLocks noGrp="1"/>
          </p:cNvSpPr>
          <p:nvPr>
            <p:ph type="ftr" sz="quarter" idx="11"/>
          </p:nvPr>
        </p:nvSpPr>
        <p:spPr/>
        <p:txBody>
          <a:bodyPr/>
          <a:lstStyle/>
          <a:p>
            <a:endParaRPr lang="th-TH"/>
          </a:p>
        </p:txBody>
      </p:sp>
      <p:sp>
        <p:nvSpPr>
          <p:cNvPr id="4" name="Slide Number Placeholder 3"/>
          <p:cNvSpPr>
            <a:spLocks noGrp="1"/>
          </p:cNvSpPr>
          <p:nvPr>
            <p:ph type="sldNum" sz="quarter" idx="12"/>
          </p:nvPr>
        </p:nvSpPr>
        <p:spPr/>
        <p:txBody>
          <a:bodyPr/>
          <a:lstStyle/>
          <a:p>
            <a:fld id="{270E27EF-9497-4752-8D40-A953E0E27AA4}" type="slidenum">
              <a:rPr lang="th-TH" smtClean="0"/>
              <a:t>‹#›</a:t>
            </a:fld>
            <a:endParaRPr lang="th-TH"/>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1" name="Date Placeholder 20"/>
          <p:cNvSpPr>
            <a:spLocks noGrp="1"/>
          </p:cNvSpPr>
          <p:nvPr>
            <p:ph type="dt" sz="half" idx="14"/>
          </p:nvPr>
        </p:nvSpPr>
        <p:spPr/>
        <p:txBody>
          <a:bodyPr rtlCol="0"/>
          <a:lstStyle/>
          <a:p>
            <a:fld id="{870496A5-83DB-4005-B2D6-B97B57182873}" type="datetimeFigureOut">
              <a:rPr lang="th-TH" smtClean="0"/>
              <a:t>14/10/62</a:t>
            </a:fld>
            <a:endParaRPr lang="th-TH"/>
          </a:p>
        </p:txBody>
      </p:sp>
      <p:sp>
        <p:nvSpPr>
          <p:cNvPr id="22" name="Slide Number Placeholder 21"/>
          <p:cNvSpPr>
            <a:spLocks noGrp="1"/>
          </p:cNvSpPr>
          <p:nvPr>
            <p:ph type="sldNum" sz="quarter" idx="15"/>
          </p:nvPr>
        </p:nvSpPr>
        <p:spPr/>
        <p:txBody>
          <a:bodyPr rtlCol="0"/>
          <a:lstStyle/>
          <a:p>
            <a:fld id="{270E27EF-9497-4752-8D40-A953E0E27AA4}" type="slidenum">
              <a:rPr lang="th-TH" smtClean="0"/>
              <a:t>‹#›</a:t>
            </a:fld>
            <a:endParaRPr lang="th-TH"/>
          </a:p>
        </p:txBody>
      </p:sp>
      <p:sp>
        <p:nvSpPr>
          <p:cNvPr id="23" name="Footer Placeholder 22"/>
          <p:cNvSpPr>
            <a:spLocks noGrp="1"/>
          </p:cNvSpPr>
          <p:nvPr>
            <p:ph type="ftr" sz="quarter" idx="16"/>
          </p:nvPr>
        </p:nvSpPr>
        <p:spPr/>
        <p:txBody>
          <a:bodyPr rtlCol="0"/>
          <a:lstStyle/>
          <a:p>
            <a:endParaRPr lang="th-TH"/>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smtClean="0"/>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870496A5-83DB-4005-B2D6-B97B57182873}" type="datetimeFigureOut">
              <a:rPr lang="th-TH" smtClean="0"/>
              <a:t>14/10/62</a:t>
            </a:fld>
            <a:endParaRPr lang="th-TH"/>
          </a:p>
        </p:txBody>
      </p:sp>
      <p:sp>
        <p:nvSpPr>
          <p:cNvPr id="18" name="Slide Number Placeholder 17"/>
          <p:cNvSpPr>
            <a:spLocks noGrp="1"/>
          </p:cNvSpPr>
          <p:nvPr>
            <p:ph type="sldNum" sz="quarter" idx="11"/>
          </p:nvPr>
        </p:nvSpPr>
        <p:spPr/>
        <p:txBody>
          <a:bodyPr rtlCol="0"/>
          <a:lstStyle/>
          <a:p>
            <a:fld id="{270E27EF-9497-4752-8D40-A953E0E27AA4}" type="slidenum">
              <a:rPr lang="th-TH" smtClean="0"/>
              <a:t>‹#›</a:t>
            </a:fld>
            <a:endParaRPr lang="th-TH"/>
          </a:p>
        </p:txBody>
      </p:sp>
      <p:sp>
        <p:nvSpPr>
          <p:cNvPr id="21" name="Footer Placeholder 20"/>
          <p:cNvSpPr>
            <a:spLocks noGrp="1"/>
          </p:cNvSpPr>
          <p:nvPr>
            <p:ph type="ftr" sz="quarter" idx="12"/>
          </p:nvPr>
        </p:nvSpPr>
        <p:spPr/>
        <p:txBody>
          <a:bodyPr rtlCol="0"/>
          <a:lstStyle/>
          <a:p>
            <a:endParaRPr lang="th-TH"/>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870496A5-83DB-4005-B2D6-B97B57182873}" type="datetimeFigureOut">
              <a:rPr lang="th-TH" smtClean="0"/>
              <a:t>14/10/62</a:t>
            </a:fld>
            <a:endParaRPr lang="th-TH"/>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th-TH"/>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270E27EF-9497-4752-8D40-A953E0E27AA4}" type="slidenum">
              <a:rPr lang="th-TH" smtClean="0"/>
              <a:t>‹#›</a:t>
            </a:fld>
            <a:endParaRPr lang="th-TH"/>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4624"/>
            <a:ext cx="7467600" cy="706090"/>
          </a:xfrm>
        </p:spPr>
        <p:txBody>
          <a:bodyPr/>
          <a:lstStyle/>
          <a:p>
            <a:pPr algn="ctr"/>
            <a:r>
              <a:rPr lang="en-US" dirty="0" smtClean="0"/>
              <a:t>Basic concept on Immunity</a:t>
            </a:r>
            <a:endParaRPr lang="th-TH" dirty="0"/>
          </a:p>
        </p:txBody>
      </p:sp>
      <p:sp>
        <p:nvSpPr>
          <p:cNvPr id="3" name="Content Placeholder 2"/>
          <p:cNvSpPr>
            <a:spLocks noGrp="1"/>
          </p:cNvSpPr>
          <p:nvPr>
            <p:ph sz="quarter" idx="1"/>
          </p:nvPr>
        </p:nvSpPr>
        <p:spPr>
          <a:xfrm>
            <a:off x="107504" y="764704"/>
            <a:ext cx="8856984" cy="5976664"/>
          </a:xfrm>
        </p:spPr>
        <p:txBody>
          <a:bodyPr>
            <a:noAutofit/>
          </a:bodyPr>
          <a:lstStyle/>
          <a:p>
            <a:pPr algn="just">
              <a:buFont typeface="Wingdings" pitchFamily="2" charset="2"/>
              <a:buChar char="q"/>
            </a:pPr>
            <a:r>
              <a:rPr lang="en-US" sz="2300" b="1" dirty="0"/>
              <a:t>Immunity</a:t>
            </a:r>
            <a:r>
              <a:rPr lang="en-US" sz="2300" dirty="0"/>
              <a:t> is the state of protection against foreign </a:t>
            </a:r>
            <a:r>
              <a:rPr lang="en-US" sz="2300" dirty="0" smtClean="0"/>
              <a:t>organisms or </a:t>
            </a:r>
            <a:r>
              <a:rPr lang="en-US" sz="2300" dirty="0"/>
              <a:t>substances (antigens</a:t>
            </a:r>
            <a:r>
              <a:rPr lang="en-US" sz="2300" dirty="0" smtClean="0"/>
              <a:t>) or other </a:t>
            </a:r>
            <a:r>
              <a:rPr lang="en-US" sz="2300" dirty="0"/>
              <a:t>unwanted biological invasion</a:t>
            </a:r>
            <a:r>
              <a:rPr lang="en-US" sz="2300" dirty="0" smtClean="0"/>
              <a:t>.</a:t>
            </a:r>
          </a:p>
          <a:p>
            <a:pPr algn="just">
              <a:buFont typeface="Wingdings" pitchFamily="2" charset="2"/>
              <a:buChar char="q"/>
            </a:pPr>
            <a:r>
              <a:rPr lang="en-US" sz="2300" dirty="0" smtClean="0"/>
              <a:t>Vertebrates </a:t>
            </a:r>
            <a:r>
              <a:rPr lang="en-US" sz="2300" dirty="0"/>
              <a:t>have two </a:t>
            </a:r>
            <a:r>
              <a:rPr lang="en-US" sz="2300" dirty="0" smtClean="0"/>
              <a:t>types of </a:t>
            </a:r>
            <a:r>
              <a:rPr lang="en-US" sz="2300" dirty="0"/>
              <a:t>immunity, </a:t>
            </a:r>
          </a:p>
          <a:p>
            <a:pPr lvl="2" algn="just">
              <a:spcBef>
                <a:spcPts val="600"/>
              </a:spcBef>
              <a:buFont typeface="Wingdings" pitchFamily="2" charset="2"/>
              <a:buChar char="Ø"/>
            </a:pPr>
            <a:r>
              <a:rPr lang="en-US" sz="2300" b="1" dirty="0" smtClean="0"/>
              <a:t>Innate Immunity </a:t>
            </a:r>
          </a:p>
          <a:p>
            <a:pPr lvl="2" algn="just">
              <a:spcBef>
                <a:spcPts val="600"/>
              </a:spcBef>
              <a:buFont typeface="Wingdings" pitchFamily="2" charset="2"/>
              <a:buChar char="Ø"/>
            </a:pPr>
            <a:r>
              <a:rPr lang="en-US" sz="2300" b="1" dirty="0" smtClean="0"/>
              <a:t>Adaptive or Acquired Immunity</a:t>
            </a:r>
            <a:endParaRPr lang="en-US" sz="2300" b="1" dirty="0"/>
          </a:p>
          <a:p>
            <a:pPr algn="just">
              <a:buFont typeface="Wingdings" pitchFamily="2" charset="2"/>
              <a:buChar char="q"/>
            </a:pPr>
            <a:r>
              <a:rPr lang="en-US" sz="2300" b="1" dirty="0"/>
              <a:t>Innate </a:t>
            </a:r>
            <a:r>
              <a:rPr lang="en-US" sz="2300" b="1" dirty="0" smtClean="0"/>
              <a:t>immunity</a:t>
            </a:r>
            <a:r>
              <a:rPr lang="en-US" sz="2300" dirty="0"/>
              <a:t> refers to nonspecific defense mechanisms that come into play immediately or within hours of an antigen's appearance in the body. These mechanisms include physical barriers such as skin, chemicals in the blood, and immune system cells that attack foreign cells in the body.</a:t>
            </a:r>
            <a:endParaRPr lang="en-GB" sz="2300" dirty="0" smtClean="0"/>
          </a:p>
          <a:p>
            <a:pPr algn="just">
              <a:buFont typeface="Wingdings" pitchFamily="2" charset="2"/>
              <a:buChar char="q"/>
            </a:pPr>
            <a:r>
              <a:rPr lang="en-US" sz="2300" b="1" dirty="0"/>
              <a:t>Adaptive immunity</a:t>
            </a:r>
            <a:r>
              <a:rPr lang="en-US" sz="2300" dirty="0"/>
              <a:t> refers to </a:t>
            </a:r>
            <a:r>
              <a:rPr lang="en-US" sz="2300" dirty="0" smtClean="0"/>
              <a:t>antigen-specific immune response. The </a:t>
            </a:r>
            <a:r>
              <a:rPr lang="en-US" sz="2300" dirty="0"/>
              <a:t>antigen first must be processed and recognized. Once an antigen has been </a:t>
            </a:r>
            <a:r>
              <a:rPr lang="en-US" sz="2300" dirty="0" smtClean="0"/>
              <a:t>recognized, the adaptive </a:t>
            </a:r>
            <a:r>
              <a:rPr lang="en-US" sz="2300" dirty="0"/>
              <a:t>immune system creates an army </a:t>
            </a:r>
            <a:r>
              <a:rPr lang="en-US" sz="2300" dirty="0" smtClean="0"/>
              <a:t>of immune</a:t>
            </a:r>
            <a:r>
              <a:rPr lang="en-US" sz="2300" dirty="0"/>
              <a:t> cells </a:t>
            </a:r>
            <a:r>
              <a:rPr lang="en-US" sz="2300" dirty="0" smtClean="0"/>
              <a:t>          specifically </a:t>
            </a:r>
            <a:r>
              <a:rPr lang="en-US" sz="2300" dirty="0"/>
              <a:t>designed to attack that antigen</a:t>
            </a:r>
            <a:r>
              <a:rPr lang="en-US" sz="2300" dirty="0" smtClean="0"/>
              <a:t>. </a:t>
            </a:r>
          </a:p>
        </p:txBody>
      </p:sp>
    </p:spTree>
    <p:extLst>
      <p:ext uri="{BB962C8B-B14F-4D97-AF65-F5344CB8AC3E}">
        <p14:creationId xmlns:p14="http://schemas.microsoft.com/office/powerpoint/2010/main" val="60290291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4360" y="83735"/>
            <a:ext cx="8291264" cy="680969"/>
          </a:xfrm>
        </p:spPr>
        <p:txBody>
          <a:bodyPr>
            <a:noAutofit/>
          </a:bodyPr>
          <a:lstStyle/>
          <a:p>
            <a:pPr algn="ctr"/>
            <a:r>
              <a:rPr lang="en-US" sz="2400" dirty="0"/>
              <a:t>The main invertebrate </a:t>
            </a:r>
            <a:r>
              <a:rPr lang="en-US" sz="2400" dirty="0" err="1"/>
              <a:t>haemocytes</a:t>
            </a:r>
            <a:r>
              <a:rPr lang="en-US" sz="2400" dirty="0"/>
              <a:t> involved in immune response.</a:t>
            </a:r>
          </a:p>
        </p:txBody>
      </p:sp>
      <p:pic>
        <p:nvPicPr>
          <p:cNvPr id="3074" name="Picture 2" descr="https://www.frontiersin.org/files/Articles/372689/fimmu-09-01915-HTML/image_m/fimmu-09-01915-g002.jpg"/>
          <p:cNvPicPr>
            <a:picLocks noChangeAspect="1" noChangeArrowheads="1"/>
          </p:cNvPicPr>
          <p:nvPr/>
        </p:nvPicPr>
        <p:blipFill rotWithShape="1">
          <a:blip r:embed="rId2">
            <a:extLst>
              <a:ext uri="{28A0092B-C50C-407E-A947-70E740481C1C}">
                <a14:useLocalDpi xmlns:a14="http://schemas.microsoft.com/office/drawing/2010/main" val="0"/>
              </a:ext>
            </a:extLst>
          </a:blip>
          <a:srcRect t="-1" b="75058"/>
          <a:stretch/>
        </p:blipFill>
        <p:spPr bwMode="auto">
          <a:xfrm>
            <a:off x="1475656" y="707829"/>
            <a:ext cx="6285286" cy="2721171"/>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107504" y="3466743"/>
            <a:ext cx="8867279" cy="3416320"/>
          </a:xfrm>
          <a:prstGeom prst="rect">
            <a:avLst/>
          </a:prstGeom>
        </p:spPr>
        <p:txBody>
          <a:bodyPr wrap="square">
            <a:spAutoFit/>
          </a:bodyPr>
          <a:lstStyle/>
          <a:p>
            <a:pPr algn="just"/>
            <a:r>
              <a:rPr lang="en-US" sz="2400" b="1" dirty="0" smtClean="0"/>
              <a:t>Pro-</a:t>
            </a:r>
            <a:r>
              <a:rPr lang="en-US" sz="2400" b="1" dirty="0" err="1" smtClean="0"/>
              <a:t>haemocyte</a:t>
            </a:r>
            <a:r>
              <a:rPr lang="en-US" sz="2400" dirty="0" smtClean="0"/>
              <a:t>: </a:t>
            </a:r>
            <a:r>
              <a:rPr lang="en-US" sz="2400" dirty="0"/>
              <a:t>Immature cell identified as pro-</a:t>
            </a:r>
            <a:r>
              <a:rPr lang="en-US" sz="2400" dirty="0" err="1"/>
              <a:t>haemocyte</a:t>
            </a:r>
            <a:r>
              <a:rPr lang="en-US" sz="2400" dirty="0"/>
              <a:t> or lymphocyte-like cell. </a:t>
            </a:r>
            <a:r>
              <a:rPr lang="en-US" sz="2400" dirty="0" smtClean="0"/>
              <a:t>The </a:t>
            </a:r>
            <a:r>
              <a:rPr lang="en-US" sz="2400" dirty="0"/>
              <a:t>undifferentiated pro-</a:t>
            </a:r>
            <a:r>
              <a:rPr lang="en-US" sz="2400" dirty="0" err="1"/>
              <a:t>haemocyte</a:t>
            </a:r>
            <a:r>
              <a:rPr lang="en-US" sz="2400" dirty="0"/>
              <a:t> is small, with a big nucleus containing a large amount of heterochromatin and a prominent nucleolus.</a:t>
            </a:r>
          </a:p>
          <a:p>
            <a:pPr algn="just"/>
            <a:r>
              <a:rPr lang="en-US" sz="2400" b="1" dirty="0"/>
              <a:t>Amoeboid </a:t>
            </a:r>
            <a:r>
              <a:rPr lang="en-US" sz="2400" b="1" dirty="0" smtClean="0"/>
              <a:t>phagocytes:</a:t>
            </a:r>
            <a:r>
              <a:rPr lang="en-US" sz="2400" dirty="0" smtClean="0"/>
              <a:t> These are </a:t>
            </a:r>
            <a:r>
              <a:rPr lang="en-US" sz="2400" dirty="0"/>
              <a:t>motile vacuolated </a:t>
            </a:r>
            <a:r>
              <a:rPr lang="en-US" sz="2400" dirty="0" smtClean="0"/>
              <a:t>cells. Depending </a:t>
            </a:r>
            <a:r>
              <a:rPr lang="en-US" sz="2400" dirty="0"/>
              <a:t>on the species, amoeboid phagocytes are involved in phagocytosis, migration, wound repair, non-self-recognition, transplant reaction, cytotoxicity, encapsulation, endocytosis, and enzymatic digestion of engulfed material. </a:t>
            </a:r>
          </a:p>
        </p:txBody>
      </p:sp>
    </p:spTree>
    <p:extLst>
      <p:ext uri="{BB962C8B-B14F-4D97-AF65-F5344CB8AC3E}">
        <p14:creationId xmlns:p14="http://schemas.microsoft.com/office/powerpoint/2010/main" val="1314291274"/>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4360" y="83735"/>
            <a:ext cx="8291264" cy="680969"/>
          </a:xfrm>
        </p:spPr>
        <p:txBody>
          <a:bodyPr>
            <a:noAutofit/>
          </a:bodyPr>
          <a:lstStyle/>
          <a:p>
            <a:pPr algn="ctr"/>
            <a:r>
              <a:rPr lang="en-US" sz="2400" dirty="0"/>
              <a:t>The main invertebrate </a:t>
            </a:r>
            <a:r>
              <a:rPr lang="en-US" sz="2400" dirty="0" err="1"/>
              <a:t>haemocytes</a:t>
            </a:r>
            <a:r>
              <a:rPr lang="en-US" sz="2400" dirty="0"/>
              <a:t> involved in immune response.</a:t>
            </a:r>
          </a:p>
        </p:txBody>
      </p:sp>
      <p:pic>
        <p:nvPicPr>
          <p:cNvPr id="3074" name="Picture 2" descr="https://www.frontiersin.org/files/Articles/372689/fimmu-09-01915-HTML/image_m/fimmu-09-01915-g002.jpg"/>
          <p:cNvPicPr>
            <a:picLocks noChangeAspect="1" noChangeArrowheads="1"/>
          </p:cNvPicPr>
          <p:nvPr/>
        </p:nvPicPr>
        <p:blipFill rotWithShape="1">
          <a:blip r:embed="rId2">
            <a:extLst>
              <a:ext uri="{28A0092B-C50C-407E-A947-70E740481C1C}">
                <a14:useLocalDpi xmlns:a14="http://schemas.microsoft.com/office/drawing/2010/main" val="0"/>
              </a:ext>
            </a:extLst>
          </a:blip>
          <a:srcRect l="-174" t="26922" r="174" b="48135"/>
          <a:stretch/>
        </p:blipFill>
        <p:spPr bwMode="auto">
          <a:xfrm>
            <a:off x="1475656" y="707829"/>
            <a:ext cx="6285286" cy="2721171"/>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107505" y="3631664"/>
            <a:ext cx="8640960" cy="2677656"/>
          </a:xfrm>
          <a:prstGeom prst="rect">
            <a:avLst/>
          </a:prstGeom>
        </p:spPr>
        <p:txBody>
          <a:bodyPr wrap="square">
            <a:spAutoFit/>
          </a:bodyPr>
          <a:lstStyle/>
          <a:p>
            <a:pPr algn="just"/>
            <a:r>
              <a:rPr lang="en-US" sz="2400" b="1" dirty="0"/>
              <a:t>Granular </a:t>
            </a:r>
            <a:r>
              <a:rPr lang="en-US" sz="2400" b="1" dirty="0" smtClean="0"/>
              <a:t>cells: </a:t>
            </a:r>
            <a:r>
              <a:rPr lang="en-US" sz="2400" dirty="0" smtClean="0"/>
              <a:t>These </a:t>
            </a:r>
            <a:r>
              <a:rPr lang="en-US" sz="2400" dirty="0"/>
              <a:t>are mature cells </a:t>
            </a:r>
            <a:r>
              <a:rPr lang="en-US" sz="2400" dirty="0" smtClean="0"/>
              <a:t>which </a:t>
            </a:r>
            <a:r>
              <a:rPr lang="en-US" sz="2400" dirty="0"/>
              <a:t>are able to synthesize a number of cytotoxic and defense factors and store them in granules. Degranulation occurs upon challenge with stressors. </a:t>
            </a:r>
            <a:endParaRPr lang="en-US" sz="2400" dirty="0" smtClean="0"/>
          </a:p>
          <a:p>
            <a:pPr algn="just"/>
            <a:endParaRPr lang="en-US" sz="2400" dirty="0" smtClean="0"/>
          </a:p>
          <a:p>
            <a:pPr algn="just"/>
            <a:r>
              <a:rPr lang="en-US" sz="2400" b="1" dirty="0" smtClean="0"/>
              <a:t>Hyaline cells: </a:t>
            </a:r>
            <a:r>
              <a:rPr lang="en-US" sz="2400" dirty="0" smtClean="0"/>
              <a:t>These </a:t>
            </a:r>
            <a:r>
              <a:rPr lang="en-US" sz="2400" dirty="0"/>
              <a:t>are vacuolated or non-vacuolated </a:t>
            </a:r>
            <a:r>
              <a:rPr lang="en-US" sz="2400" dirty="0" smtClean="0"/>
              <a:t>cells. They </a:t>
            </a:r>
            <a:r>
              <a:rPr lang="en-US" sz="2400" dirty="0"/>
              <a:t>are mainly involved in phagocytosis. </a:t>
            </a:r>
          </a:p>
        </p:txBody>
      </p:sp>
    </p:spTree>
    <p:extLst>
      <p:ext uri="{BB962C8B-B14F-4D97-AF65-F5344CB8AC3E}">
        <p14:creationId xmlns:p14="http://schemas.microsoft.com/office/powerpoint/2010/main" val="389606532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4360" y="83735"/>
            <a:ext cx="8291264" cy="680969"/>
          </a:xfrm>
        </p:spPr>
        <p:txBody>
          <a:bodyPr>
            <a:noAutofit/>
          </a:bodyPr>
          <a:lstStyle/>
          <a:p>
            <a:pPr algn="ctr"/>
            <a:r>
              <a:rPr lang="en-US" sz="2400" dirty="0"/>
              <a:t>The main invertebrate </a:t>
            </a:r>
            <a:r>
              <a:rPr lang="en-US" sz="2400" dirty="0" err="1"/>
              <a:t>haemocytes</a:t>
            </a:r>
            <a:r>
              <a:rPr lang="en-US" sz="2400" dirty="0"/>
              <a:t> involved in immune response.</a:t>
            </a:r>
          </a:p>
        </p:txBody>
      </p:sp>
      <p:pic>
        <p:nvPicPr>
          <p:cNvPr id="3074" name="Picture 2" descr="https://www.frontiersin.org/files/Articles/372689/fimmu-09-01915-HTML/image_m/fimmu-09-01915-g002.jpg"/>
          <p:cNvPicPr>
            <a:picLocks noChangeAspect="1" noChangeArrowheads="1"/>
          </p:cNvPicPr>
          <p:nvPr/>
        </p:nvPicPr>
        <p:blipFill rotWithShape="1">
          <a:blip r:embed="rId2">
            <a:extLst>
              <a:ext uri="{28A0092B-C50C-407E-A947-70E740481C1C}">
                <a14:useLocalDpi xmlns:a14="http://schemas.microsoft.com/office/drawing/2010/main" val="0"/>
              </a:ext>
            </a:extLst>
          </a:blip>
          <a:srcRect t="54480" b="20577"/>
          <a:stretch/>
        </p:blipFill>
        <p:spPr bwMode="auto">
          <a:xfrm>
            <a:off x="1475656" y="851845"/>
            <a:ext cx="6285286" cy="2721171"/>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107504" y="3429000"/>
            <a:ext cx="9036495" cy="3477875"/>
          </a:xfrm>
          <a:prstGeom prst="rect">
            <a:avLst/>
          </a:prstGeom>
        </p:spPr>
        <p:txBody>
          <a:bodyPr wrap="square">
            <a:spAutoFit/>
          </a:bodyPr>
          <a:lstStyle/>
          <a:p>
            <a:pPr algn="just"/>
            <a:r>
              <a:rPr lang="en-US" sz="2200" b="1" dirty="0" err="1"/>
              <a:t>Oenocytoid</a:t>
            </a:r>
            <a:r>
              <a:rPr lang="en-US" sz="2200" b="1" dirty="0"/>
              <a:t> </a:t>
            </a:r>
            <a:r>
              <a:rPr lang="en-US" sz="2200" b="1" dirty="0" smtClean="0"/>
              <a:t>cell</a:t>
            </a:r>
            <a:r>
              <a:rPr lang="en-US" sz="2200" dirty="0"/>
              <a:t>:</a:t>
            </a:r>
            <a:r>
              <a:rPr lang="en-US" sz="2200" dirty="0" smtClean="0"/>
              <a:t> </a:t>
            </a:r>
            <a:r>
              <a:rPr lang="en-US" sz="2200" dirty="0"/>
              <a:t>These cells </a:t>
            </a:r>
            <a:r>
              <a:rPr lang="en-US" sz="2200" dirty="0" smtClean="0"/>
              <a:t>are </a:t>
            </a:r>
            <a:r>
              <a:rPr lang="en-US" sz="2200" dirty="0"/>
              <a:t>large cells with a low nuclear-cytoplasmic ratio, which show </a:t>
            </a:r>
            <a:r>
              <a:rPr lang="en-US" sz="2200" dirty="0" err="1"/>
              <a:t>phenoloxidase</a:t>
            </a:r>
            <a:r>
              <a:rPr lang="en-US" sz="2200" dirty="0"/>
              <a:t> activity in the cytoplasm. This suggests that </a:t>
            </a:r>
            <a:r>
              <a:rPr lang="en-US" sz="2200" dirty="0" err="1"/>
              <a:t>oenocytoid</a:t>
            </a:r>
            <a:r>
              <a:rPr lang="en-US" sz="2200" dirty="0"/>
              <a:t> cells could play a role in the </a:t>
            </a:r>
            <a:r>
              <a:rPr lang="en-US" sz="2200" dirty="0" err="1"/>
              <a:t>melanization</a:t>
            </a:r>
            <a:r>
              <a:rPr lang="en-US" sz="2200" dirty="0"/>
              <a:t> process. </a:t>
            </a:r>
            <a:endParaRPr lang="en-US" sz="2200" dirty="0" smtClean="0"/>
          </a:p>
          <a:p>
            <a:pPr algn="just"/>
            <a:r>
              <a:rPr lang="en-US" sz="2200" b="1" dirty="0" smtClean="0"/>
              <a:t>Spherule </a:t>
            </a:r>
            <a:r>
              <a:rPr lang="en-US" sz="2200" b="1" dirty="0"/>
              <a:t>or </a:t>
            </a:r>
            <a:r>
              <a:rPr lang="en-US" sz="2200" b="1" dirty="0" err="1"/>
              <a:t>morula</a:t>
            </a:r>
            <a:r>
              <a:rPr lang="en-US" sz="2200" b="1" dirty="0"/>
              <a:t> </a:t>
            </a:r>
            <a:r>
              <a:rPr lang="en-US" sz="2200" b="1" dirty="0" smtClean="0"/>
              <a:t>cell</a:t>
            </a:r>
            <a:r>
              <a:rPr lang="en-US" sz="2200" dirty="0"/>
              <a:t>:</a:t>
            </a:r>
            <a:r>
              <a:rPr lang="en-US" sz="2200" dirty="0" smtClean="0"/>
              <a:t> </a:t>
            </a:r>
            <a:r>
              <a:rPr lang="en-US" sz="2200" dirty="0"/>
              <a:t>These </a:t>
            </a:r>
            <a:r>
              <a:rPr lang="en-US" sz="2200" dirty="0" err="1" smtClean="0"/>
              <a:t>haemocytes</a:t>
            </a:r>
            <a:r>
              <a:rPr lang="en-US" sz="2200" dirty="0" smtClean="0"/>
              <a:t> are </a:t>
            </a:r>
            <a:r>
              <a:rPr lang="en-US" sz="2200" dirty="0"/>
              <a:t>berry-shaped cells, sometimes pigmented, with highly refractive cytoplasmic inclusions. They are actively involved in encapsulation and synthesize, transport and release various defensive factors during infections, including antimicrobial proteins, cytotoxic factors, and </a:t>
            </a:r>
            <a:r>
              <a:rPr lang="en-US" sz="2200" dirty="0" err="1"/>
              <a:t>opsonins</a:t>
            </a:r>
            <a:r>
              <a:rPr lang="en-US" sz="2200" dirty="0"/>
              <a:t>. </a:t>
            </a:r>
          </a:p>
        </p:txBody>
      </p:sp>
    </p:spTree>
    <p:extLst>
      <p:ext uri="{BB962C8B-B14F-4D97-AF65-F5344CB8AC3E}">
        <p14:creationId xmlns:p14="http://schemas.microsoft.com/office/powerpoint/2010/main" val="141934660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4360" y="83735"/>
            <a:ext cx="8291264" cy="680969"/>
          </a:xfrm>
        </p:spPr>
        <p:txBody>
          <a:bodyPr>
            <a:noAutofit/>
          </a:bodyPr>
          <a:lstStyle/>
          <a:p>
            <a:pPr algn="ctr"/>
            <a:r>
              <a:rPr lang="en-US" sz="2400" dirty="0"/>
              <a:t>The main invertebrate </a:t>
            </a:r>
            <a:r>
              <a:rPr lang="en-US" sz="2400" dirty="0" err="1"/>
              <a:t>haemocytes</a:t>
            </a:r>
            <a:r>
              <a:rPr lang="en-US" sz="2400" dirty="0"/>
              <a:t> involved in immune response.</a:t>
            </a:r>
          </a:p>
        </p:txBody>
      </p:sp>
      <p:pic>
        <p:nvPicPr>
          <p:cNvPr id="3074" name="Picture 2" descr="https://www.frontiersin.org/files/Articles/372689/fimmu-09-01915-HTML/image_m/fimmu-09-01915-g002.jpg"/>
          <p:cNvPicPr>
            <a:picLocks noChangeAspect="1" noChangeArrowheads="1"/>
          </p:cNvPicPr>
          <p:nvPr/>
        </p:nvPicPr>
        <p:blipFill rotWithShape="1">
          <a:blip r:embed="rId2">
            <a:extLst>
              <a:ext uri="{28A0092B-C50C-407E-A947-70E740481C1C}">
                <a14:useLocalDpi xmlns:a14="http://schemas.microsoft.com/office/drawing/2010/main" val="0"/>
              </a:ext>
            </a:extLst>
          </a:blip>
          <a:srcRect l="-119" t="78736" r="119" b="-3679"/>
          <a:stretch/>
        </p:blipFill>
        <p:spPr bwMode="auto">
          <a:xfrm>
            <a:off x="1475656" y="851845"/>
            <a:ext cx="6285286" cy="2721171"/>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p:cNvSpPr/>
          <p:nvPr/>
        </p:nvSpPr>
        <p:spPr>
          <a:xfrm>
            <a:off x="107505" y="3784972"/>
            <a:ext cx="8568952" cy="1938992"/>
          </a:xfrm>
          <a:prstGeom prst="rect">
            <a:avLst/>
          </a:prstGeom>
        </p:spPr>
        <p:txBody>
          <a:bodyPr wrap="square">
            <a:spAutoFit/>
          </a:bodyPr>
          <a:lstStyle/>
          <a:p>
            <a:pPr algn="just"/>
            <a:r>
              <a:rPr lang="en-US" sz="2400" b="1" dirty="0" err="1" smtClean="0"/>
              <a:t>Lamellocyte</a:t>
            </a:r>
            <a:r>
              <a:rPr lang="en-US" sz="2400" dirty="0"/>
              <a:t>:</a:t>
            </a:r>
            <a:r>
              <a:rPr lang="en-US" sz="2400" dirty="0" smtClean="0"/>
              <a:t> </a:t>
            </a:r>
            <a:r>
              <a:rPr lang="en-US" sz="2400" dirty="0"/>
              <a:t>These flat cells with adhesive properties </a:t>
            </a:r>
            <a:r>
              <a:rPr lang="en-US" sz="2400" dirty="0" smtClean="0"/>
              <a:t>appear </a:t>
            </a:r>
            <a:r>
              <a:rPr lang="en-US" sz="2400" dirty="0"/>
              <a:t>in the lymph glands and </a:t>
            </a:r>
            <a:r>
              <a:rPr lang="en-US" sz="2400" dirty="0" err="1"/>
              <a:t>haemolymph</a:t>
            </a:r>
            <a:r>
              <a:rPr lang="en-US" sz="2400" dirty="0"/>
              <a:t> during larval development and differentiate in response to parasite infection. They are active in neutralizing and encapsulating materials recognized as “non-self</a:t>
            </a:r>
            <a:r>
              <a:rPr lang="en-US" sz="2400" dirty="0" smtClean="0"/>
              <a:t>,”.</a:t>
            </a:r>
            <a:endParaRPr lang="en-US" sz="2200" dirty="0"/>
          </a:p>
        </p:txBody>
      </p:sp>
    </p:spTree>
    <p:extLst>
      <p:ext uri="{BB962C8B-B14F-4D97-AF65-F5344CB8AC3E}">
        <p14:creationId xmlns:p14="http://schemas.microsoft.com/office/powerpoint/2010/main" val="44645095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58614"/>
            <a:ext cx="8568952" cy="562074"/>
          </a:xfrm>
        </p:spPr>
        <p:txBody>
          <a:bodyPr>
            <a:normAutofit/>
          </a:bodyPr>
          <a:lstStyle/>
          <a:p>
            <a:r>
              <a:rPr lang="en-US" sz="2400" dirty="0" smtClean="0"/>
              <a:t>Mechanisms used by </a:t>
            </a:r>
            <a:r>
              <a:rPr lang="en-US" sz="2400" dirty="0"/>
              <a:t>parasites</a:t>
            </a:r>
            <a:r>
              <a:rPr lang="en-US" sz="2400" dirty="0" smtClean="0"/>
              <a:t> to Evade host immunity</a:t>
            </a:r>
            <a:endParaRPr lang="th-TH" sz="2400" dirty="0"/>
          </a:p>
        </p:txBody>
      </p:sp>
      <p:sp>
        <p:nvSpPr>
          <p:cNvPr id="3" name="Content Placeholder 2"/>
          <p:cNvSpPr>
            <a:spLocks noGrp="1"/>
          </p:cNvSpPr>
          <p:nvPr>
            <p:ph sz="quarter" idx="1"/>
          </p:nvPr>
        </p:nvSpPr>
        <p:spPr>
          <a:xfrm>
            <a:off x="107504" y="620688"/>
            <a:ext cx="8712968" cy="6408712"/>
          </a:xfrm>
        </p:spPr>
        <p:txBody>
          <a:bodyPr>
            <a:noAutofit/>
          </a:bodyPr>
          <a:lstStyle/>
          <a:p>
            <a:pPr>
              <a:buFont typeface="Wingdings" pitchFamily="2" charset="2"/>
              <a:buChar char="q"/>
            </a:pPr>
            <a:r>
              <a:rPr lang="en-US" dirty="0" smtClean="0"/>
              <a:t>Immune-evasion mechanisms can be classified into two major types depending on mode of action: </a:t>
            </a:r>
          </a:p>
          <a:p>
            <a:pPr lvl="2">
              <a:buFont typeface="Wingdings" pitchFamily="2" charset="2"/>
              <a:buChar char="Ø"/>
            </a:pPr>
            <a:r>
              <a:rPr lang="en-US" sz="2400" dirty="0"/>
              <a:t>P</a:t>
            </a:r>
            <a:r>
              <a:rPr lang="en-US" sz="2400" dirty="0" smtClean="0"/>
              <a:t>assive evasion</a:t>
            </a:r>
          </a:p>
          <a:p>
            <a:pPr lvl="2">
              <a:buFont typeface="Wingdings" pitchFamily="2" charset="2"/>
              <a:buChar char="Ø"/>
            </a:pPr>
            <a:r>
              <a:rPr lang="en-GB" sz="2400" dirty="0" smtClean="0"/>
              <a:t>Active </a:t>
            </a:r>
            <a:r>
              <a:rPr lang="en-GB" sz="2400" dirty="0"/>
              <a:t>modulation and </a:t>
            </a:r>
            <a:r>
              <a:rPr lang="en-GB" sz="2400" dirty="0" smtClean="0"/>
              <a:t>interference</a:t>
            </a:r>
          </a:p>
          <a:p>
            <a:pPr marL="731520" lvl="2" indent="0">
              <a:buNone/>
            </a:pPr>
            <a:endParaRPr lang="en-US" sz="2400" dirty="0" smtClean="0"/>
          </a:p>
          <a:p>
            <a:pPr>
              <a:buFont typeface="Wingdings" pitchFamily="2" charset="2"/>
              <a:buChar char="q"/>
            </a:pPr>
            <a:r>
              <a:rPr lang="en-US" b="1" dirty="0"/>
              <a:t>Passive evasion</a:t>
            </a:r>
            <a:r>
              <a:rPr lang="en-US" dirty="0"/>
              <a:t> </a:t>
            </a:r>
            <a:endParaRPr lang="en-US" dirty="0" smtClean="0"/>
          </a:p>
          <a:p>
            <a:pPr marL="0" indent="0">
              <a:buNone/>
            </a:pPr>
            <a:r>
              <a:rPr lang="en-US" dirty="0" smtClean="0"/>
              <a:t>Parasites </a:t>
            </a:r>
            <a:r>
              <a:rPr lang="en-US" dirty="0"/>
              <a:t>can passively evade the immune system in </a:t>
            </a:r>
            <a:r>
              <a:rPr lang="en-US" dirty="0" smtClean="0"/>
              <a:t>a </a:t>
            </a:r>
            <a:r>
              <a:rPr lang="en-GB" dirty="0" smtClean="0"/>
              <a:t>variety </a:t>
            </a:r>
            <a:r>
              <a:rPr lang="en-GB" dirty="0"/>
              <a:t>of </a:t>
            </a:r>
            <a:r>
              <a:rPr lang="en-GB" dirty="0" smtClean="0"/>
              <a:t>ways as mentioned below. </a:t>
            </a:r>
          </a:p>
          <a:p>
            <a:pPr marL="457200" indent="-457200">
              <a:buFont typeface="+mj-lt"/>
              <a:buAutoNum type="arabicPeriod"/>
            </a:pPr>
            <a:r>
              <a:rPr lang="en-GB" b="1" dirty="0" smtClean="0"/>
              <a:t>Hiding away from immune system</a:t>
            </a:r>
          </a:p>
          <a:p>
            <a:pPr>
              <a:buFont typeface="Wingdings" pitchFamily="2" charset="2"/>
              <a:buChar char="Ø"/>
            </a:pPr>
            <a:r>
              <a:rPr lang="en-GB" dirty="0" smtClean="0"/>
              <a:t>Parasites </a:t>
            </a:r>
            <a:r>
              <a:rPr lang="en-GB" dirty="0"/>
              <a:t>can hide </a:t>
            </a:r>
            <a:r>
              <a:rPr lang="en-GB" dirty="0" smtClean="0"/>
              <a:t>away </a:t>
            </a:r>
            <a:r>
              <a:rPr lang="en-US" dirty="0" smtClean="0"/>
              <a:t>from the </a:t>
            </a:r>
            <a:r>
              <a:rPr lang="en-US" dirty="0"/>
              <a:t>immune </a:t>
            </a:r>
            <a:r>
              <a:rPr lang="en-US" dirty="0" smtClean="0"/>
              <a:t>system by </a:t>
            </a:r>
            <a:r>
              <a:rPr lang="en-US" dirty="0"/>
              <a:t>invading </a:t>
            </a:r>
            <a:r>
              <a:rPr lang="en-US" dirty="0" smtClean="0"/>
              <a:t>immune-privileged tissue </a:t>
            </a:r>
            <a:r>
              <a:rPr lang="en-US" dirty="0"/>
              <a:t>such as the central nervous system or the </a:t>
            </a:r>
            <a:r>
              <a:rPr lang="en-US" dirty="0" smtClean="0"/>
              <a:t>eye. </a:t>
            </a:r>
          </a:p>
          <a:p>
            <a:pPr>
              <a:buFont typeface="Wingdings" pitchFamily="2" charset="2"/>
              <a:buChar char="Ø"/>
            </a:pPr>
            <a:r>
              <a:rPr lang="en-US" dirty="0" smtClean="0"/>
              <a:t>Also </a:t>
            </a:r>
            <a:r>
              <a:rPr lang="en-US" dirty="0"/>
              <a:t>some parasitoids place their </a:t>
            </a:r>
            <a:r>
              <a:rPr lang="en-US" dirty="0" smtClean="0"/>
              <a:t>eggs inside </a:t>
            </a:r>
            <a:r>
              <a:rPr lang="en-US" dirty="0"/>
              <a:t>tissue </a:t>
            </a:r>
            <a:r>
              <a:rPr lang="en-US" dirty="0" smtClean="0"/>
              <a:t>    such </a:t>
            </a:r>
            <a:r>
              <a:rPr lang="en-US" dirty="0"/>
              <a:t>as the fat body that is not well </a:t>
            </a:r>
            <a:r>
              <a:rPr lang="en-US" dirty="0" smtClean="0"/>
              <a:t>patrolled by the  host’s </a:t>
            </a:r>
            <a:r>
              <a:rPr lang="en-US" dirty="0"/>
              <a:t>immune system</a:t>
            </a:r>
            <a:r>
              <a:rPr lang="en-US" dirty="0" smtClean="0"/>
              <a:t>.</a:t>
            </a:r>
          </a:p>
        </p:txBody>
      </p:sp>
    </p:spTree>
    <p:extLst>
      <p:ext uri="{BB962C8B-B14F-4D97-AF65-F5344CB8AC3E}">
        <p14:creationId xmlns:p14="http://schemas.microsoft.com/office/powerpoint/2010/main" val="148123834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27384"/>
            <a:ext cx="8568952" cy="562074"/>
          </a:xfrm>
        </p:spPr>
        <p:txBody>
          <a:bodyPr>
            <a:normAutofit/>
          </a:bodyPr>
          <a:lstStyle/>
          <a:p>
            <a:r>
              <a:rPr lang="en-US" sz="2400" dirty="0" smtClean="0"/>
              <a:t>Mechanisms used by </a:t>
            </a:r>
            <a:r>
              <a:rPr lang="en-US" sz="2400" dirty="0"/>
              <a:t>parasites</a:t>
            </a:r>
            <a:r>
              <a:rPr lang="en-US" sz="2400" dirty="0" smtClean="0"/>
              <a:t> to Evade host immunity</a:t>
            </a:r>
            <a:endParaRPr lang="th-TH" sz="2400" dirty="0"/>
          </a:p>
        </p:txBody>
      </p:sp>
      <p:sp>
        <p:nvSpPr>
          <p:cNvPr id="3" name="Content Placeholder 2"/>
          <p:cNvSpPr>
            <a:spLocks noGrp="1"/>
          </p:cNvSpPr>
          <p:nvPr>
            <p:ph sz="quarter" idx="1"/>
          </p:nvPr>
        </p:nvSpPr>
        <p:spPr>
          <a:xfrm>
            <a:off x="323528" y="764704"/>
            <a:ext cx="8136904" cy="5904656"/>
          </a:xfrm>
        </p:spPr>
        <p:txBody>
          <a:bodyPr>
            <a:noAutofit/>
          </a:bodyPr>
          <a:lstStyle/>
          <a:p>
            <a:pPr marL="457200" indent="-457200">
              <a:buFont typeface="+mj-lt"/>
              <a:buAutoNum type="arabicPeriod" startAt="2"/>
            </a:pPr>
            <a:r>
              <a:rPr lang="en-US" b="1" dirty="0" smtClean="0"/>
              <a:t>Changing surface identity of parasites</a:t>
            </a:r>
            <a:r>
              <a:rPr lang="en-US" dirty="0" smtClean="0"/>
              <a:t> </a:t>
            </a:r>
          </a:p>
          <a:p>
            <a:pPr>
              <a:buFont typeface="Wingdings" pitchFamily="2" charset="2"/>
              <a:buChar char="Ø"/>
            </a:pPr>
            <a:r>
              <a:rPr lang="en-GB" dirty="0" smtClean="0"/>
              <a:t>Parasites can </a:t>
            </a:r>
            <a:r>
              <a:rPr lang="en-US" dirty="0" smtClean="0"/>
              <a:t>change </a:t>
            </a:r>
            <a:r>
              <a:rPr lang="en-US" dirty="0"/>
              <a:t>their surface identity as </a:t>
            </a:r>
            <a:r>
              <a:rPr lang="en-US" dirty="0" smtClean="0"/>
              <a:t>the           T-cells </a:t>
            </a:r>
            <a:r>
              <a:rPr lang="en-US" dirty="0"/>
              <a:t>and </a:t>
            </a:r>
            <a:r>
              <a:rPr lang="en-US" dirty="0" smtClean="0"/>
              <a:t>antibodies of </a:t>
            </a:r>
            <a:r>
              <a:rPr lang="en-US" dirty="0"/>
              <a:t>the vertebrate’s immune system recognize </a:t>
            </a:r>
            <a:r>
              <a:rPr lang="en-US" dirty="0" smtClean="0"/>
              <a:t>specific epitopes (the antigenic    surface of a parasite). </a:t>
            </a:r>
          </a:p>
          <a:p>
            <a:pPr>
              <a:buFont typeface="Wingdings" pitchFamily="2" charset="2"/>
              <a:buChar char="Ø"/>
            </a:pPr>
            <a:r>
              <a:rPr lang="en-US" dirty="0" smtClean="0"/>
              <a:t>The parasite </a:t>
            </a:r>
            <a:r>
              <a:rPr lang="en-US" dirty="0"/>
              <a:t>escapes this recognition by changing </a:t>
            </a:r>
            <a:r>
              <a:rPr lang="en-US" dirty="0" smtClean="0"/>
              <a:t>its antigenic </a:t>
            </a:r>
            <a:r>
              <a:rPr lang="en-US" dirty="0"/>
              <a:t>surface during the course of infection. </a:t>
            </a:r>
            <a:endParaRPr lang="en-US" dirty="0" smtClean="0"/>
          </a:p>
          <a:p>
            <a:pPr>
              <a:buFont typeface="Wingdings" pitchFamily="2" charset="2"/>
              <a:buChar char="Ø"/>
            </a:pPr>
            <a:r>
              <a:rPr lang="en-US" dirty="0" smtClean="0"/>
              <a:t>Often, parasites </a:t>
            </a:r>
            <a:r>
              <a:rPr lang="en-US" dirty="0"/>
              <a:t>store surface variants that are </a:t>
            </a:r>
            <a:r>
              <a:rPr lang="en-US" dirty="0" smtClean="0"/>
              <a:t>successively expressed</a:t>
            </a:r>
            <a:r>
              <a:rPr lang="en-US" dirty="0"/>
              <a:t>; for example, </a:t>
            </a:r>
            <a:r>
              <a:rPr lang="en-US" i="1" dirty="0"/>
              <a:t>Plasmodium</a:t>
            </a:r>
            <a:r>
              <a:rPr lang="en-US" dirty="0"/>
              <a:t> </a:t>
            </a:r>
            <a:r>
              <a:rPr lang="en-US" i="1" dirty="0"/>
              <a:t>falciparum</a:t>
            </a:r>
            <a:r>
              <a:rPr lang="en-US" dirty="0"/>
              <a:t> </a:t>
            </a:r>
            <a:r>
              <a:rPr lang="en-US" dirty="0" smtClean="0"/>
              <a:t>has approximately </a:t>
            </a:r>
            <a:r>
              <a:rPr lang="en-US" dirty="0"/>
              <a:t>60 stored </a:t>
            </a:r>
            <a:r>
              <a:rPr lang="en-US" dirty="0" smtClean="0"/>
              <a:t>variants.</a:t>
            </a:r>
          </a:p>
          <a:p>
            <a:pPr>
              <a:buFont typeface="Wingdings" pitchFamily="2" charset="2"/>
              <a:buChar char="Ø"/>
            </a:pPr>
            <a:r>
              <a:rPr lang="en-US" dirty="0" smtClean="0"/>
              <a:t>Parasites </a:t>
            </a:r>
            <a:r>
              <a:rPr lang="en-US" dirty="0"/>
              <a:t>can also evade </a:t>
            </a:r>
            <a:r>
              <a:rPr lang="en-US" dirty="0" smtClean="0"/>
              <a:t>by mutation </a:t>
            </a:r>
            <a:r>
              <a:rPr lang="en-US" dirty="0"/>
              <a:t>of their epitopes. </a:t>
            </a:r>
            <a:r>
              <a:rPr lang="en-US" dirty="0" smtClean="0"/>
              <a:t>In HIV</a:t>
            </a:r>
            <a:r>
              <a:rPr lang="en-US" dirty="0"/>
              <a:t>, for example, such mutants arise with </a:t>
            </a:r>
            <a:r>
              <a:rPr lang="en-US" dirty="0" smtClean="0"/>
              <a:t>sufficient frequency </a:t>
            </a:r>
            <a:r>
              <a:rPr lang="en-US" dirty="0"/>
              <a:t>to outpace the immune </a:t>
            </a:r>
            <a:r>
              <a:rPr lang="en-US" dirty="0" smtClean="0"/>
              <a:t>system.</a:t>
            </a:r>
            <a:endParaRPr lang="th-TH" dirty="0"/>
          </a:p>
        </p:txBody>
      </p:sp>
    </p:spTree>
    <p:extLst>
      <p:ext uri="{BB962C8B-B14F-4D97-AF65-F5344CB8AC3E}">
        <p14:creationId xmlns:p14="http://schemas.microsoft.com/office/powerpoint/2010/main" val="63673665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27384"/>
            <a:ext cx="8568952" cy="562074"/>
          </a:xfrm>
        </p:spPr>
        <p:txBody>
          <a:bodyPr>
            <a:normAutofit/>
          </a:bodyPr>
          <a:lstStyle/>
          <a:p>
            <a:r>
              <a:rPr lang="en-US" sz="2400" dirty="0" smtClean="0"/>
              <a:t>Mechanisms used by </a:t>
            </a:r>
            <a:r>
              <a:rPr lang="en-US" sz="2400" dirty="0"/>
              <a:t>parasites</a:t>
            </a:r>
            <a:r>
              <a:rPr lang="en-US" sz="2400" dirty="0" smtClean="0"/>
              <a:t> to Evade host immunity</a:t>
            </a:r>
            <a:endParaRPr lang="th-TH" sz="2400" dirty="0"/>
          </a:p>
        </p:txBody>
      </p:sp>
      <p:sp>
        <p:nvSpPr>
          <p:cNvPr id="3" name="Content Placeholder 2"/>
          <p:cNvSpPr>
            <a:spLocks noGrp="1"/>
          </p:cNvSpPr>
          <p:nvPr>
            <p:ph sz="quarter" idx="1"/>
          </p:nvPr>
        </p:nvSpPr>
        <p:spPr>
          <a:xfrm>
            <a:off x="107504" y="476672"/>
            <a:ext cx="8496944" cy="6408712"/>
          </a:xfrm>
        </p:spPr>
        <p:txBody>
          <a:bodyPr>
            <a:noAutofit/>
          </a:bodyPr>
          <a:lstStyle/>
          <a:p>
            <a:pPr marL="457200" indent="-457200">
              <a:buFont typeface="+mj-lt"/>
              <a:buAutoNum type="arabicPeriod" startAt="3"/>
            </a:pPr>
            <a:r>
              <a:rPr lang="en-US" b="1" dirty="0" smtClean="0"/>
              <a:t>Shielding </a:t>
            </a:r>
            <a:r>
              <a:rPr lang="en-US" b="1" dirty="0"/>
              <a:t>surface </a:t>
            </a:r>
            <a:r>
              <a:rPr lang="en-US" b="1" dirty="0" smtClean="0"/>
              <a:t>components of parasites</a:t>
            </a:r>
          </a:p>
          <a:p>
            <a:pPr>
              <a:buFont typeface="Wingdings" pitchFamily="2" charset="2"/>
              <a:buChar char="Ø"/>
            </a:pPr>
            <a:r>
              <a:rPr lang="en-GB" dirty="0"/>
              <a:t>Parasites can become </a:t>
            </a:r>
            <a:r>
              <a:rPr lang="en-US" dirty="0"/>
              <a:t>‘invisible’ to the immune system. This is, for example, achieved by shielding surface components as soon as they become opsonized by the  host’s immune system </a:t>
            </a:r>
            <a:r>
              <a:rPr lang="en-GB" dirty="0"/>
              <a:t>(</a:t>
            </a:r>
            <a:r>
              <a:rPr lang="en-GB" dirty="0" smtClean="0"/>
              <a:t>e.g. in </a:t>
            </a:r>
            <a:r>
              <a:rPr lang="en-GB" i="1" dirty="0"/>
              <a:t>Plasmodium</a:t>
            </a:r>
            <a:r>
              <a:rPr lang="en-GB" dirty="0"/>
              <a:t>). </a:t>
            </a:r>
            <a:endParaRPr lang="en-GB" dirty="0" smtClean="0"/>
          </a:p>
          <a:p>
            <a:pPr marL="457200" indent="-457200">
              <a:buFont typeface="+mj-lt"/>
              <a:buAutoNum type="arabicPeriod" startAt="4"/>
            </a:pPr>
            <a:r>
              <a:rPr lang="en-US" b="1" dirty="0" smtClean="0"/>
              <a:t>Entering dormant stage</a:t>
            </a:r>
          </a:p>
          <a:p>
            <a:pPr>
              <a:buFont typeface="Wingdings" pitchFamily="2" charset="2"/>
              <a:buChar char="Ø"/>
            </a:pPr>
            <a:r>
              <a:rPr lang="en-US" dirty="0" smtClean="0"/>
              <a:t>The </a:t>
            </a:r>
            <a:r>
              <a:rPr lang="en-US" dirty="0"/>
              <a:t>parasite can temporarily become </a:t>
            </a:r>
            <a:r>
              <a:rPr lang="en-US" dirty="0" smtClean="0"/>
              <a:t>inactive and </a:t>
            </a:r>
            <a:r>
              <a:rPr lang="en-US" dirty="0"/>
              <a:t>so escape the immune system </a:t>
            </a:r>
            <a:r>
              <a:rPr lang="en-US" dirty="0" smtClean="0"/>
              <a:t>(dormancy). </a:t>
            </a:r>
          </a:p>
          <a:p>
            <a:pPr>
              <a:buFont typeface="Wingdings" pitchFamily="2" charset="2"/>
              <a:buChar char="Ø"/>
            </a:pPr>
            <a:r>
              <a:rPr lang="en-US" dirty="0" smtClean="0"/>
              <a:t>For example</a:t>
            </a:r>
            <a:r>
              <a:rPr lang="en-US" dirty="0"/>
              <a:t>, bacteria can go </a:t>
            </a:r>
            <a:r>
              <a:rPr lang="en-US" dirty="0" smtClean="0"/>
              <a:t>dormant stage </a:t>
            </a:r>
            <a:r>
              <a:rPr lang="en-US" dirty="0"/>
              <a:t>with little or </a:t>
            </a:r>
            <a:r>
              <a:rPr lang="en-US" dirty="0" smtClean="0"/>
              <a:t>no metabolic </a:t>
            </a:r>
            <a:r>
              <a:rPr lang="en-US" dirty="0"/>
              <a:t>activity and no cell division. They </a:t>
            </a:r>
            <a:r>
              <a:rPr lang="en-US" dirty="0" smtClean="0"/>
              <a:t>thereby avoid </a:t>
            </a:r>
            <a:r>
              <a:rPr lang="en-US" dirty="0"/>
              <a:t>being blocked by </a:t>
            </a:r>
            <a:r>
              <a:rPr lang="en-US" dirty="0" smtClean="0"/>
              <a:t>components </a:t>
            </a:r>
            <a:r>
              <a:rPr lang="en-US" dirty="0"/>
              <a:t>that target the </a:t>
            </a:r>
            <a:r>
              <a:rPr lang="en-US" dirty="0" smtClean="0"/>
              <a:t>cell replication step. </a:t>
            </a:r>
          </a:p>
        </p:txBody>
      </p:sp>
    </p:spTree>
    <p:extLst>
      <p:ext uri="{BB962C8B-B14F-4D97-AF65-F5344CB8AC3E}">
        <p14:creationId xmlns:p14="http://schemas.microsoft.com/office/powerpoint/2010/main" val="289985513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27384"/>
            <a:ext cx="8568952" cy="562074"/>
          </a:xfrm>
        </p:spPr>
        <p:txBody>
          <a:bodyPr>
            <a:normAutofit/>
          </a:bodyPr>
          <a:lstStyle/>
          <a:p>
            <a:r>
              <a:rPr lang="en-US" sz="2400" dirty="0" smtClean="0"/>
              <a:t>Mechanisms used by </a:t>
            </a:r>
            <a:r>
              <a:rPr lang="en-US" sz="2400" dirty="0"/>
              <a:t>parasites</a:t>
            </a:r>
            <a:r>
              <a:rPr lang="en-US" sz="2400" dirty="0" smtClean="0"/>
              <a:t> to Evade host immunity</a:t>
            </a:r>
            <a:endParaRPr lang="th-TH" sz="2400" dirty="0"/>
          </a:p>
        </p:txBody>
      </p:sp>
      <p:sp>
        <p:nvSpPr>
          <p:cNvPr id="3" name="Content Placeholder 2"/>
          <p:cNvSpPr>
            <a:spLocks noGrp="1"/>
          </p:cNvSpPr>
          <p:nvPr>
            <p:ph sz="quarter" idx="1"/>
          </p:nvPr>
        </p:nvSpPr>
        <p:spPr>
          <a:xfrm>
            <a:off x="107504" y="548680"/>
            <a:ext cx="8712968" cy="6408712"/>
          </a:xfrm>
        </p:spPr>
        <p:txBody>
          <a:bodyPr>
            <a:noAutofit/>
          </a:bodyPr>
          <a:lstStyle/>
          <a:p>
            <a:pPr>
              <a:buFont typeface="Wingdings" pitchFamily="2" charset="2"/>
              <a:buChar char="q"/>
            </a:pPr>
            <a:r>
              <a:rPr lang="en-GB" b="1" dirty="0"/>
              <a:t>Active modulation and interference</a:t>
            </a:r>
            <a:endParaRPr lang="en-US" b="1" dirty="0" smtClean="0"/>
          </a:p>
          <a:p>
            <a:pPr>
              <a:buFont typeface="Wingdings" pitchFamily="2" charset="2"/>
              <a:buChar char="Ø"/>
            </a:pPr>
            <a:r>
              <a:rPr lang="en-GB" dirty="0"/>
              <a:t>P</a:t>
            </a:r>
            <a:r>
              <a:rPr lang="en-GB" dirty="0" smtClean="0"/>
              <a:t>arasites </a:t>
            </a:r>
            <a:r>
              <a:rPr lang="en-GB" dirty="0"/>
              <a:t>commonly </a:t>
            </a:r>
            <a:r>
              <a:rPr lang="en-GB" dirty="0" smtClean="0"/>
              <a:t>interfere </a:t>
            </a:r>
            <a:r>
              <a:rPr lang="en-US" dirty="0" smtClean="0"/>
              <a:t>with </a:t>
            </a:r>
            <a:r>
              <a:rPr lang="en-US" dirty="0"/>
              <a:t>the regulatory network that orchestrates the </a:t>
            </a:r>
            <a:r>
              <a:rPr lang="en-US" dirty="0" smtClean="0"/>
              <a:t>various arms </a:t>
            </a:r>
            <a:r>
              <a:rPr lang="en-US" dirty="0"/>
              <a:t>of the immune </a:t>
            </a:r>
            <a:r>
              <a:rPr lang="en-US" dirty="0" smtClean="0"/>
              <a:t>defense.</a:t>
            </a:r>
          </a:p>
          <a:p>
            <a:pPr>
              <a:buFont typeface="Wingdings" pitchFamily="2" charset="2"/>
              <a:buChar char="Ø"/>
            </a:pPr>
            <a:r>
              <a:rPr lang="en-GB" dirty="0"/>
              <a:t>But parasites also </a:t>
            </a:r>
            <a:r>
              <a:rPr lang="en-GB" dirty="0" smtClean="0"/>
              <a:t>interfere </a:t>
            </a:r>
            <a:r>
              <a:rPr lang="en-US" dirty="0" smtClean="0"/>
              <a:t>with </a:t>
            </a:r>
            <a:r>
              <a:rPr lang="en-US" dirty="0"/>
              <a:t>basic functions of the host’s cells. For </a:t>
            </a:r>
            <a:r>
              <a:rPr lang="en-US" dirty="0" smtClean="0"/>
              <a:t>such interference</a:t>
            </a:r>
            <a:r>
              <a:rPr lang="en-US" dirty="0"/>
              <a:t>, parasites produce or code (in the case </a:t>
            </a:r>
            <a:r>
              <a:rPr lang="en-US" dirty="0" smtClean="0"/>
              <a:t>of viruses</a:t>
            </a:r>
            <a:r>
              <a:rPr lang="en-US" dirty="0"/>
              <a:t>) for molecules that are able to block or </a:t>
            </a:r>
            <a:r>
              <a:rPr lang="en-US" dirty="0" smtClean="0"/>
              <a:t>modulate general </a:t>
            </a:r>
            <a:r>
              <a:rPr lang="en-US" dirty="0"/>
              <a:t>cellular functions that are crucial for </a:t>
            </a:r>
            <a:r>
              <a:rPr lang="en-US" dirty="0" smtClean="0"/>
              <a:t>host </a:t>
            </a:r>
            <a:r>
              <a:rPr lang="en-GB" dirty="0" smtClean="0"/>
              <a:t>defence </a:t>
            </a:r>
            <a:r>
              <a:rPr lang="en-GB" dirty="0"/>
              <a:t>(e.g. cell motility</a:t>
            </a:r>
            <a:r>
              <a:rPr lang="en-GB" dirty="0" smtClean="0"/>
              <a:t>). </a:t>
            </a:r>
          </a:p>
          <a:p>
            <a:pPr>
              <a:buFont typeface="Wingdings" pitchFamily="2" charset="2"/>
              <a:buChar char="Ø"/>
            </a:pPr>
            <a:r>
              <a:rPr lang="en-GB" dirty="0" smtClean="0"/>
              <a:t>Modulatory molecules </a:t>
            </a:r>
            <a:r>
              <a:rPr lang="en-US" dirty="0" smtClean="0"/>
              <a:t>are deployed </a:t>
            </a:r>
            <a:r>
              <a:rPr lang="en-US" dirty="0"/>
              <a:t>in different </a:t>
            </a:r>
            <a:r>
              <a:rPr lang="en-US" dirty="0" smtClean="0"/>
              <a:t>ways.</a:t>
            </a:r>
            <a:r>
              <a:rPr lang="en-GB" dirty="0"/>
              <a:t> </a:t>
            </a:r>
            <a:endParaRPr lang="en-GB" dirty="0" smtClean="0"/>
          </a:p>
          <a:p>
            <a:pPr marL="0" indent="0">
              <a:buNone/>
            </a:pPr>
            <a:r>
              <a:rPr lang="en-GB" dirty="0" smtClean="0"/>
              <a:t>For </a:t>
            </a:r>
            <a:r>
              <a:rPr lang="en-GB" dirty="0"/>
              <a:t>example, </a:t>
            </a:r>
            <a:endParaRPr lang="en-GB" dirty="0" smtClean="0"/>
          </a:p>
          <a:p>
            <a:pPr lvl="2">
              <a:buFont typeface="Wingdings" pitchFamily="2" charset="2"/>
              <a:buChar char="Ø"/>
            </a:pPr>
            <a:r>
              <a:rPr lang="en-US" sz="2400" dirty="0"/>
              <a:t>During the course of coevolution with their hosts, some parasites, the viruses in particular, have captured genes from their hosts to produce molecules that disarm host immunity. </a:t>
            </a:r>
          </a:p>
        </p:txBody>
      </p:sp>
    </p:spTree>
    <p:extLst>
      <p:ext uri="{BB962C8B-B14F-4D97-AF65-F5344CB8AC3E}">
        <p14:creationId xmlns:p14="http://schemas.microsoft.com/office/powerpoint/2010/main" val="1573426051"/>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27384"/>
            <a:ext cx="8568952" cy="562074"/>
          </a:xfrm>
        </p:spPr>
        <p:txBody>
          <a:bodyPr>
            <a:normAutofit/>
          </a:bodyPr>
          <a:lstStyle/>
          <a:p>
            <a:r>
              <a:rPr lang="en-US" sz="2400" dirty="0" smtClean="0"/>
              <a:t>Mechanisms used by </a:t>
            </a:r>
            <a:r>
              <a:rPr lang="en-US" sz="2400" dirty="0"/>
              <a:t>parasites</a:t>
            </a:r>
            <a:r>
              <a:rPr lang="en-US" sz="2400" dirty="0" smtClean="0"/>
              <a:t> to Evade host immunity</a:t>
            </a:r>
            <a:endParaRPr lang="th-TH" sz="2400" dirty="0"/>
          </a:p>
        </p:txBody>
      </p:sp>
      <p:sp>
        <p:nvSpPr>
          <p:cNvPr id="3" name="Content Placeholder 2"/>
          <p:cNvSpPr>
            <a:spLocks noGrp="1"/>
          </p:cNvSpPr>
          <p:nvPr>
            <p:ph sz="quarter" idx="1"/>
          </p:nvPr>
        </p:nvSpPr>
        <p:spPr>
          <a:xfrm>
            <a:off x="107504" y="548680"/>
            <a:ext cx="8568952" cy="6192688"/>
          </a:xfrm>
        </p:spPr>
        <p:txBody>
          <a:bodyPr>
            <a:noAutofit/>
          </a:bodyPr>
          <a:lstStyle/>
          <a:p>
            <a:pPr>
              <a:buFont typeface="Wingdings" pitchFamily="2" charset="2"/>
              <a:buChar char="Ø"/>
            </a:pPr>
            <a:r>
              <a:rPr lang="en-GB" dirty="0" smtClean="0"/>
              <a:t>Continued:</a:t>
            </a:r>
            <a:endParaRPr lang="en-US" sz="2400" dirty="0" smtClean="0"/>
          </a:p>
          <a:p>
            <a:pPr lvl="2">
              <a:buFont typeface="Wingdings" pitchFamily="2" charset="2"/>
              <a:buChar char="Ø"/>
            </a:pPr>
            <a:r>
              <a:rPr lang="en-US" sz="2400" dirty="0" smtClean="0"/>
              <a:t>These </a:t>
            </a:r>
            <a:r>
              <a:rPr lang="en-US" sz="2400" dirty="0"/>
              <a:t>genes </a:t>
            </a:r>
            <a:r>
              <a:rPr lang="en-US" sz="2400" dirty="0" smtClean="0"/>
              <a:t>code for </a:t>
            </a:r>
            <a:r>
              <a:rPr lang="en-US" sz="2400" dirty="0"/>
              <a:t>‘natural’ host molecules that regulate the </a:t>
            </a:r>
            <a:r>
              <a:rPr lang="en-US" sz="2400" dirty="0" smtClean="0"/>
              <a:t>host’s immune </a:t>
            </a:r>
            <a:r>
              <a:rPr lang="en-US" sz="2400" dirty="0"/>
              <a:t>response (host cytokines becoming </a:t>
            </a:r>
            <a:r>
              <a:rPr lang="en-US" sz="2400" dirty="0" err="1" smtClean="0"/>
              <a:t>virokines</a:t>
            </a:r>
            <a:r>
              <a:rPr lang="en-US" sz="2400" dirty="0" smtClean="0"/>
              <a:t>), </a:t>
            </a:r>
            <a:r>
              <a:rPr lang="en-US" sz="2400" dirty="0"/>
              <a:t>or </a:t>
            </a:r>
            <a:endParaRPr lang="en-US" sz="2400" dirty="0" smtClean="0"/>
          </a:p>
          <a:p>
            <a:pPr lvl="2">
              <a:buFont typeface="Wingdings" pitchFamily="2" charset="2"/>
              <a:buChar char="Ø"/>
            </a:pPr>
            <a:r>
              <a:rPr lang="en-US" sz="2400" dirty="0"/>
              <a:t>These genes code for </a:t>
            </a:r>
            <a:r>
              <a:rPr lang="en-US" sz="2400" dirty="0" smtClean="0"/>
              <a:t>host </a:t>
            </a:r>
            <a:r>
              <a:rPr lang="en-US" sz="2400" dirty="0"/>
              <a:t>molecules acting </a:t>
            </a:r>
            <a:r>
              <a:rPr lang="en-US" sz="2400" dirty="0" smtClean="0"/>
              <a:t>as </a:t>
            </a:r>
            <a:r>
              <a:rPr lang="en-US" sz="2400" dirty="0"/>
              <a:t>decoy receptors (that bind a ligand, inhibiting it from binding to its normal </a:t>
            </a:r>
            <a:r>
              <a:rPr lang="en-US" sz="2400" dirty="0" smtClean="0"/>
              <a:t>receptor) </a:t>
            </a:r>
            <a:r>
              <a:rPr lang="en-US" sz="2400" dirty="0"/>
              <a:t>and thus </a:t>
            </a:r>
            <a:r>
              <a:rPr lang="en-US" sz="2400" dirty="0" smtClean="0"/>
              <a:t>inhibiting </a:t>
            </a:r>
            <a:r>
              <a:rPr lang="en-US" sz="2400" dirty="0"/>
              <a:t>the </a:t>
            </a:r>
            <a:r>
              <a:rPr lang="en-US" sz="2400" dirty="0" smtClean="0"/>
              <a:t>immune response </a:t>
            </a:r>
            <a:r>
              <a:rPr lang="en-US" sz="2400" dirty="0"/>
              <a:t>(host receptors becoming </a:t>
            </a:r>
            <a:r>
              <a:rPr lang="en-US" sz="2400" dirty="0" err="1" smtClean="0"/>
              <a:t>viroreceptors</a:t>
            </a:r>
            <a:r>
              <a:rPr lang="en-GB" sz="2400" dirty="0" smtClean="0"/>
              <a:t>)</a:t>
            </a:r>
            <a:endParaRPr lang="en-US" sz="2400" dirty="0" smtClean="0"/>
          </a:p>
        </p:txBody>
      </p:sp>
    </p:spTree>
    <p:extLst>
      <p:ext uri="{BB962C8B-B14F-4D97-AF65-F5344CB8AC3E}">
        <p14:creationId xmlns:p14="http://schemas.microsoft.com/office/powerpoint/2010/main" val="309665353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2792" y="44624"/>
            <a:ext cx="7467600" cy="634082"/>
          </a:xfrm>
        </p:spPr>
        <p:txBody>
          <a:bodyPr/>
          <a:lstStyle/>
          <a:p>
            <a:pPr algn="ctr"/>
            <a:r>
              <a:rPr lang="en-US" dirty="0"/>
              <a:t>Basic concept on Immunity</a:t>
            </a:r>
            <a:endParaRPr lang="th-TH" dirty="0"/>
          </a:p>
        </p:txBody>
      </p:sp>
      <p:sp>
        <p:nvSpPr>
          <p:cNvPr id="3" name="Content Placeholder 2"/>
          <p:cNvSpPr>
            <a:spLocks noGrp="1"/>
          </p:cNvSpPr>
          <p:nvPr>
            <p:ph sz="quarter" idx="1"/>
          </p:nvPr>
        </p:nvSpPr>
        <p:spPr>
          <a:xfrm>
            <a:off x="107504" y="764704"/>
            <a:ext cx="8568952" cy="5709248"/>
          </a:xfrm>
        </p:spPr>
        <p:txBody>
          <a:bodyPr>
            <a:normAutofit lnSpcReduction="10000"/>
          </a:bodyPr>
          <a:lstStyle/>
          <a:p>
            <a:pPr algn="just">
              <a:buFont typeface="Wingdings" pitchFamily="2" charset="2"/>
              <a:buChar char="q"/>
            </a:pPr>
            <a:r>
              <a:rPr lang="en-US" b="1" dirty="0" err="1"/>
              <a:t>Humoral</a:t>
            </a:r>
            <a:r>
              <a:rPr lang="en-US" b="1" dirty="0"/>
              <a:t> </a:t>
            </a:r>
            <a:r>
              <a:rPr lang="en-US" b="1" dirty="0" smtClean="0"/>
              <a:t>immunity</a:t>
            </a:r>
            <a:r>
              <a:rPr lang="en-US" dirty="0"/>
              <a:t> </a:t>
            </a:r>
            <a:r>
              <a:rPr lang="en-US" dirty="0" smtClean="0"/>
              <a:t>is </a:t>
            </a:r>
            <a:r>
              <a:rPr lang="en-US" dirty="0"/>
              <a:t>an </a:t>
            </a:r>
            <a:r>
              <a:rPr lang="en-US" dirty="0" smtClean="0"/>
              <a:t>aspect of immunity that </a:t>
            </a:r>
            <a:r>
              <a:rPr lang="en-US" dirty="0"/>
              <a:t>is mediated by macromolecules (as opposed to cells) found in extracellular fluids such as secreted antibodies, complement proteins, and certain antimicrobial peptides</a:t>
            </a:r>
            <a:r>
              <a:rPr lang="en-US" dirty="0" smtClean="0"/>
              <a:t>.</a:t>
            </a:r>
          </a:p>
          <a:p>
            <a:pPr algn="just">
              <a:buFont typeface="Wingdings" pitchFamily="2" charset="2"/>
              <a:buChar char="q"/>
            </a:pPr>
            <a:r>
              <a:rPr lang="en-US" b="1" dirty="0"/>
              <a:t>Cell mediated immunity</a:t>
            </a:r>
            <a:r>
              <a:rPr lang="en-US" dirty="0"/>
              <a:t> is an aspect of immunity</a:t>
            </a:r>
            <a:r>
              <a:rPr lang="en-US" dirty="0" smtClean="0"/>
              <a:t> </a:t>
            </a:r>
            <a:r>
              <a:rPr lang="en-US" dirty="0"/>
              <a:t>that does not involve antibodies, but rather involves the activation of phagocytes, antigen-specific cytotoxic T-lymphocytes, and </a:t>
            </a:r>
            <a:r>
              <a:rPr lang="en-US" dirty="0" smtClean="0"/>
              <a:t>helper T-lymphocyte to </a:t>
            </a:r>
            <a:r>
              <a:rPr lang="en-US" dirty="0"/>
              <a:t>release of various cytokines in response to an antigen</a:t>
            </a:r>
            <a:r>
              <a:rPr lang="en-US" dirty="0" smtClean="0"/>
              <a:t>.</a:t>
            </a:r>
          </a:p>
          <a:p>
            <a:pPr algn="just">
              <a:buFont typeface="Wingdings" pitchFamily="2" charset="2"/>
              <a:buChar char="q"/>
            </a:pPr>
            <a:r>
              <a:rPr lang="en-US" b="1" dirty="0" smtClean="0"/>
              <a:t>Active immunity</a:t>
            </a:r>
            <a:r>
              <a:rPr lang="en-US" dirty="0" smtClean="0"/>
              <a:t> is </a:t>
            </a:r>
            <a:r>
              <a:rPr lang="en-US" dirty="0"/>
              <a:t>an aspect of immunity </a:t>
            </a:r>
            <a:r>
              <a:rPr lang="en-US" dirty="0" smtClean="0"/>
              <a:t>that </a:t>
            </a:r>
            <a:r>
              <a:rPr lang="en-US" dirty="0"/>
              <a:t>results from the production of antibodies by the immune system in response to the presence of an antigen</a:t>
            </a:r>
            <a:r>
              <a:rPr lang="en-US" dirty="0" smtClean="0"/>
              <a:t>. </a:t>
            </a:r>
          </a:p>
          <a:p>
            <a:pPr algn="just">
              <a:buFont typeface="Wingdings" pitchFamily="2" charset="2"/>
              <a:buChar char="q"/>
            </a:pPr>
            <a:r>
              <a:rPr lang="en-US" b="1" dirty="0" smtClean="0"/>
              <a:t>Passive Immunity </a:t>
            </a:r>
            <a:r>
              <a:rPr lang="en-US" dirty="0" smtClean="0"/>
              <a:t>is</a:t>
            </a:r>
            <a:r>
              <a:rPr lang="en-US" dirty="0"/>
              <a:t> an aspect of </a:t>
            </a:r>
            <a:r>
              <a:rPr lang="en-US" dirty="0" smtClean="0"/>
              <a:t>immunity in which </a:t>
            </a:r>
            <a:r>
              <a:rPr lang="en-US" dirty="0"/>
              <a:t>short-term immune</a:t>
            </a:r>
            <a:r>
              <a:rPr lang="en-US" b="1" dirty="0"/>
              <a:t> </a:t>
            </a:r>
            <a:r>
              <a:rPr lang="en-US" dirty="0"/>
              <a:t>response</a:t>
            </a:r>
            <a:r>
              <a:rPr lang="en-US" dirty="0" smtClean="0"/>
              <a:t> is activated in an individual because of the </a:t>
            </a:r>
            <a:r>
              <a:rPr lang="en-US" dirty="0"/>
              <a:t>introduction of antibodies from another </a:t>
            </a:r>
            <a:r>
              <a:rPr lang="en-US" dirty="0" smtClean="0"/>
              <a:t>person </a:t>
            </a:r>
            <a:r>
              <a:rPr lang="en-US" dirty="0"/>
              <a:t>or animal.</a:t>
            </a:r>
            <a:endParaRPr lang="th-TH" dirty="0"/>
          </a:p>
        </p:txBody>
      </p:sp>
    </p:spTree>
    <p:extLst>
      <p:ext uri="{BB962C8B-B14F-4D97-AF65-F5344CB8AC3E}">
        <p14:creationId xmlns:p14="http://schemas.microsoft.com/office/powerpoint/2010/main" val="332234473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16632"/>
            <a:ext cx="7467600" cy="706090"/>
          </a:xfrm>
        </p:spPr>
        <p:txBody>
          <a:bodyPr/>
          <a:lstStyle/>
          <a:p>
            <a:pPr algn="ctr"/>
            <a:r>
              <a:rPr lang="en-US" b="1" dirty="0"/>
              <a:t>trained immunity</a:t>
            </a:r>
          </a:p>
        </p:txBody>
      </p:sp>
      <p:sp>
        <p:nvSpPr>
          <p:cNvPr id="3" name="Content Placeholder 2"/>
          <p:cNvSpPr>
            <a:spLocks noGrp="1"/>
          </p:cNvSpPr>
          <p:nvPr>
            <p:ph sz="quarter" idx="1"/>
          </p:nvPr>
        </p:nvSpPr>
        <p:spPr>
          <a:xfrm>
            <a:off x="251520" y="980728"/>
            <a:ext cx="8003232" cy="5760640"/>
          </a:xfrm>
        </p:spPr>
        <p:txBody>
          <a:bodyPr>
            <a:normAutofit/>
          </a:bodyPr>
          <a:lstStyle/>
          <a:p>
            <a:pPr algn="just"/>
            <a:r>
              <a:rPr lang="en-US" dirty="0"/>
              <a:t>Memory was classically considered an exclusive hallmark of adaptive immunity. </a:t>
            </a:r>
            <a:endParaRPr lang="en-US" dirty="0" smtClean="0"/>
          </a:p>
          <a:p>
            <a:pPr algn="just"/>
            <a:r>
              <a:rPr lang="en-US" dirty="0" smtClean="0"/>
              <a:t>But</a:t>
            </a:r>
            <a:r>
              <a:rPr lang="en-US" dirty="0"/>
              <a:t>, this dogma was challenged by recent reports that innate immune cells such as macrophages and </a:t>
            </a:r>
            <a:r>
              <a:rPr lang="en-US" dirty="0" smtClean="0"/>
              <a:t>Natural Killer cells </a:t>
            </a:r>
            <a:r>
              <a:rPr lang="en-US" dirty="0"/>
              <a:t>(</a:t>
            </a:r>
            <a:r>
              <a:rPr lang="en-US" dirty="0" smtClean="0"/>
              <a:t>NK cells</a:t>
            </a:r>
            <a:r>
              <a:rPr lang="en-US" dirty="0"/>
              <a:t>) can retain ‘memory’ of earlier stimulation, enabling them to respond strongly to a secondary stimulus, even though it is different from earlier stimulus. </a:t>
            </a:r>
            <a:r>
              <a:rPr lang="en-US" dirty="0" smtClean="0"/>
              <a:t> </a:t>
            </a:r>
          </a:p>
          <a:p>
            <a:pPr algn="just"/>
            <a:r>
              <a:rPr lang="en-US" dirty="0" smtClean="0"/>
              <a:t>This </a:t>
            </a:r>
            <a:r>
              <a:rPr lang="en-US" dirty="0"/>
              <a:t>memory characteristic of the innate immune system is referred as trained immunity. </a:t>
            </a:r>
            <a:r>
              <a:rPr lang="en-US" dirty="0" smtClean="0"/>
              <a:t> </a:t>
            </a:r>
          </a:p>
          <a:p>
            <a:pPr algn="just"/>
            <a:r>
              <a:rPr lang="en-US" dirty="0"/>
              <a:t>There are only few evidences of enhanced protection against infections by induction of trained immunity with regulatory agents such as BCG vaccine and β-</a:t>
            </a:r>
            <a:r>
              <a:rPr lang="en-US" dirty="0" err="1"/>
              <a:t>Glucan</a:t>
            </a:r>
            <a:r>
              <a:rPr lang="en-US" dirty="0"/>
              <a:t>.</a:t>
            </a:r>
          </a:p>
        </p:txBody>
      </p:sp>
    </p:spTree>
    <p:extLst>
      <p:ext uri="{BB962C8B-B14F-4D97-AF65-F5344CB8AC3E}">
        <p14:creationId xmlns:p14="http://schemas.microsoft.com/office/powerpoint/2010/main" val="33430318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125760"/>
            <a:ext cx="8640960" cy="566936"/>
          </a:xfrm>
        </p:spPr>
        <p:txBody>
          <a:bodyPr>
            <a:noAutofit/>
          </a:bodyPr>
          <a:lstStyle/>
          <a:p>
            <a:pPr algn="ctr"/>
            <a:r>
              <a:rPr lang="en-US" sz="2500" dirty="0" smtClean="0"/>
              <a:t>Differences between Innate and adaptive immunity</a:t>
            </a:r>
            <a:endParaRPr lang="th-TH" sz="2500" dirty="0"/>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4231984433"/>
              </p:ext>
            </p:extLst>
          </p:nvPr>
        </p:nvGraphicFramePr>
        <p:xfrm>
          <a:off x="179512" y="764704"/>
          <a:ext cx="8496944" cy="5563350"/>
        </p:xfrm>
        <a:graphic>
          <a:graphicData uri="http://schemas.openxmlformats.org/drawingml/2006/table">
            <a:tbl>
              <a:tblPr>
                <a:tableStyleId>{8799B23B-EC83-4686-B30A-512413B5E67A}</a:tableStyleId>
              </a:tblPr>
              <a:tblGrid>
                <a:gridCol w="1656184"/>
                <a:gridCol w="3456384"/>
                <a:gridCol w="3384376"/>
              </a:tblGrid>
              <a:tr h="210337">
                <a:tc>
                  <a:txBody>
                    <a:bodyPr/>
                    <a:lstStyle/>
                    <a:p>
                      <a:r>
                        <a:rPr lang="en-GB" sz="2000" b="1" dirty="0"/>
                        <a:t>Differences</a:t>
                      </a:r>
                    </a:p>
                  </a:txBody>
                  <a:tcPr marL="25651" marR="25651" marT="12825" marB="12825" anchor="ctr"/>
                </a:tc>
                <a:tc>
                  <a:txBody>
                    <a:bodyPr/>
                    <a:lstStyle/>
                    <a:p>
                      <a:r>
                        <a:rPr lang="en-GB" sz="2000" b="1"/>
                        <a:t>Innate immunity </a:t>
                      </a:r>
                    </a:p>
                  </a:txBody>
                  <a:tcPr marL="25651" marR="25651" marT="12825" marB="12825" anchor="ctr"/>
                </a:tc>
                <a:tc>
                  <a:txBody>
                    <a:bodyPr/>
                    <a:lstStyle/>
                    <a:p>
                      <a:r>
                        <a:rPr lang="en-GB" sz="2000" b="1" dirty="0"/>
                        <a:t>Adaptive immunity</a:t>
                      </a:r>
                    </a:p>
                  </a:txBody>
                  <a:tcPr marL="25651" marR="25651" marT="12825" marB="12825" anchor="ctr"/>
                </a:tc>
              </a:tr>
              <a:tr h="1111775">
                <a:tc>
                  <a:txBody>
                    <a:bodyPr/>
                    <a:lstStyle/>
                    <a:p>
                      <a:r>
                        <a:rPr lang="en-GB" sz="2000" dirty="0"/>
                        <a:t>Components </a:t>
                      </a:r>
                    </a:p>
                  </a:txBody>
                  <a:tcPr marL="25651" marR="25651" marT="12825" marB="12825" anchor="ctr"/>
                </a:tc>
                <a:tc>
                  <a:txBody>
                    <a:bodyPr/>
                    <a:lstStyle/>
                    <a:p>
                      <a:pPr marL="342900" indent="-342900">
                        <a:buFont typeface="Courier New" pitchFamily="49" charset="0"/>
                        <a:buChar char="o"/>
                      </a:pPr>
                      <a:r>
                        <a:rPr lang="en-GB" sz="2000" dirty="0"/>
                        <a:t>Physical barriers such as skin</a:t>
                      </a:r>
                    </a:p>
                    <a:p>
                      <a:pPr marL="342900" indent="-342900">
                        <a:buFont typeface="Courier New" pitchFamily="49" charset="0"/>
                        <a:buChar char="o"/>
                      </a:pPr>
                      <a:r>
                        <a:rPr lang="en-GB" sz="2000" dirty="0"/>
                        <a:t>Chemical barriers</a:t>
                      </a:r>
                    </a:p>
                    <a:p>
                      <a:pPr marL="342900" indent="-342900">
                        <a:buFont typeface="Courier New" pitchFamily="49" charset="0"/>
                        <a:buChar char="o"/>
                      </a:pPr>
                      <a:r>
                        <a:rPr lang="en-GB" sz="2000" dirty="0"/>
                        <a:t>Phagocytic cells, e.g., leukocytes</a:t>
                      </a:r>
                    </a:p>
                    <a:p>
                      <a:pPr marL="342900" indent="-342900">
                        <a:buFont typeface="Courier New" pitchFamily="49" charset="0"/>
                        <a:buChar char="o"/>
                      </a:pPr>
                      <a:r>
                        <a:rPr lang="en-GB" sz="2000" dirty="0"/>
                        <a:t>Natural killer </a:t>
                      </a:r>
                      <a:r>
                        <a:rPr lang="en-GB" sz="2000" dirty="0" smtClean="0"/>
                        <a:t>cells</a:t>
                      </a:r>
                      <a:r>
                        <a:rPr lang="en-GB" sz="2000" baseline="0" dirty="0" smtClean="0"/>
                        <a:t> (</a:t>
                      </a:r>
                      <a:r>
                        <a:rPr lang="en-GB" sz="2000" dirty="0" smtClean="0"/>
                        <a:t> </a:t>
                      </a:r>
                      <a:r>
                        <a:rPr lang="en-GB" sz="2000" dirty="0"/>
                        <a:t>NK </a:t>
                      </a:r>
                      <a:r>
                        <a:rPr lang="en-GB" sz="2000" dirty="0" smtClean="0"/>
                        <a:t>cells)</a:t>
                      </a:r>
                      <a:endParaRPr lang="en-GB" sz="2000" dirty="0"/>
                    </a:p>
                    <a:p>
                      <a:pPr marL="342900" indent="-342900">
                        <a:buFont typeface="Courier New" pitchFamily="49" charset="0"/>
                        <a:buChar char="o"/>
                      </a:pPr>
                      <a:r>
                        <a:rPr lang="en-GB" sz="2000" dirty="0" smtClean="0"/>
                        <a:t>Plasma proteins (Complement)</a:t>
                      </a:r>
                      <a:endParaRPr lang="en-GB" sz="2000" dirty="0"/>
                    </a:p>
                  </a:txBody>
                  <a:tcPr marL="25651" marR="25651" marT="12825" marB="12825" anchor="ctr"/>
                </a:tc>
                <a:tc>
                  <a:txBody>
                    <a:bodyPr/>
                    <a:lstStyle/>
                    <a:p>
                      <a:pPr marL="342900" indent="-342900">
                        <a:buFont typeface="Courier New" pitchFamily="49" charset="0"/>
                        <a:buChar char="o"/>
                      </a:pPr>
                      <a:r>
                        <a:rPr lang="en-US" sz="2000" dirty="0" smtClean="0"/>
                        <a:t>B </a:t>
                      </a:r>
                      <a:r>
                        <a:rPr lang="en-US" sz="2000" dirty="0"/>
                        <a:t>cells and plasma </a:t>
                      </a:r>
                      <a:r>
                        <a:rPr lang="en-US" sz="2000" dirty="0" smtClean="0"/>
                        <a:t>cells that produce antibody</a:t>
                      </a:r>
                      <a:endParaRPr lang="en-US" sz="2000" dirty="0"/>
                    </a:p>
                    <a:p>
                      <a:pPr marL="342900" indent="-342900">
                        <a:buFont typeface="Courier New" pitchFamily="49" charset="0"/>
                        <a:buChar char="o"/>
                      </a:pPr>
                      <a:r>
                        <a:rPr lang="en-US" sz="2000" smtClean="0"/>
                        <a:t>helper </a:t>
                      </a:r>
                      <a:r>
                        <a:rPr lang="en-US" sz="2000" dirty="0"/>
                        <a:t>T cells, suppressor T cells and cytotoxic T cells</a:t>
                      </a:r>
                    </a:p>
                  </a:txBody>
                  <a:tcPr marL="25651" marR="25651" marT="12825" marB="12825" anchor="ctr"/>
                </a:tc>
              </a:tr>
              <a:tr h="931488">
                <a:tc>
                  <a:txBody>
                    <a:bodyPr/>
                    <a:lstStyle/>
                    <a:p>
                      <a:r>
                        <a:rPr lang="en-GB" sz="2000" dirty="0"/>
                        <a:t>Activity type</a:t>
                      </a:r>
                    </a:p>
                  </a:txBody>
                  <a:tcPr marL="25651" marR="25651" marT="12825" marB="12825" anchor="ctr"/>
                </a:tc>
                <a:tc>
                  <a:txBody>
                    <a:bodyPr/>
                    <a:lstStyle/>
                    <a:p>
                      <a:pPr marL="342900" indent="-342900">
                        <a:buFont typeface="Courier New" pitchFamily="49" charset="0"/>
                        <a:buChar char="o"/>
                      </a:pPr>
                      <a:r>
                        <a:rPr lang="en-US" sz="2000" dirty="0"/>
                        <a:t>Cells of innate immunity are active all the time and are ready to combat as soon as a foreign body enters the human system.</a:t>
                      </a:r>
                    </a:p>
                    <a:p>
                      <a:pPr marL="342900" indent="-342900">
                        <a:buFont typeface="Courier New" pitchFamily="49" charset="0"/>
                        <a:buChar char="o"/>
                      </a:pPr>
                      <a:r>
                        <a:rPr lang="en-US" sz="2000" dirty="0"/>
                        <a:t>These cells are active since birth.</a:t>
                      </a:r>
                    </a:p>
                  </a:txBody>
                  <a:tcPr marL="25651" marR="25651" marT="12825" marB="12825" anchor="ctr"/>
                </a:tc>
                <a:tc>
                  <a:txBody>
                    <a:bodyPr/>
                    <a:lstStyle/>
                    <a:p>
                      <a:pPr marL="342900" indent="-342900">
                        <a:buFont typeface="Courier New" pitchFamily="49" charset="0"/>
                        <a:buChar char="o"/>
                      </a:pPr>
                      <a:r>
                        <a:rPr lang="en-US" sz="2000" dirty="0"/>
                        <a:t>Cells of adaptive immunity are normally in silent mode and become active only when the antigen is identified.</a:t>
                      </a:r>
                    </a:p>
                    <a:p>
                      <a:pPr marL="342900" indent="-342900">
                        <a:buFont typeface="Courier New" pitchFamily="49" charset="0"/>
                        <a:buChar char="o"/>
                      </a:pPr>
                      <a:r>
                        <a:rPr lang="en-US" sz="2000" dirty="0"/>
                        <a:t>The cells of adaptive immunity develops </a:t>
                      </a:r>
                      <a:r>
                        <a:rPr lang="en-US" sz="2000" dirty="0" smtClean="0"/>
                        <a:t>       over </a:t>
                      </a:r>
                      <a:r>
                        <a:rPr lang="en-US" sz="2000" dirty="0"/>
                        <a:t>time.</a:t>
                      </a:r>
                    </a:p>
                  </a:txBody>
                  <a:tcPr marL="25651" marR="25651" marT="12825" marB="12825" anchor="ctr"/>
                </a:tc>
              </a:tr>
            </a:tbl>
          </a:graphicData>
        </a:graphic>
      </p:graphicFrame>
    </p:spTree>
    <p:extLst>
      <p:ext uri="{BB962C8B-B14F-4D97-AF65-F5344CB8AC3E}">
        <p14:creationId xmlns:p14="http://schemas.microsoft.com/office/powerpoint/2010/main" val="18004121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125760"/>
            <a:ext cx="8640960" cy="566936"/>
          </a:xfrm>
        </p:spPr>
        <p:txBody>
          <a:bodyPr>
            <a:noAutofit/>
          </a:bodyPr>
          <a:lstStyle/>
          <a:p>
            <a:pPr algn="ctr"/>
            <a:r>
              <a:rPr lang="en-US" sz="2500" dirty="0" smtClean="0"/>
              <a:t>Differences between Innate and adaptive immunity</a:t>
            </a:r>
            <a:endParaRPr lang="th-TH" sz="2500" dirty="0"/>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3033287517"/>
              </p:ext>
            </p:extLst>
          </p:nvPr>
        </p:nvGraphicFramePr>
        <p:xfrm>
          <a:off x="107504" y="764704"/>
          <a:ext cx="8640959" cy="5614650"/>
        </p:xfrm>
        <a:graphic>
          <a:graphicData uri="http://schemas.openxmlformats.org/drawingml/2006/table">
            <a:tbl>
              <a:tblPr>
                <a:tableStyleId>{8799B23B-EC83-4686-B30A-512413B5E67A}</a:tableStyleId>
              </a:tblPr>
              <a:tblGrid>
                <a:gridCol w="1611026"/>
                <a:gridCol w="3441738"/>
                <a:gridCol w="3588195"/>
              </a:tblGrid>
              <a:tr h="210337">
                <a:tc>
                  <a:txBody>
                    <a:bodyPr/>
                    <a:lstStyle/>
                    <a:p>
                      <a:r>
                        <a:rPr lang="en-GB" sz="2000" b="1" dirty="0"/>
                        <a:t>Differences</a:t>
                      </a:r>
                    </a:p>
                  </a:txBody>
                  <a:tcPr marL="25651" marR="25651" marT="12825" marB="12825" anchor="ctr"/>
                </a:tc>
                <a:tc>
                  <a:txBody>
                    <a:bodyPr/>
                    <a:lstStyle/>
                    <a:p>
                      <a:r>
                        <a:rPr lang="en-GB" sz="2000" b="1"/>
                        <a:t>Innate immunity </a:t>
                      </a:r>
                    </a:p>
                  </a:txBody>
                  <a:tcPr marL="25651" marR="25651" marT="12825" marB="12825" anchor="ctr"/>
                </a:tc>
                <a:tc>
                  <a:txBody>
                    <a:bodyPr/>
                    <a:lstStyle/>
                    <a:p>
                      <a:r>
                        <a:rPr lang="en-GB" sz="2000" b="1" dirty="0"/>
                        <a:t>Adaptive immunity</a:t>
                      </a:r>
                    </a:p>
                  </a:txBody>
                  <a:tcPr marL="25651" marR="25651" marT="12825" marB="12825" anchor="ctr"/>
                </a:tc>
              </a:tr>
              <a:tr h="570912">
                <a:tc>
                  <a:txBody>
                    <a:bodyPr/>
                    <a:lstStyle/>
                    <a:p>
                      <a:r>
                        <a:rPr lang="en-GB" sz="2000" dirty="0"/>
                        <a:t>Response </a:t>
                      </a:r>
                    </a:p>
                  </a:txBody>
                  <a:tcPr marL="25651" marR="25651" marT="12825" marB="12825" anchor="ctr"/>
                </a:tc>
                <a:tc>
                  <a:txBody>
                    <a:bodyPr/>
                    <a:lstStyle/>
                    <a:p>
                      <a:pPr marL="342900" indent="-342900">
                        <a:buFont typeface="Courier New" pitchFamily="49" charset="0"/>
                        <a:buChar char="o"/>
                      </a:pPr>
                      <a:r>
                        <a:rPr lang="en-US" sz="2000" dirty="0"/>
                        <a:t>The response comes immediately, hence also referred to as immediate immunity.</a:t>
                      </a:r>
                    </a:p>
                  </a:txBody>
                  <a:tcPr marL="25651" marR="25651" marT="12825" marB="12825" anchor="ctr"/>
                </a:tc>
                <a:tc>
                  <a:txBody>
                    <a:bodyPr/>
                    <a:lstStyle/>
                    <a:p>
                      <a:pPr marL="342900" indent="-342900">
                        <a:buFont typeface="Courier New" pitchFamily="49" charset="0"/>
                        <a:buChar char="o"/>
                      </a:pPr>
                      <a:r>
                        <a:rPr lang="en-US" sz="2000" dirty="0"/>
                        <a:t>The response appears after a week or two, also called as delayed response type immunity.</a:t>
                      </a:r>
                    </a:p>
                  </a:txBody>
                  <a:tcPr marL="25651" marR="25651" marT="12825" marB="12825" anchor="ctr"/>
                </a:tc>
              </a:tr>
              <a:tr h="661055">
                <a:tc>
                  <a:txBody>
                    <a:bodyPr/>
                    <a:lstStyle/>
                    <a:p>
                      <a:r>
                        <a:rPr lang="en-GB" sz="2000" dirty="0"/>
                        <a:t>Potency </a:t>
                      </a:r>
                    </a:p>
                  </a:txBody>
                  <a:tcPr marL="25651" marR="25651" marT="12825" marB="12825" anchor="ctr"/>
                </a:tc>
                <a:tc>
                  <a:txBody>
                    <a:bodyPr/>
                    <a:lstStyle/>
                    <a:p>
                      <a:pPr marL="342900" indent="-342900">
                        <a:buFont typeface="Courier New" pitchFamily="49" charset="0"/>
                        <a:buChar char="o"/>
                      </a:pPr>
                      <a:r>
                        <a:rPr lang="en-US" sz="2000" dirty="0"/>
                        <a:t>Although the response is immediate but the effectiveness and potency is </a:t>
                      </a:r>
                      <a:r>
                        <a:rPr lang="en-US" sz="2000" dirty="0" smtClean="0"/>
                        <a:t>limited and low.</a:t>
                      </a:r>
                      <a:endParaRPr lang="en-US" sz="2000" dirty="0"/>
                    </a:p>
                  </a:txBody>
                  <a:tcPr marL="25651" marR="25651" marT="12825" marB="12825" anchor="ctr"/>
                </a:tc>
                <a:tc>
                  <a:txBody>
                    <a:bodyPr/>
                    <a:lstStyle/>
                    <a:p>
                      <a:pPr marL="342900" indent="-342900">
                        <a:buFont typeface="Courier New" pitchFamily="49" charset="0"/>
                        <a:buChar char="o"/>
                      </a:pPr>
                      <a:r>
                        <a:rPr lang="en-US" sz="2000" dirty="0"/>
                        <a:t>The potency and effectiveness levels are extremely </a:t>
                      </a:r>
                      <a:r>
                        <a:rPr lang="en-US" sz="2000" dirty="0" smtClean="0"/>
                        <a:t>high because </a:t>
                      </a:r>
                      <a:r>
                        <a:rPr lang="en-US" sz="2000" dirty="0"/>
                        <a:t>the combat cells are highly specialized and powerful.</a:t>
                      </a:r>
                    </a:p>
                  </a:txBody>
                  <a:tcPr marL="25651" marR="25651" marT="12825" marB="12825" anchor="ctr"/>
                </a:tc>
              </a:tr>
              <a:tr h="480769">
                <a:tc>
                  <a:txBody>
                    <a:bodyPr/>
                    <a:lstStyle/>
                    <a:p>
                      <a:r>
                        <a:rPr lang="en-GB" sz="2000" dirty="0"/>
                        <a:t>Inheritance </a:t>
                      </a:r>
                    </a:p>
                  </a:txBody>
                  <a:tcPr marL="25651" marR="25651" marT="12825" marB="12825" anchor="ctr"/>
                </a:tc>
                <a:tc>
                  <a:txBody>
                    <a:bodyPr/>
                    <a:lstStyle/>
                    <a:p>
                      <a:pPr marL="342900" indent="-342900">
                        <a:buFont typeface="Courier New" pitchFamily="49" charset="0"/>
                        <a:buChar char="o"/>
                      </a:pPr>
                      <a:r>
                        <a:rPr lang="en-US" sz="2000"/>
                        <a:t>Innate type of immunity is generally inherited from parents and passed to offspring.</a:t>
                      </a:r>
                    </a:p>
                  </a:txBody>
                  <a:tcPr marL="25651" marR="25651" marT="12825" marB="12825" anchor="ctr"/>
                </a:tc>
                <a:tc>
                  <a:txBody>
                    <a:bodyPr/>
                    <a:lstStyle/>
                    <a:p>
                      <a:pPr marL="342900" indent="-342900">
                        <a:buFont typeface="Courier New" pitchFamily="49" charset="0"/>
                        <a:buChar char="o"/>
                      </a:pPr>
                      <a:r>
                        <a:rPr lang="en-US" sz="2000" dirty="0"/>
                        <a:t>Adaptive immunity is not passed from the parents </a:t>
                      </a:r>
                      <a:r>
                        <a:rPr lang="en-US" sz="2000" dirty="0" smtClean="0"/>
                        <a:t> to </a:t>
                      </a:r>
                      <a:r>
                        <a:rPr lang="en-US" sz="2000" dirty="0"/>
                        <a:t>offspring, hence it cannot be </a:t>
                      </a:r>
                      <a:r>
                        <a:rPr lang="en-US" sz="2000" dirty="0" smtClean="0"/>
                        <a:t>inherited, and called acquired</a:t>
                      </a:r>
                      <a:r>
                        <a:rPr lang="en-US" sz="2000" baseline="0" dirty="0" smtClean="0"/>
                        <a:t> immunity</a:t>
                      </a:r>
                      <a:r>
                        <a:rPr lang="en-US" sz="2000" dirty="0" smtClean="0"/>
                        <a:t>.</a:t>
                      </a:r>
                      <a:endParaRPr lang="en-US" sz="2000" dirty="0"/>
                    </a:p>
                  </a:txBody>
                  <a:tcPr marL="25651" marR="25651" marT="12825" marB="12825" anchor="ctr"/>
                </a:tc>
              </a:tr>
              <a:tr h="480769">
                <a:tc>
                  <a:txBody>
                    <a:bodyPr/>
                    <a:lstStyle/>
                    <a:p>
                      <a:r>
                        <a:rPr lang="en-GB" sz="2000" dirty="0" smtClean="0"/>
                        <a:t>Type</a:t>
                      </a:r>
                      <a:endParaRPr lang="en-GB" sz="2000" dirty="0"/>
                    </a:p>
                  </a:txBody>
                  <a:tcPr marL="25651" marR="25651" marT="12825" marB="12825" anchor="ctr"/>
                </a:tc>
                <a:tc>
                  <a:txBody>
                    <a:bodyPr/>
                    <a:lstStyle/>
                    <a:p>
                      <a:pPr marL="342900" indent="-342900">
                        <a:buFont typeface="Courier New" pitchFamily="49" charset="0"/>
                        <a:buChar char="o"/>
                      </a:pPr>
                      <a:r>
                        <a:rPr lang="en-US" sz="2000" dirty="0" smtClean="0"/>
                        <a:t>Primitive type in origin,</a:t>
                      </a:r>
                      <a:r>
                        <a:rPr lang="en-US" sz="2000" baseline="0" dirty="0" smtClean="0"/>
                        <a:t> present in bacteria to human</a:t>
                      </a:r>
                      <a:endParaRPr lang="en-US" sz="2000" dirty="0"/>
                    </a:p>
                  </a:txBody>
                  <a:tcPr marL="25651" marR="25651" marT="12825" marB="12825" anchor="ctr"/>
                </a:tc>
                <a:tc>
                  <a:txBody>
                    <a:bodyPr/>
                    <a:lstStyle/>
                    <a:p>
                      <a:pPr marL="342900" marR="0" indent="-342900" algn="l" defTabSz="914400" rtl="0" eaLnBrk="1" fontAlgn="auto" latinLnBrk="0" hangingPunct="1">
                        <a:lnSpc>
                          <a:spcPct val="100000"/>
                        </a:lnSpc>
                        <a:spcBef>
                          <a:spcPts val="0"/>
                        </a:spcBef>
                        <a:spcAft>
                          <a:spcPts val="0"/>
                        </a:spcAft>
                        <a:buClrTx/>
                        <a:buSzTx/>
                        <a:buFont typeface="Courier New" pitchFamily="49" charset="0"/>
                        <a:buChar char="o"/>
                        <a:tabLst/>
                        <a:defRPr/>
                      </a:pPr>
                      <a:r>
                        <a:rPr lang="en-US" sz="2000" dirty="0" smtClean="0"/>
                        <a:t>Developed type in origin,</a:t>
                      </a:r>
                      <a:r>
                        <a:rPr lang="en-US" sz="2000" baseline="0" dirty="0" smtClean="0"/>
                        <a:t> present only in higher organism, vertebrates</a:t>
                      </a:r>
                      <a:endParaRPr lang="en-US" sz="2000" dirty="0" smtClean="0"/>
                    </a:p>
                  </a:txBody>
                  <a:tcPr marL="25651" marR="25651" marT="12825" marB="12825" anchor="ctr"/>
                </a:tc>
              </a:tr>
            </a:tbl>
          </a:graphicData>
        </a:graphic>
      </p:graphicFrame>
    </p:spTree>
    <p:extLst>
      <p:ext uri="{BB962C8B-B14F-4D97-AF65-F5344CB8AC3E}">
        <p14:creationId xmlns:p14="http://schemas.microsoft.com/office/powerpoint/2010/main" val="198400697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7504" y="125760"/>
            <a:ext cx="8640960" cy="566936"/>
          </a:xfrm>
        </p:spPr>
        <p:txBody>
          <a:bodyPr>
            <a:noAutofit/>
          </a:bodyPr>
          <a:lstStyle/>
          <a:p>
            <a:pPr algn="ctr"/>
            <a:r>
              <a:rPr lang="en-US" sz="2500" dirty="0" smtClean="0"/>
              <a:t>Differences between Innate and adaptive immunity</a:t>
            </a:r>
            <a:endParaRPr lang="th-TH" sz="2500" dirty="0"/>
          </a:p>
        </p:txBody>
      </p:sp>
      <p:graphicFrame>
        <p:nvGraphicFramePr>
          <p:cNvPr id="4" name="Content Placeholder 3"/>
          <p:cNvGraphicFramePr>
            <a:graphicFrameLocks noGrp="1"/>
          </p:cNvGraphicFramePr>
          <p:nvPr>
            <p:ph sz="quarter" idx="1"/>
            <p:extLst>
              <p:ext uri="{D42A27DB-BD31-4B8C-83A1-F6EECF244321}">
                <p14:modId xmlns:p14="http://schemas.microsoft.com/office/powerpoint/2010/main" val="3130905330"/>
              </p:ext>
            </p:extLst>
          </p:nvPr>
        </p:nvGraphicFramePr>
        <p:xfrm>
          <a:off x="179512" y="764703"/>
          <a:ext cx="8568952" cy="5589000"/>
        </p:xfrm>
        <a:graphic>
          <a:graphicData uri="http://schemas.openxmlformats.org/drawingml/2006/table">
            <a:tbl>
              <a:tblPr>
                <a:tableStyleId>{8799B23B-EC83-4686-B30A-512413B5E67A}</a:tableStyleId>
              </a:tblPr>
              <a:tblGrid>
                <a:gridCol w="1742837"/>
                <a:gridCol w="3485676"/>
                <a:gridCol w="3340439"/>
              </a:tblGrid>
              <a:tr h="210337">
                <a:tc>
                  <a:txBody>
                    <a:bodyPr/>
                    <a:lstStyle/>
                    <a:p>
                      <a:r>
                        <a:rPr lang="en-GB" sz="2000" b="1" dirty="0"/>
                        <a:t>Differences</a:t>
                      </a:r>
                    </a:p>
                  </a:txBody>
                  <a:tcPr marL="25651" marR="25651" marT="12825" marB="12825" anchor="ctr"/>
                </a:tc>
                <a:tc>
                  <a:txBody>
                    <a:bodyPr/>
                    <a:lstStyle/>
                    <a:p>
                      <a:r>
                        <a:rPr lang="en-GB" sz="2000" b="1"/>
                        <a:t>Innate immunity </a:t>
                      </a:r>
                    </a:p>
                  </a:txBody>
                  <a:tcPr marL="25651" marR="25651" marT="12825" marB="12825" anchor="ctr"/>
                </a:tc>
                <a:tc>
                  <a:txBody>
                    <a:bodyPr/>
                    <a:lstStyle/>
                    <a:p>
                      <a:r>
                        <a:rPr lang="en-GB" sz="2000" b="1" dirty="0"/>
                        <a:t>Adaptive immunity</a:t>
                      </a:r>
                    </a:p>
                  </a:txBody>
                  <a:tcPr marL="25651" marR="25651" marT="12825" marB="12825" anchor="ctr"/>
                </a:tc>
              </a:tr>
              <a:tr h="480769">
                <a:tc>
                  <a:txBody>
                    <a:bodyPr/>
                    <a:lstStyle/>
                    <a:p>
                      <a:pPr marL="342900" indent="-342900">
                        <a:buFont typeface="Courier New" pitchFamily="49" charset="0"/>
                        <a:buChar char="o"/>
                      </a:pPr>
                      <a:r>
                        <a:rPr lang="en-GB" sz="2000" dirty="0"/>
                        <a:t>Specificity </a:t>
                      </a:r>
                    </a:p>
                  </a:txBody>
                  <a:tcPr marL="25651" marR="25651" marT="12825" marB="12825" anchor="ctr"/>
                </a:tc>
                <a:tc>
                  <a:txBody>
                    <a:bodyPr/>
                    <a:lstStyle/>
                    <a:p>
                      <a:pPr marL="342900" indent="-342900">
                        <a:buFont typeface="Courier New" pitchFamily="49" charset="0"/>
                        <a:buChar char="o"/>
                      </a:pPr>
                      <a:r>
                        <a:rPr lang="en-US" sz="2000" dirty="0" smtClean="0"/>
                        <a:t>It can </a:t>
                      </a:r>
                      <a:r>
                        <a:rPr lang="en-US" sz="2000" dirty="0"/>
                        <a:t>recognize all types </a:t>
                      </a:r>
                      <a:r>
                        <a:rPr lang="en-US" sz="2000" dirty="0" smtClean="0"/>
                        <a:t> of pathogens</a:t>
                      </a:r>
                      <a:r>
                        <a:rPr lang="en-US" sz="2000" baseline="0" dirty="0" smtClean="0"/>
                        <a:t> (</a:t>
                      </a:r>
                      <a:r>
                        <a:rPr lang="en-US" sz="2000" dirty="0" smtClean="0"/>
                        <a:t>viruses</a:t>
                      </a:r>
                      <a:r>
                        <a:rPr lang="en-US" sz="2000" dirty="0"/>
                        <a:t>, bacteria, fungal </a:t>
                      </a:r>
                      <a:r>
                        <a:rPr lang="en-US" sz="2000" dirty="0" smtClean="0"/>
                        <a:t>organisms),</a:t>
                      </a:r>
                      <a:r>
                        <a:rPr lang="en-US" sz="2000" baseline="0" dirty="0" smtClean="0"/>
                        <a:t> but cannot make fine distinction</a:t>
                      </a:r>
                      <a:r>
                        <a:rPr lang="en-US" sz="2000" dirty="0" smtClean="0"/>
                        <a:t> </a:t>
                      </a:r>
                      <a:endParaRPr lang="en-US" sz="2000" dirty="0"/>
                    </a:p>
                  </a:txBody>
                  <a:tcPr marL="25651" marR="25651" marT="12825" marB="12825" anchor="ctr"/>
                </a:tc>
                <a:tc>
                  <a:txBody>
                    <a:bodyPr/>
                    <a:lstStyle/>
                    <a:p>
                      <a:pPr marL="342900" indent="-342900">
                        <a:buFont typeface="Courier New" pitchFamily="49" charset="0"/>
                        <a:buChar char="o"/>
                      </a:pPr>
                      <a:r>
                        <a:rPr lang="en-US" sz="2000" dirty="0" smtClean="0"/>
                        <a:t>The cells of adaptive immunity </a:t>
                      </a:r>
                      <a:r>
                        <a:rPr lang="en-US" sz="2000" dirty="0"/>
                        <a:t>are highly </a:t>
                      </a:r>
                      <a:r>
                        <a:rPr lang="en-US" sz="2000" dirty="0" smtClean="0"/>
                        <a:t>specific to antigen.</a:t>
                      </a:r>
                      <a:endParaRPr lang="en-US" sz="2000" dirty="0"/>
                    </a:p>
                  </a:txBody>
                  <a:tcPr marL="25651" marR="25651" marT="12825" marB="12825" anchor="ctr"/>
                </a:tc>
              </a:tr>
              <a:tr h="480769">
                <a:tc>
                  <a:txBody>
                    <a:bodyPr/>
                    <a:lstStyle/>
                    <a:p>
                      <a:pPr marL="342900" indent="-342900">
                        <a:buFont typeface="Courier New" pitchFamily="49" charset="0"/>
                        <a:buChar char="o"/>
                      </a:pPr>
                      <a:r>
                        <a:rPr lang="en-GB" sz="2000"/>
                        <a:t>Memory</a:t>
                      </a:r>
                    </a:p>
                  </a:txBody>
                  <a:tcPr marL="25651" marR="25651" marT="12825" marB="12825" anchor="ctr"/>
                </a:tc>
                <a:tc>
                  <a:txBody>
                    <a:bodyPr/>
                    <a:lstStyle/>
                    <a:p>
                      <a:pPr marL="342900" indent="-342900">
                        <a:buFont typeface="Courier New" pitchFamily="49" charset="0"/>
                        <a:buChar char="o"/>
                      </a:pPr>
                      <a:r>
                        <a:rPr lang="en-US" sz="2000" dirty="0" smtClean="0"/>
                        <a:t>No memory</a:t>
                      </a:r>
                    </a:p>
                    <a:p>
                      <a:pPr marL="342900" indent="-342900">
                        <a:buFont typeface="Courier New" pitchFamily="49" charset="0"/>
                        <a:buChar char="o"/>
                      </a:pPr>
                      <a:r>
                        <a:rPr lang="en-US" sz="2000" dirty="0" smtClean="0"/>
                        <a:t>A </a:t>
                      </a:r>
                      <a:r>
                        <a:rPr lang="en-US" sz="2000" dirty="0"/>
                        <a:t>same response is produced every time pathogen invades.</a:t>
                      </a:r>
                    </a:p>
                  </a:txBody>
                  <a:tcPr marL="25651" marR="25651" marT="12825" marB="12825" anchor="ctr"/>
                </a:tc>
                <a:tc>
                  <a:txBody>
                    <a:bodyPr/>
                    <a:lstStyle/>
                    <a:p>
                      <a:pPr marL="342900" indent="-342900">
                        <a:buFont typeface="Courier New" pitchFamily="49" charset="0"/>
                        <a:buChar char="o"/>
                      </a:pPr>
                      <a:r>
                        <a:rPr lang="en-US" sz="2000" dirty="0" smtClean="0"/>
                        <a:t>Memory present</a:t>
                      </a:r>
                    </a:p>
                    <a:p>
                      <a:pPr marL="342900" indent="-342900">
                        <a:buFont typeface="Courier New" pitchFamily="49" charset="0"/>
                        <a:buChar char="o"/>
                      </a:pPr>
                      <a:r>
                        <a:rPr lang="en-US" sz="2000" dirty="0" smtClean="0"/>
                        <a:t>Memory cell “remember” specific pathogen on first exposure; </a:t>
                      </a:r>
                      <a:r>
                        <a:rPr lang="en-US" sz="2000" baseline="0" dirty="0" smtClean="0"/>
                        <a:t>                             </a:t>
                      </a:r>
                      <a:r>
                        <a:rPr lang="en-US" sz="2000" dirty="0" smtClean="0"/>
                        <a:t>Upon</a:t>
                      </a:r>
                      <a:r>
                        <a:rPr lang="en-US" sz="2000" baseline="0" dirty="0" smtClean="0"/>
                        <a:t> re-exposure to that pathogen, these cells mount a much faster and more potent second response.</a:t>
                      </a:r>
                      <a:endParaRPr lang="en-US" sz="2000" dirty="0"/>
                    </a:p>
                  </a:txBody>
                  <a:tcPr marL="25651" marR="25651" marT="12825" marB="12825" anchor="ctr"/>
                </a:tc>
              </a:tr>
              <a:tr h="300480">
                <a:tc>
                  <a:txBody>
                    <a:bodyPr/>
                    <a:lstStyle/>
                    <a:p>
                      <a:pPr marL="342900" indent="-342900">
                        <a:buFont typeface="Courier New" pitchFamily="49" charset="0"/>
                        <a:buChar char="o"/>
                      </a:pPr>
                      <a:r>
                        <a:rPr lang="en-GB" sz="2000" dirty="0"/>
                        <a:t>Diversity </a:t>
                      </a:r>
                      <a:r>
                        <a:rPr lang="en-GB" sz="2000" dirty="0" smtClean="0"/>
                        <a:t>  of </a:t>
                      </a:r>
                      <a:r>
                        <a:rPr lang="en-GB" sz="2000" dirty="0"/>
                        <a:t>response </a:t>
                      </a:r>
                    </a:p>
                  </a:txBody>
                  <a:tcPr marL="25651" marR="25651" marT="12825" marB="12825" anchor="ctr"/>
                </a:tc>
                <a:tc>
                  <a:txBody>
                    <a:bodyPr/>
                    <a:lstStyle/>
                    <a:p>
                      <a:pPr marL="342900" indent="-342900">
                        <a:buFont typeface="Courier New" pitchFamily="49" charset="0"/>
                        <a:buChar char="o"/>
                      </a:pPr>
                      <a:r>
                        <a:rPr lang="en-US" sz="2000" dirty="0"/>
                        <a:t>The diversity among response produced is </a:t>
                      </a:r>
                      <a:r>
                        <a:rPr lang="en-US" sz="2000" dirty="0" smtClean="0"/>
                        <a:t>  very </a:t>
                      </a:r>
                      <a:r>
                        <a:rPr lang="en-US" sz="2000" dirty="0"/>
                        <a:t>low.</a:t>
                      </a:r>
                    </a:p>
                  </a:txBody>
                  <a:tcPr marL="25651" marR="25651" marT="12825" marB="12825" anchor="ctr"/>
                </a:tc>
                <a:tc>
                  <a:txBody>
                    <a:bodyPr/>
                    <a:lstStyle/>
                    <a:p>
                      <a:pPr marL="342900" indent="-342900">
                        <a:buFont typeface="Courier New" pitchFamily="49" charset="0"/>
                        <a:buChar char="o"/>
                      </a:pPr>
                      <a:r>
                        <a:rPr lang="en-GB" sz="2000" dirty="0"/>
                        <a:t>Diversity is very high.</a:t>
                      </a:r>
                    </a:p>
                  </a:txBody>
                  <a:tcPr marL="25651" marR="25651" marT="12825" marB="12825" anchor="ctr"/>
                </a:tc>
              </a:tr>
            </a:tbl>
          </a:graphicData>
        </a:graphic>
      </p:graphicFrame>
    </p:spTree>
    <p:extLst>
      <p:ext uri="{BB962C8B-B14F-4D97-AF65-F5344CB8AC3E}">
        <p14:creationId xmlns:p14="http://schemas.microsoft.com/office/powerpoint/2010/main" val="390046313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3500" y="116632"/>
            <a:ext cx="8724900" cy="490066"/>
          </a:xfrm>
        </p:spPr>
        <p:txBody>
          <a:bodyPr>
            <a:normAutofit/>
          </a:bodyPr>
          <a:lstStyle/>
          <a:p>
            <a:pPr algn="ctr"/>
            <a:r>
              <a:rPr lang="en-US" sz="2400" b="1" dirty="0" smtClean="0">
                <a:solidFill>
                  <a:schemeClr val="tx1"/>
                </a:solidFill>
              </a:rPr>
              <a:t>Immunity of invertebrate (parasites)</a:t>
            </a:r>
            <a:endParaRPr lang="en-US" sz="2400" b="1" dirty="0"/>
          </a:p>
        </p:txBody>
      </p:sp>
      <p:pic>
        <p:nvPicPr>
          <p:cNvPr id="2050" name="Picture 2" descr="https://www.jimmunol.org/content/jimmunol/179/11/7209/F1.large.jpg?width=800&amp;height=600&amp;carousel=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500" y="764704"/>
            <a:ext cx="8900988" cy="59046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4090863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8776" y="44624"/>
            <a:ext cx="7467600" cy="634082"/>
          </a:xfrm>
        </p:spPr>
        <p:txBody>
          <a:bodyPr/>
          <a:lstStyle/>
          <a:p>
            <a:pPr algn="ctr"/>
            <a:r>
              <a:rPr lang="en-US" b="1" dirty="0"/>
              <a:t>Cellular Immunity</a:t>
            </a:r>
            <a:endParaRPr lang="en-US" dirty="0"/>
          </a:p>
        </p:txBody>
      </p:sp>
      <p:sp>
        <p:nvSpPr>
          <p:cNvPr id="3" name="Content Placeholder 2"/>
          <p:cNvSpPr>
            <a:spLocks noGrp="1"/>
          </p:cNvSpPr>
          <p:nvPr>
            <p:ph sz="quarter" idx="1"/>
          </p:nvPr>
        </p:nvSpPr>
        <p:spPr>
          <a:xfrm>
            <a:off x="251520" y="764704"/>
            <a:ext cx="8064896" cy="5976664"/>
          </a:xfrm>
        </p:spPr>
        <p:txBody>
          <a:bodyPr>
            <a:normAutofit fontScale="92500"/>
          </a:bodyPr>
          <a:lstStyle/>
          <a:p>
            <a:pPr algn="just"/>
            <a:r>
              <a:rPr lang="en-US" b="1" dirty="0" smtClean="0"/>
              <a:t>Phagocytosis: </a:t>
            </a:r>
            <a:r>
              <a:rPr lang="en-US" dirty="0"/>
              <a:t>The core cellular defense function in invertebrates is phagocytosis, a process with two goals, defense from external invaders (by ingestion and elimination of intruding agents), and tissue homeostasis and remodeling (by clearing damaged cells). </a:t>
            </a:r>
            <a:endParaRPr lang="en-US" dirty="0" smtClean="0"/>
          </a:p>
          <a:p>
            <a:pPr algn="just"/>
            <a:r>
              <a:rPr lang="en-US" b="1" dirty="0" smtClean="0"/>
              <a:t>Nodule formation:</a:t>
            </a:r>
            <a:r>
              <a:rPr lang="en-US" dirty="0" smtClean="0"/>
              <a:t> Nodule </a:t>
            </a:r>
            <a:r>
              <a:rPr lang="en-US" dirty="0"/>
              <a:t>formation removes large numbers of microorganisms from the </a:t>
            </a:r>
            <a:r>
              <a:rPr lang="en-US" dirty="0" err="1"/>
              <a:t>hemocoel</a:t>
            </a:r>
            <a:r>
              <a:rPr lang="en-US" dirty="0"/>
              <a:t> such that they become walled off by a sheath of cells. </a:t>
            </a:r>
            <a:endParaRPr lang="en-US" dirty="0" smtClean="0"/>
          </a:p>
          <a:p>
            <a:pPr algn="just"/>
            <a:r>
              <a:rPr lang="en-US" b="1" dirty="0" smtClean="0"/>
              <a:t>Encapsulation: </a:t>
            </a:r>
            <a:r>
              <a:rPr lang="en-US" dirty="0" smtClean="0"/>
              <a:t>Encapsulation </a:t>
            </a:r>
            <a:r>
              <a:rPr lang="en-US" dirty="0"/>
              <a:t>is a cell-mediated immune defense mechanism of invertebrates, which aims at clearing multicellular parasites, too large to be </a:t>
            </a:r>
            <a:r>
              <a:rPr lang="en-US" dirty="0" err="1"/>
              <a:t>phagocytosed</a:t>
            </a:r>
            <a:r>
              <a:rPr lang="en-US" dirty="0"/>
              <a:t>, from tissues and </a:t>
            </a:r>
            <a:r>
              <a:rPr lang="en-US" dirty="0" err="1"/>
              <a:t>haemolymph</a:t>
            </a:r>
            <a:r>
              <a:rPr lang="en-US" dirty="0"/>
              <a:t>. The </a:t>
            </a:r>
            <a:r>
              <a:rPr lang="en-US" dirty="0" err="1"/>
              <a:t>haemocytes</a:t>
            </a:r>
            <a:r>
              <a:rPr lang="en-US" dirty="0"/>
              <a:t> involved in this process adhere to each other and onto the surface of foreign particles through adhesion molecules, forming multilayer cellular </a:t>
            </a:r>
            <a:r>
              <a:rPr lang="en-US" dirty="0" smtClean="0"/>
              <a:t>sheaths. </a:t>
            </a:r>
            <a:r>
              <a:rPr lang="en-US" dirty="0" err="1" smtClean="0"/>
              <a:t>Haemocytes</a:t>
            </a:r>
            <a:r>
              <a:rPr lang="en-US" dirty="0" smtClean="0"/>
              <a:t> </a:t>
            </a:r>
            <a:r>
              <a:rPr lang="en-US" dirty="0"/>
              <a:t>also release cytotoxic factors for killing the invaders.</a:t>
            </a:r>
          </a:p>
          <a:p>
            <a:endParaRPr lang="en-US" dirty="0"/>
          </a:p>
        </p:txBody>
      </p:sp>
    </p:spTree>
    <p:extLst>
      <p:ext uri="{BB962C8B-B14F-4D97-AF65-F5344CB8AC3E}">
        <p14:creationId xmlns:p14="http://schemas.microsoft.com/office/powerpoint/2010/main" val="22178541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8776" y="44624"/>
            <a:ext cx="7467600" cy="634082"/>
          </a:xfrm>
        </p:spPr>
        <p:txBody>
          <a:bodyPr/>
          <a:lstStyle/>
          <a:p>
            <a:pPr algn="ctr"/>
            <a:r>
              <a:rPr lang="en-US" b="1" dirty="0" err="1" smtClean="0"/>
              <a:t>Humoral</a:t>
            </a:r>
            <a:r>
              <a:rPr lang="en-US" b="1" dirty="0" smtClean="0"/>
              <a:t> </a:t>
            </a:r>
            <a:r>
              <a:rPr lang="en-US" b="1" dirty="0"/>
              <a:t>Immunity</a:t>
            </a:r>
            <a:endParaRPr lang="en-US" dirty="0"/>
          </a:p>
        </p:txBody>
      </p:sp>
      <p:sp>
        <p:nvSpPr>
          <p:cNvPr id="3" name="Content Placeholder 2"/>
          <p:cNvSpPr>
            <a:spLocks noGrp="1"/>
          </p:cNvSpPr>
          <p:nvPr>
            <p:ph sz="quarter" idx="1"/>
          </p:nvPr>
        </p:nvSpPr>
        <p:spPr>
          <a:xfrm>
            <a:off x="251520" y="764704"/>
            <a:ext cx="8352928" cy="5976664"/>
          </a:xfrm>
        </p:spPr>
        <p:txBody>
          <a:bodyPr>
            <a:normAutofit fontScale="92500" lnSpcReduction="10000"/>
          </a:bodyPr>
          <a:lstStyle/>
          <a:p>
            <a:pPr algn="just"/>
            <a:r>
              <a:rPr lang="en-US" b="1" dirty="0" err="1" smtClean="0"/>
              <a:t>Prophenoloxidase</a:t>
            </a:r>
            <a:r>
              <a:rPr lang="en-US" b="1" dirty="0" smtClean="0"/>
              <a:t> (PO): </a:t>
            </a:r>
            <a:r>
              <a:rPr lang="en-US" dirty="0" smtClean="0"/>
              <a:t>The </a:t>
            </a:r>
            <a:r>
              <a:rPr lang="en-US" dirty="0"/>
              <a:t>PO precursor </a:t>
            </a:r>
            <a:r>
              <a:rPr lang="en-US" dirty="0" err="1"/>
              <a:t>proPO</a:t>
            </a:r>
            <a:r>
              <a:rPr lang="en-US" dirty="0"/>
              <a:t> is constitutively synthesized by a subset of </a:t>
            </a:r>
            <a:r>
              <a:rPr lang="en-US" dirty="0" err="1"/>
              <a:t>haemocytes</a:t>
            </a:r>
            <a:r>
              <a:rPr lang="en-US" dirty="0"/>
              <a:t>, the granular cells, and released and activated in response to microbial compounds or endogenous factors produced upon tissue </a:t>
            </a:r>
            <a:r>
              <a:rPr lang="en-US" dirty="0" smtClean="0"/>
              <a:t>damage. </a:t>
            </a:r>
            <a:r>
              <a:rPr lang="en-US" dirty="0"/>
              <a:t>Active PO leads to </a:t>
            </a:r>
            <a:r>
              <a:rPr lang="en-US" dirty="0" err="1"/>
              <a:t>melanization</a:t>
            </a:r>
            <a:r>
              <a:rPr lang="en-US" dirty="0"/>
              <a:t> of microorganisms or damaged tissues. Melanin acts as a physical shield that prevents or delays parasite growth. </a:t>
            </a:r>
            <a:endParaRPr lang="en-US" dirty="0" smtClean="0"/>
          </a:p>
          <a:p>
            <a:pPr algn="just"/>
            <a:r>
              <a:rPr lang="en-US" b="1" dirty="0"/>
              <a:t>Antimicrobial </a:t>
            </a:r>
            <a:r>
              <a:rPr lang="en-US" b="1" dirty="0" smtClean="0"/>
              <a:t>Peptides</a:t>
            </a:r>
            <a:r>
              <a:rPr lang="en-US" dirty="0" smtClean="0"/>
              <a:t>: Antimicrobial </a:t>
            </a:r>
            <a:r>
              <a:rPr lang="en-US" dirty="0"/>
              <a:t>peptides/proteins are of particular importance for invertebrate defense, as they are toxic for bacteria, yeasts, filamentous fungi, protozoa, and enveloped viruses, thereby preventing </a:t>
            </a:r>
            <a:r>
              <a:rPr lang="en-US" dirty="0" smtClean="0"/>
              <a:t>infections. </a:t>
            </a:r>
            <a:r>
              <a:rPr lang="en-US" dirty="0"/>
              <a:t>Despite a large structural diversity, AMPs have in common the ability to </a:t>
            </a:r>
            <a:r>
              <a:rPr lang="en-US" dirty="0" err="1"/>
              <a:t>permeabilizing</a:t>
            </a:r>
            <a:r>
              <a:rPr lang="en-US" dirty="0"/>
              <a:t> microbial membranes, leading to cell death. </a:t>
            </a:r>
          </a:p>
          <a:p>
            <a:pPr algn="just"/>
            <a:r>
              <a:rPr lang="en-US" b="1" dirty="0" smtClean="0"/>
              <a:t>Complements: </a:t>
            </a:r>
            <a:r>
              <a:rPr lang="en-US" dirty="0" smtClean="0"/>
              <a:t>The </a:t>
            </a:r>
            <a:r>
              <a:rPr lang="en-US" dirty="0"/>
              <a:t>complement system is one of the major defensive tools of all metazoans</a:t>
            </a:r>
            <a:r>
              <a:rPr lang="en-US" dirty="0" smtClean="0"/>
              <a:t>. </a:t>
            </a:r>
            <a:r>
              <a:rPr lang="en-US" dirty="0"/>
              <a:t>The complement system </a:t>
            </a:r>
            <a:r>
              <a:rPr lang="en-US" dirty="0" smtClean="0"/>
              <a:t>enhances </a:t>
            </a:r>
            <a:r>
              <a:rPr lang="en-US" dirty="0"/>
              <a:t>the ability of </a:t>
            </a:r>
            <a:r>
              <a:rPr lang="en-US" dirty="0" smtClean="0"/>
              <a:t>phagocytic </a:t>
            </a:r>
            <a:r>
              <a:rPr lang="en-US" dirty="0"/>
              <a:t>cells to clear microbes and damaged cells from an </a:t>
            </a:r>
            <a:r>
              <a:rPr lang="en-US" dirty="0" smtClean="0"/>
              <a:t>organism.</a:t>
            </a:r>
            <a:endParaRPr lang="en-US" dirty="0"/>
          </a:p>
          <a:p>
            <a:endParaRPr lang="en-US" dirty="0"/>
          </a:p>
        </p:txBody>
      </p:sp>
    </p:spTree>
    <p:extLst>
      <p:ext uri="{BB962C8B-B14F-4D97-AF65-F5344CB8AC3E}">
        <p14:creationId xmlns:p14="http://schemas.microsoft.com/office/powerpoint/2010/main" val="406034773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1317</TotalTime>
  <Words>1713</Words>
  <Application>Microsoft Office PowerPoint</Application>
  <PresentationFormat>On-screen Show (4:3)</PresentationFormat>
  <Paragraphs>121</Paragraphs>
  <Slides>18</Slides>
  <Notes>1</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Oriel</vt:lpstr>
      <vt:lpstr>Basic concept on Immunity</vt:lpstr>
      <vt:lpstr>Basic concept on Immunity</vt:lpstr>
      <vt:lpstr>trained immunity</vt:lpstr>
      <vt:lpstr>Differences between Innate and adaptive immunity</vt:lpstr>
      <vt:lpstr>Differences between Innate and adaptive immunity</vt:lpstr>
      <vt:lpstr>Differences between Innate and adaptive immunity</vt:lpstr>
      <vt:lpstr>Immunity of invertebrate (parasites)</vt:lpstr>
      <vt:lpstr>Cellular Immunity</vt:lpstr>
      <vt:lpstr>Humoral Immunity</vt:lpstr>
      <vt:lpstr>The main invertebrate haemocytes involved in immune response.</vt:lpstr>
      <vt:lpstr>The main invertebrate haemocytes involved in immune response.</vt:lpstr>
      <vt:lpstr>The main invertebrate haemocytes involved in immune response.</vt:lpstr>
      <vt:lpstr>The main invertebrate haemocytes involved in immune response.</vt:lpstr>
      <vt:lpstr>Mechanisms used by parasites to Evade host immunity</vt:lpstr>
      <vt:lpstr>Mechanisms used by parasites to Evade host immunity</vt:lpstr>
      <vt:lpstr>Mechanisms used by parasites to Evade host immunity</vt:lpstr>
      <vt:lpstr>Mechanisms used by parasites to Evade host immunity</vt:lpstr>
      <vt:lpstr>Mechanisms used by parasites to Evade host immunity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Administrator</dc:creator>
  <cp:lastModifiedBy>Fazlul</cp:lastModifiedBy>
  <cp:revision>159</cp:revision>
  <dcterms:created xsi:type="dcterms:W3CDTF">2016-02-25T16:16:20Z</dcterms:created>
  <dcterms:modified xsi:type="dcterms:W3CDTF">2019-10-14T03:21:16Z</dcterms:modified>
</cp:coreProperties>
</file>