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7"/>
  </p:notesMasterIdLst>
  <p:sldIdLst>
    <p:sldId id="293" r:id="rId2"/>
    <p:sldId id="258" r:id="rId3"/>
    <p:sldId id="295" r:id="rId4"/>
    <p:sldId id="296" r:id="rId5"/>
    <p:sldId id="297" r:id="rId6"/>
    <p:sldId id="298" r:id="rId7"/>
    <p:sldId id="299" r:id="rId8"/>
    <p:sldId id="301" r:id="rId9"/>
    <p:sldId id="383" r:id="rId10"/>
    <p:sldId id="322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6" r:id="rId22"/>
    <p:sldId id="337" r:id="rId23"/>
    <p:sldId id="335" r:id="rId24"/>
    <p:sldId id="338" r:id="rId25"/>
    <p:sldId id="339" r:id="rId26"/>
    <p:sldId id="340" r:id="rId27"/>
    <p:sldId id="341" r:id="rId28"/>
    <p:sldId id="342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75" r:id="rId39"/>
    <p:sldId id="377" r:id="rId40"/>
    <p:sldId id="376" r:id="rId41"/>
    <p:sldId id="378" r:id="rId42"/>
    <p:sldId id="380" r:id="rId43"/>
    <p:sldId id="379" r:id="rId44"/>
    <p:sldId id="381" r:id="rId45"/>
    <p:sldId id="382" r:id="rId46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9C061-C43D-4A78-B48D-8E4255AFDAC7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2CE36-2088-4757-BDF2-0D2529AD4595}" type="slidenum">
              <a:rPr lang="th-TH" smtClean="0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6040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h-TH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h-TH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h-TH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h-T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EA3EAC-CA21-4169-8AFC-C65143CE61E6}" type="datetimeFigureOut">
              <a:rPr lang="th-TH" smtClean="0"/>
              <a:t>17/10/62</a:t>
            </a:fld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h-TH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0DAA51-1629-4EAA-98EB-8B929C4E6132}" type="slidenum">
              <a:rPr lang="th-TH" smtClean="0"/>
              <a:t>‹#›</a:t>
            </a:fld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7467600" cy="187220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/>
              <a:t>Biology </a:t>
            </a:r>
            <a:br>
              <a:rPr lang="en-US" sz="4400" b="1" dirty="0" smtClean="0"/>
            </a:br>
            <a:r>
              <a:rPr lang="en-US" sz="4400" b="1" dirty="0" smtClean="0"/>
              <a:t>of </a:t>
            </a:r>
            <a:br>
              <a:rPr lang="en-US" sz="4400" b="1" dirty="0" smtClean="0"/>
            </a:br>
            <a:r>
              <a:rPr lang="en-US" sz="4400" b="1" dirty="0" smtClean="0"/>
              <a:t>parasites</a:t>
            </a:r>
            <a:endParaRPr lang="th-TH" sz="4000" dirty="0"/>
          </a:p>
        </p:txBody>
      </p:sp>
    </p:spTree>
    <p:extLst>
      <p:ext uri="{BB962C8B-B14F-4D97-AF65-F5344CB8AC3E}">
        <p14:creationId xmlns:p14="http://schemas.microsoft.com/office/powerpoint/2010/main" val="12711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79512" y="96016"/>
            <a:ext cx="8568952" cy="6357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Biology of</a:t>
            </a:r>
            <a:r>
              <a:rPr lang="en-US" b="1" i="1" dirty="0"/>
              <a:t> </a:t>
            </a:r>
            <a:r>
              <a:rPr lang="en-US" b="1" i="1" dirty="0" err="1"/>
              <a:t>Fasciola</a:t>
            </a:r>
            <a:r>
              <a:rPr lang="en-US" b="1" i="1" dirty="0"/>
              <a:t> hepatica</a:t>
            </a:r>
            <a:r>
              <a:rPr lang="en-US" b="1" dirty="0"/>
              <a:t> </a:t>
            </a:r>
            <a:endParaRPr lang="en-US" b="1" dirty="0" smtClean="0"/>
          </a:p>
          <a:p>
            <a:pPr marL="0" indent="0" algn="just">
              <a:buNone/>
            </a:pPr>
            <a:r>
              <a:rPr lang="en-US" b="1" i="1" dirty="0" err="1" smtClean="0"/>
              <a:t>Fasciola</a:t>
            </a:r>
            <a:r>
              <a:rPr lang="en-US" b="1" i="1" dirty="0" smtClean="0"/>
              <a:t> hepatica:</a:t>
            </a:r>
            <a:endParaRPr lang="en-US" b="1" dirty="0"/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i</a:t>
            </a:r>
            <a:r>
              <a:rPr lang="en-US" dirty="0" smtClean="0"/>
              <a:t>s known as Common</a:t>
            </a:r>
            <a:r>
              <a:rPr lang="en-US" dirty="0"/>
              <a:t>/ Sheep Liver </a:t>
            </a:r>
            <a:r>
              <a:rPr lang="en-US" dirty="0" smtClean="0"/>
              <a:t>Fluke</a:t>
            </a:r>
            <a:r>
              <a:rPr lang="en-US" dirty="0"/>
              <a:t>(</a:t>
            </a:r>
            <a:r>
              <a:rPr lang="en-US" dirty="0" err="1"/>
              <a:t>trematodes</a:t>
            </a:r>
            <a:r>
              <a:rPr lang="en-US" dirty="0"/>
              <a:t>)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c</a:t>
            </a:r>
            <a:r>
              <a:rPr lang="en-US" dirty="0" smtClean="0"/>
              <a:t>auses the </a:t>
            </a:r>
            <a:r>
              <a:rPr lang="en-US" dirty="0"/>
              <a:t>disease </a:t>
            </a:r>
            <a:r>
              <a:rPr lang="en-US" dirty="0" err="1" smtClean="0"/>
              <a:t>fascioliasis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is </a:t>
            </a:r>
            <a:r>
              <a:rPr lang="en-US" dirty="0"/>
              <a:t>one of the largest flukes of the </a:t>
            </a:r>
            <a:r>
              <a:rPr lang="en-US" dirty="0" smtClean="0"/>
              <a:t>world (30</a:t>
            </a:r>
            <a:r>
              <a:rPr lang="en-US" dirty="0"/>
              <a:t> mm </a:t>
            </a:r>
            <a:r>
              <a:rPr lang="en-US" dirty="0" smtClean="0"/>
              <a:t>by13</a:t>
            </a:r>
            <a:r>
              <a:rPr lang="en-US" dirty="0"/>
              <a:t> </a:t>
            </a:r>
            <a:r>
              <a:rPr lang="en-US" dirty="0" smtClean="0"/>
              <a:t>mm)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is </a:t>
            </a:r>
            <a:r>
              <a:rPr lang="en-US" dirty="0"/>
              <a:t>leaf-shape, pointed at the end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/>
              <a:t>h</a:t>
            </a:r>
            <a:r>
              <a:rPr lang="en-US" dirty="0" smtClean="0"/>
              <a:t>as </a:t>
            </a:r>
            <a:r>
              <a:rPr lang="en-US" dirty="0"/>
              <a:t>small but powerful </a:t>
            </a:r>
            <a:r>
              <a:rPr lang="en-US" dirty="0" smtClean="0"/>
              <a:t>oral sucker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</a:t>
            </a:r>
            <a:r>
              <a:rPr lang="en-US" dirty="0"/>
              <a:t>acetabulum is larger than the oral </a:t>
            </a:r>
            <a:r>
              <a:rPr lang="en-US" dirty="0" smtClean="0"/>
              <a:t>sucker</a:t>
            </a:r>
            <a:endParaRPr lang="en-US" dirty="0"/>
          </a:p>
          <a:p>
            <a:pPr algn="just">
              <a:buFont typeface="Wingdings" pitchFamily="2" charset="2"/>
              <a:buChar char="Ø"/>
            </a:pPr>
            <a:endParaRPr lang="en-US" sz="2800" dirty="0"/>
          </a:p>
        </p:txBody>
      </p:sp>
      <p:pic>
        <p:nvPicPr>
          <p:cNvPr id="1026" name="Picture 2" descr="Image result for Fasciola hepat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62" y="3661611"/>
            <a:ext cx="7620000" cy="310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2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2" y="3515524"/>
            <a:ext cx="3492896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Immature </a:t>
            </a:r>
            <a:r>
              <a:rPr lang="en-US" sz="2400" i="1" dirty="0" err="1"/>
              <a:t>Fasciola</a:t>
            </a:r>
            <a:r>
              <a:rPr lang="en-US" sz="2400" dirty="0"/>
              <a:t> </a:t>
            </a:r>
            <a:r>
              <a:rPr lang="en-US" sz="2400" b="1" dirty="0"/>
              <a:t>eggs</a:t>
            </a:r>
            <a:r>
              <a:rPr lang="en-US" sz="2400" dirty="0"/>
              <a:t> are discharged in the biliary ducts and in the stool 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4211960" y="5085184"/>
            <a:ext cx="2016224" cy="17281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898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206846" y="3812847"/>
            <a:ext cx="2381378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2. Eggs </a:t>
            </a:r>
            <a:r>
              <a:rPr lang="en-US" sz="2400" dirty="0"/>
              <a:t>become </a:t>
            </a:r>
            <a:r>
              <a:rPr lang="en-US" sz="2400" dirty="0" err="1"/>
              <a:t>embryonated</a:t>
            </a:r>
            <a:r>
              <a:rPr lang="en-US" sz="2400" dirty="0"/>
              <a:t> in water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35696" y="5013176"/>
            <a:ext cx="2376264" cy="15841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898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43808" y="3044859"/>
            <a:ext cx="2381378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  <a:r>
              <a:rPr lang="en-US" sz="2400" dirty="0" smtClean="0"/>
              <a:t>. </a:t>
            </a:r>
            <a:r>
              <a:rPr lang="en-US" sz="2400" dirty="0"/>
              <a:t>eggs release </a:t>
            </a:r>
            <a:r>
              <a:rPr lang="en-US" sz="2400" b="1" dirty="0" err="1"/>
              <a:t>miracidia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3925" y="3812847"/>
            <a:ext cx="2189883" cy="1416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295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161482" y="3356992"/>
            <a:ext cx="4866902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4. </a:t>
            </a:r>
            <a:r>
              <a:rPr lang="en-US" sz="2400" dirty="0" err="1" smtClean="0"/>
              <a:t>M</a:t>
            </a:r>
            <a:r>
              <a:rPr lang="en-US" sz="2400" b="1" dirty="0" err="1" smtClean="0"/>
              <a:t>iracidia</a:t>
            </a:r>
            <a:r>
              <a:rPr lang="en-US" sz="2400" dirty="0" smtClean="0"/>
              <a:t> invade </a:t>
            </a:r>
            <a:r>
              <a:rPr lang="en-US" sz="2400" dirty="0"/>
              <a:t>a suitable snail intermediate host , including the genera </a:t>
            </a:r>
            <a:r>
              <a:rPr lang="en-US" sz="2400" i="1" dirty="0"/>
              <a:t>Galba, </a:t>
            </a:r>
            <a:r>
              <a:rPr lang="en-US" sz="2400" i="1" dirty="0" err="1"/>
              <a:t>Fossaria</a:t>
            </a:r>
            <a:r>
              <a:rPr lang="en-US" sz="2400" dirty="0"/>
              <a:t> and </a:t>
            </a:r>
            <a:r>
              <a:rPr lang="en-US" sz="2400" i="1" dirty="0" err="1"/>
              <a:t>Pseudosuccinea</a:t>
            </a:r>
            <a:r>
              <a:rPr lang="en-US" sz="2400" dirty="0"/>
              <a:t>.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600" y="2476205"/>
            <a:ext cx="2189883" cy="14163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287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44446" y="2339217"/>
            <a:ext cx="4707874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4. </a:t>
            </a:r>
            <a:r>
              <a:rPr lang="en-US" sz="2400" dirty="0"/>
              <a:t>In the snail the parasites undergo several developmental stages (</a:t>
            </a:r>
            <a:r>
              <a:rPr lang="en-US" sz="2400" dirty="0" err="1"/>
              <a:t>sporocysts</a:t>
            </a:r>
            <a:r>
              <a:rPr lang="en-US" sz="2400" dirty="0"/>
              <a:t> , </a:t>
            </a:r>
            <a:r>
              <a:rPr lang="en-US" sz="2400" dirty="0" err="1"/>
              <a:t>rediae</a:t>
            </a:r>
            <a:r>
              <a:rPr lang="en-US" sz="2400" dirty="0"/>
              <a:t> , and </a:t>
            </a:r>
            <a:r>
              <a:rPr lang="en-US" sz="2400" dirty="0" err="1"/>
              <a:t>cercariae</a:t>
            </a:r>
            <a:r>
              <a:rPr lang="en-US" sz="2400" dirty="0"/>
              <a:t> ).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071" y="476672"/>
            <a:ext cx="2737729" cy="18722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036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7504" y="2339217"/>
            <a:ext cx="4104456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5</a:t>
            </a:r>
            <a:r>
              <a:rPr lang="en-US" sz="2400" dirty="0" smtClean="0"/>
              <a:t>. </a:t>
            </a:r>
            <a:r>
              <a:rPr lang="en-US" sz="2400" dirty="0"/>
              <a:t>The </a:t>
            </a:r>
            <a:r>
              <a:rPr lang="en-US" sz="2400" b="1" dirty="0" err="1"/>
              <a:t>cercariae</a:t>
            </a:r>
            <a:r>
              <a:rPr lang="en-US" sz="2400" dirty="0"/>
              <a:t> are released from the snail and encyst as </a:t>
            </a:r>
            <a:r>
              <a:rPr lang="en-US" sz="2400" b="1" dirty="0" err="1"/>
              <a:t>metacercariae</a:t>
            </a:r>
            <a:r>
              <a:rPr lang="en-US" sz="2400" dirty="0"/>
              <a:t> on aquatic vegetation or other surfaces. 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4446" y="447118"/>
            <a:ext cx="2907674" cy="18722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430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7504" y="3347431"/>
            <a:ext cx="4104456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6. </a:t>
            </a:r>
            <a:r>
              <a:rPr lang="en-US" sz="2400" dirty="0"/>
              <a:t>Humans and other mammals can become infected by ingesting </a:t>
            </a:r>
            <a:r>
              <a:rPr lang="en-US" sz="2400" dirty="0" err="1"/>
              <a:t>metacercariae</a:t>
            </a:r>
            <a:r>
              <a:rPr lang="en-US" sz="2400" dirty="0"/>
              <a:t>-containing freshwater </a:t>
            </a:r>
            <a:r>
              <a:rPr lang="en-US" sz="2400" dirty="0" smtClean="0"/>
              <a:t>plants</a:t>
            </a:r>
            <a:r>
              <a:rPr lang="en-US" sz="2400" dirty="0"/>
              <a:t>.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11960" y="447118"/>
            <a:ext cx="3168352" cy="33419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460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7504" y="3347431"/>
            <a:ext cx="4680520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7. </a:t>
            </a:r>
            <a:r>
              <a:rPr lang="en-US" sz="2400" dirty="0"/>
              <a:t>After ingestion, the </a:t>
            </a:r>
            <a:r>
              <a:rPr lang="en-US" sz="2400" dirty="0" err="1"/>
              <a:t>metacercariae</a:t>
            </a:r>
            <a:r>
              <a:rPr lang="en-US" sz="2400" dirty="0"/>
              <a:t> </a:t>
            </a:r>
            <a:r>
              <a:rPr lang="en-US" sz="2400" dirty="0" err="1"/>
              <a:t>excyst</a:t>
            </a:r>
            <a:r>
              <a:rPr lang="en-US" sz="2400" dirty="0"/>
              <a:t> in the duodenum and migrate through the intestinal wall, the peritoneal cavity, and the liver parenchyma into the biliary </a:t>
            </a:r>
            <a:r>
              <a:rPr lang="en-US" sz="2400" dirty="0" smtClean="0"/>
              <a:t>ducts.</a:t>
            </a:r>
            <a:endParaRPr lang="th-TH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8024" y="2420888"/>
            <a:ext cx="4032448" cy="27363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8754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23528" y="4365104"/>
            <a:ext cx="6552728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8</a:t>
            </a:r>
            <a:r>
              <a:rPr lang="en-US" sz="2400" dirty="0" smtClean="0"/>
              <a:t>. In the </a:t>
            </a:r>
            <a:r>
              <a:rPr lang="en-US" sz="2400" dirty="0"/>
              <a:t>biliary ducts, </a:t>
            </a:r>
            <a:r>
              <a:rPr lang="en-US" sz="2400" dirty="0" err="1" smtClean="0"/>
              <a:t>metacercariae</a:t>
            </a:r>
            <a:r>
              <a:rPr lang="en-US" sz="2400" dirty="0" smtClean="0"/>
              <a:t> </a:t>
            </a:r>
            <a:r>
              <a:rPr lang="en-US" sz="2400" dirty="0"/>
              <a:t>develop into adult </a:t>
            </a:r>
            <a:r>
              <a:rPr lang="en-US" sz="2400" b="1" dirty="0" smtClean="0"/>
              <a:t>flukes. </a:t>
            </a:r>
            <a:r>
              <a:rPr lang="en-US" sz="2400" dirty="0" smtClean="0"/>
              <a:t>In </a:t>
            </a:r>
            <a:r>
              <a:rPr lang="en-US" sz="2400" dirty="0"/>
              <a:t>humans, maturation from </a:t>
            </a:r>
            <a:r>
              <a:rPr lang="en-US" sz="2400" b="1" dirty="0" err="1"/>
              <a:t>metacercariae</a:t>
            </a:r>
            <a:r>
              <a:rPr lang="en-US" sz="2400" dirty="0"/>
              <a:t> into </a:t>
            </a:r>
            <a:r>
              <a:rPr lang="en-US" sz="2400" b="1" dirty="0"/>
              <a:t>adult flukes</a:t>
            </a:r>
            <a:r>
              <a:rPr lang="en-US" sz="2400" dirty="0"/>
              <a:t> takes approximately 3 to 4 months. </a:t>
            </a:r>
            <a:r>
              <a:rPr lang="en-US" sz="2400" dirty="0" smtClean="0"/>
              <a:t>Then, the </a:t>
            </a:r>
            <a:r>
              <a:rPr lang="en-US" sz="2400" dirty="0"/>
              <a:t>adult flukes reside in the large biliary ducts of the mammalian host.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76256" y="5085184"/>
            <a:ext cx="1800200" cy="18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538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3059"/>
            <a:ext cx="8640960" cy="6357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nly Ciliate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known to be pathogenic to humans.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he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largest protozoan parasite of humans.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US" dirty="0"/>
              <a:t>p</a:t>
            </a:r>
            <a:r>
              <a:rPr lang="en-US" dirty="0" smtClean="0"/>
              <a:t>rimarily </a:t>
            </a:r>
            <a:r>
              <a:rPr lang="en-US" dirty="0"/>
              <a:t>a parasite of pigs, with strains adapted to various other </a:t>
            </a:r>
            <a:r>
              <a:rPr lang="en-US" dirty="0" smtClean="0"/>
              <a:t>hosts.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/>
              <a:t>lives </a:t>
            </a:r>
            <a:r>
              <a:rPr lang="en-US" dirty="0"/>
              <a:t>in the cecum and colon of humans, </a:t>
            </a:r>
            <a:r>
              <a:rPr lang="en-US" dirty="0" smtClean="0"/>
              <a:t>pigs, and </a:t>
            </a:r>
            <a:r>
              <a:rPr lang="en-US" dirty="0"/>
              <a:t>many other mammals.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</a:rPr>
              <a:t>B.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1">
                    <a:lumMod val="50000"/>
                  </a:schemeClr>
                </a:solidFill>
              </a:rPr>
              <a:t>coli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has two stages: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trophozoite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and cyst.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http://images.slideplayer.com/2/759726/slides/slide_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2"/>
          <a:stretch/>
        </p:blipFill>
        <p:spPr bwMode="auto">
          <a:xfrm>
            <a:off x="1835696" y="3501008"/>
            <a:ext cx="5497582" cy="3356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419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Fasciola</a:t>
            </a:r>
            <a:r>
              <a:rPr lang="en-US" sz="2800" b="1" i="1" dirty="0"/>
              <a:t> hepatica</a:t>
            </a:r>
            <a:r>
              <a:rPr lang="en-US" sz="2800" b="1" dirty="0"/>
              <a:t> 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6" name="Picture 5" descr="Life cycle of Fasciola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423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5496" y="44624"/>
            <a:ext cx="8784976" cy="326097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/>
              <a:t>Biology of</a:t>
            </a:r>
            <a:r>
              <a:rPr lang="en-US" b="1" i="1" dirty="0"/>
              <a:t> </a:t>
            </a:r>
            <a:r>
              <a:rPr lang="en-US" b="1" i="1" dirty="0" err="1"/>
              <a:t>Taenia</a:t>
            </a:r>
            <a:r>
              <a:rPr lang="en-US" b="1" i="1" dirty="0"/>
              <a:t> </a:t>
            </a:r>
            <a:r>
              <a:rPr lang="en-US" b="1" i="1" dirty="0" err="1"/>
              <a:t>solium</a:t>
            </a:r>
            <a:r>
              <a:rPr lang="en-US" b="1" dirty="0"/>
              <a:t> </a:t>
            </a:r>
            <a:r>
              <a:rPr lang="en-US" b="1" dirty="0" smtClean="0"/>
              <a:t>&amp; </a:t>
            </a:r>
            <a:r>
              <a:rPr lang="en-US" b="1" i="1" dirty="0" smtClean="0"/>
              <a:t>T. </a:t>
            </a:r>
            <a:r>
              <a:rPr lang="en-US" b="1" i="1" dirty="0" err="1"/>
              <a:t>saginata</a:t>
            </a:r>
            <a:endParaRPr lang="en-US" b="1" dirty="0"/>
          </a:p>
          <a:p>
            <a:pPr algn="just">
              <a:buFont typeface="Wingdings" pitchFamily="2" charset="2"/>
              <a:buChar char="Ø"/>
            </a:pPr>
            <a:r>
              <a:rPr lang="en-US" i="1" dirty="0" smtClean="0"/>
              <a:t>T. </a:t>
            </a:r>
            <a:r>
              <a:rPr lang="en-US" i="1" dirty="0" err="1"/>
              <a:t>saginata</a:t>
            </a:r>
            <a:r>
              <a:rPr lang="en-US" dirty="0"/>
              <a:t> </a:t>
            </a:r>
            <a:r>
              <a:rPr lang="en-US" dirty="0" smtClean="0"/>
              <a:t>is known as beef tapeworm and </a:t>
            </a:r>
            <a:r>
              <a:rPr lang="en-US" i="1" dirty="0" smtClean="0"/>
              <a:t>T. </a:t>
            </a:r>
            <a:r>
              <a:rPr lang="en-US" i="1" dirty="0" err="1"/>
              <a:t>solium</a:t>
            </a:r>
            <a:r>
              <a:rPr lang="en-US" dirty="0"/>
              <a:t> </a:t>
            </a:r>
            <a:r>
              <a:rPr lang="en-US" dirty="0" smtClean="0"/>
              <a:t>is known as pork tapeworm.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A</a:t>
            </a:r>
            <a:r>
              <a:rPr lang="en-US" dirty="0" smtClean="0"/>
              <a:t>dult </a:t>
            </a:r>
            <a:r>
              <a:rPr lang="en-US" dirty="0"/>
              <a:t>tapeworm </a:t>
            </a:r>
            <a:r>
              <a:rPr lang="en-US" dirty="0" smtClean="0"/>
              <a:t>causes the disease called “</a:t>
            </a:r>
            <a:r>
              <a:rPr lang="en-US" dirty="0" err="1" smtClean="0"/>
              <a:t>Taeniasis</a:t>
            </a:r>
            <a:r>
              <a:rPr lang="en-US" dirty="0" smtClean="0"/>
              <a:t>”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Only larva (</a:t>
            </a:r>
            <a:r>
              <a:rPr lang="en-US" dirty="0" err="1" smtClean="0"/>
              <a:t>Cysticercus</a:t>
            </a:r>
            <a:r>
              <a:rPr lang="en-US" dirty="0" smtClean="0"/>
              <a:t>) of </a:t>
            </a:r>
            <a:r>
              <a:rPr lang="en-US" i="1" dirty="0"/>
              <a:t>T. </a:t>
            </a:r>
            <a:r>
              <a:rPr lang="en-US" i="1" dirty="0" err="1"/>
              <a:t>solium</a:t>
            </a:r>
            <a:r>
              <a:rPr lang="en-US" i="1" dirty="0"/>
              <a:t> </a:t>
            </a:r>
            <a:r>
              <a:rPr lang="en-US" dirty="0" smtClean="0"/>
              <a:t>causes the disease in human called “</a:t>
            </a:r>
            <a:r>
              <a:rPr lang="en-US" dirty="0" err="1" smtClean="0"/>
              <a:t>Cysticercosis</a:t>
            </a:r>
            <a:r>
              <a:rPr lang="en-US" dirty="0" smtClean="0"/>
              <a:t>”.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Humans </a:t>
            </a:r>
            <a:r>
              <a:rPr lang="en-US" dirty="0"/>
              <a:t>are </a:t>
            </a:r>
            <a:r>
              <a:rPr lang="en-US" dirty="0" smtClean="0"/>
              <a:t>the definitive host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Length </a:t>
            </a:r>
            <a:r>
              <a:rPr lang="en-US" dirty="0"/>
              <a:t>of adult worms is usually 5 m or less for </a:t>
            </a:r>
            <a:r>
              <a:rPr lang="en-US" i="1" dirty="0" smtClean="0"/>
              <a:t>T</a:t>
            </a:r>
            <a:r>
              <a:rPr lang="en-US" i="1" dirty="0"/>
              <a:t>. </a:t>
            </a:r>
            <a:r>
              <a:rPr lang="en-US" i="1" dirty="0" err="1"/>
              <a:t>saginata</a:t>
            </a:r>
            <a:r>
              <a:rPr lang="en-US" dirty="0"/>
              <a:t> and 2 to 7 m for </a:t>
            </a:r>
            <a:r>
              <a:rPr lang="en-US" i="1" dirty="0"/>
              <a:t>T. </a:t>
            </a:r>
            <a:r>
              <a:rPr lang="en-US" i="1" dirty="0" err="1"/>
              <a:t>solium</a:t>
            </a:r>
            <a:r>
              <a:rPr lang="en-US" dirty="0"/>
              <a:t>.</a:t>
            </a:r>
          </a:p>
        </p:txBody>
      </p:sp>
      <p:pic>
        <p:nvPicPr>
          <p:cNvPr id="1027" name="Picture 3" descr="G:\Parasitology\eucestode_anatomy_21354663239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56992"/>
            <a:ext cx="547260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mage result for &quot;Taenia saginata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2" r="8075"/>
          <a:stretch/>
        </p:blipFill>
        <p:spPr bwMode="auto">
          <a:xfrm>
            <a:off x="5652120" y="3538289"/>
            <a:ext cx="3410776" cy="329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43608" y="6413266"/>
            <a:ext cx="802838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               </a:t>
            </a:r>
            <a:r>
              <a:rPr lang="en-US" sz="2000" b="1" i="1" dirty="0" err="1" smtClean="0"/>
              <a:t>Taenia</a:t>
            </a:r>
            <a:r>
              <a:rPr lang="en-US" sz="2000" b="1" i="1" dirty="0" smtClean="0"/>
              <a:t> </a:t>
            </a:r>
            <a:r>
              <a:rPr lang="en-US" sz="2000" b="1" i="1" dirty="0" err="1"/>
              <a:t>solium</a:t>
            </a:r>
            <a:r>
              <a:rPr lang="en-US" sz="2000" b="1" dirty="0"/>
              <a:t> </a:t>
            </a:r>
            <a:r>
              <a:rPr lang="en-US" sz="2000" b="1" dirty="0" smtClean="0"/>
              <a:t>                                           </a:t>
            </a:r>
            <a:r>
              <a:rPr lang="en-US" sz="2000" b="1" i="1" dirty="0"/>
              <a:t>T. </a:t>
            </a:r>
            <a:r>
              <a:rPr lang="en-US" sz="2000" b="1" i="1" dirty="0" err="1"/>
              <a:t>saginata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195909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5496" y="96016"/>
            <a:ext cx="8928992" cy="3260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Biology of</a:t>
            </a:r>
            <a:r>
              <a:rPr lang="en-US" b="1" i="1" dirty="0"/>
              <a:t> </a:t>
            </a:r>
            <a:r>
              <a:rPr lang="en-US" b="1" i="1" dirty="0" err="1"/>
              <a:t>Taenia</a:t>
            </a:r>
            <a:r>
              <a:rPr lang="en-US" b="1" i="1" dirty="0"/>
              <a:t> </a:t>
            </a:r>
            <a:r>
              <a:rPr lang="en-US" b="1" i="1" dirty="0" err="1"/>
              <a:t>solium</a:t>
            </a:r>
            <a:r>
              <a:rPr lang="en-US" b="1" dirty="0"/>
              <a:t> </a:t>
            </a:r>
            <a:r>
              <a:rPr lang="en-US" b="1" dirty="0" smtClean="0"/>
              <a:t>&amp; </a:t>
            </a:r>
            <a:r>
              <a:rPr lang="en-US" b="1" i="1" dirty="0" smtClean="0"/>
              <a:t>T. </a:t>
            </a:r>
            <a:r>
              <a:rPr lang="en-US" b="1" i="1" dirty="0" err="1"/>
              <a:t>saginata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i="1" dirty="0" smtClean="0"/>
              <a:t>T</a:t>
            </a:r>
            <a:r>
              <a:rPr lang="en-US" i="1" dirty="0"/>
              <a:t>. </a:t>
            </a:r>
            <a:r>
              <a:rPr lang="en-US" i="1" dirty="0" err="1" smtClean="0"/>
              <a:t>solium</a:t>
            </a:r>
            <a:r>
              <a:rPr lang="en-US" i="1" dirty="0" smtClean="0"/>
              <a:t> </a:t>
            </a:r>
            <a:r>
              <a:rPr lang="en-US" dirty="0" smtClean="0"/>
              <a:t>has</a:t>
            </a:r>
            <a:r>
              <a:rPr lang="en-US" i="1" dirty="0" smtClean="0"/>
              <a:t> </a:t>
            </a:r>
            <a:r>
              <a:rPr lang="en-US" dirty="0" err="1" smtClean="0"/>
              <a:t>rostellum</a:t>
            </a:r>
            <a:r>
              <a:rPr lang="en-US" dirty="0" smtClean="0"/>
              <a:t> of </a:t>
            </a:r>
            <a:r>
              <a:rPr lang="en-US" dirty="0" err="1" smtClean="0"/>
              <a:t>hooklets</a:t>
            </a:r>
            <a:r>
              <a:rPr lang="en-US" dirty="0" smtClean="0"/>
              <a:t> but </a:t>
            </a:r>
            <a:r>
              <a:rPr lang="en-US" i="1" dirty="0"/>
              <a:t>T. </a:t>
            </a:r>
            <a:r>
              <a:rPr lang="en-US" i="1" dirty="0" err="1" smtClean="0"/>
              <a:t>saginata</a:t>
            </a:r>
            <a:r>
              <a:rPr lang="en-US" i="1" dirty="0" smtClean="0"/>
              <a:t> </a:t>
            </a:r>
            <a:r>
              <a:rPr lang="en-US" dirty="0" smtClean="0"/>
              <a:t>has no </a:t>
            </a:r>
            <a:r>
              <a:rPr lang="en-US" dirty="0" err="1"/>
              <a:t>hooklets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/>
              <a:t>T</a:t>
            </a:r>
            <a:r>
              <a:rPr lang="en-US" i="1" dirty="0"/>
              <a:t>. </a:t>
            </a:r>
            <a:r>
              <a:rPr lang="en-US" i="1" dirty="0" err="1"/>
              <a:t>saginata</a:t>
            </a:r>
            <a:r>
              <a:rPr lang="en-US" dirty="0"/>
              <a:t> adults usually have 1,000 to 2,000 </a:t>
            </a:r>
            <a:r>
              <a:rPr lang="en-US" dirty="0" err="1"/>
              <a:t>proglottids</a:t>
            </a:r>
            <a:r>
              <a:rPr lang="en-US" dirty="0"/>
              <a:t>, while </a:t>
            </a:r>
            <a:r>
              <a:rPr lang="en-US" i="1" dirty="0"/>
              <a:t>T. </a:t>
            </a:r>
            <a:r>
              <a:rPr lang="en-US" i="1" dirty="0" err="1"/>
              <a:t>solium</a:t>
            </a:r>
            <a:r>
              <a:rPr lang="en-US" dirty="0"/>
              <a:t> adults have an average of 1,000 </a:t>
            </a:r>
            <a:r>
              <a:rPr lang="en-US" dirty="0" err="1"/>
              <a:t>proglottids</a:t>
            </a:r>
            <a:r>
              <a:rPr lang="en-US" dirty="0"/>
              <a:t>.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i="1" dirty="0" smtClean="0"/>
              <a:t>T</a:t>
            </a:r>
            <a:r>
              <a:rPr lang="en-US" i="1" dirty="0"/>
              <a:t>. </a:t>
            </a:r>
            <a:r>
              <a:rPr lang="en-US" i="1" dirty="0" err="1"/>
              <a:t>saginata</a:t>
            </a:r>
            <a:r>
              <a:rPr lang="en-US" dirty="0"/>
              <a:t> and </a:t>
            </a:r>
            <a:r>
              <a:rPr lang="en-US" i="1" dirty="0"/>
              <a:t>T. </a:t>
            </a:r>
            <a:r>
              <a:rPr lang="en-US" i="1" dirty="0" err="1"/>
              <a:t>solium</a:t>
            </a:r>
            <a:r>
              <a:rPr lang="en-US" dirty="0"/>
              <a:t> may produce up to 100,000 </a:t>
            </a:r>
            <a:r>
              <a:rPr lang="en-US" dirty="0" smtClean="0"/>
              <a:t>and </a:t>
            </a:r>
            <a:r>
              <a:rPr lang="en-US" dirty="0"/>
              <a:t>50,000 eggs per </a:t>
            </a:r>
            <a:r>
              <a:rPr lang="en-US" dirty="0" err="1"/>
              <a:t>proglottid</a:t>
            </a:r>
            <a:r>
              <a:rPr lang="en-US" dirty="0"/>
              <a:t> respectively.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pic>
        <p:nvPicPr>
          <p:cNvPr id="1027" name="Picture 3" descr="G:\Parasitology\eucestode_anatomy_213546632398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356992"/>
            <a:ext cx="547260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Image result for &quot;Taenia saginata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2" r="8075"/>
          <a:stretch/>
        </p:blipFill>
        <p:spPr bwMode="auto">
          <a:xfrm>
            <a:off x="5652120" y="3538289"/>
            <a:ext cx="3410776" cy="329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43608" y="6413266"/>
            <a:ext cx="802838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/>
              <a:t>               </a:t>
            </a:r>
            <a:r>
              <a:rPr lang="en-US" sz="2000" b="1" i="1" dirty="0" err="1" smtClean="0"/>
              <a:t>Taenia</a:t>
            </a:r>
            <a:r>
              <a:rPr lang="en-US" sz="2000" b="1" i="1" dirty="0" smtClean="0"/>
              <a:t> </a:t>
            </a:r>
            <a:r>
              <a:rPr lang="en-US" sz="2000" b="1" i="1" dirty="0" err="1"/>
              <a:t>solium</a:t>
            </a:r>
            <a:r>
              <a:rPr lang="en-US" sz="2000" b="1" dirty="0"/>
              <a:t> </a:t>
            </a:r>
            <a:r>
              <a:rPr lang="en-US" sz="2000" b="1" dirty="0" smtClean="0"/>
              <a:t>                                           </a:t>
            </a:r>
            <a:r>
              <a:rPr lang="en-US" sz="2000" b="1" i="1" dirty="0"/>
              <a:t>T. </a:t>
            </a:r>
            <a:r>
              <a:rPr lang="en-US" sz="2000" b="1" i="1" dirty="0" err="1"/>
              <a:t>saginata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2354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161919" y="4874384"/>
            <a:ext cx="3937783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Eggs </a:t>
            </a:r>
            <a:r>
              <a:rPr lang="en-US" sz="2400" dirty="0"/>
              <a:t>or gravid </a:t>
            </a:r>
            <a:r>
              <a:rPr lang="en-US" sz="2400" dirty="0" err="1"/>
              <a:t>proglottids</a:t>
            </a:r>
            <a:r>
              <a:rPr lang="en-US" sz="2400" dirty="0"/>
              <a:t> are passed with </a:t>
            </a:r>
            <a:r>
              <a:rPr lang="en-US" sz="2400" dirty="0" smtClean="0"/>
              <a:t>feces; </a:t>
            </a:r>
            <a:r>
              <a:rPr lang="en-US" sz="2400" dirty="0"/>
              <a:t>the eggs can survive for days to months in the environment. 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2137583" y="4883015"/>
            <a:ext cx="3024336" cy="1944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2615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874577" y="2632844"/>
            <a:ext cx="3937783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. </a:t>
            </a:r>
            <a:r>
              <a:rPr lang="en-US" sz="2400" dirty="0"/>
              <a:t>Cattle (</a:t>
            </a:r>
            <a:r>
              <a:rPr lang="en-US" sz="2400" i="1" dirty="0"/>
              <a:t>T. </a:t>
            </a:r>
            <a:r>
              <a:rPr lang="en-US" sz="2400" i="1" dirty="0" err="1"/>
              <a:t>saginata</a:t>
            </a:r>
            <a:r>
              <a:rPr lang="en-US" sz="2400" dirty="0" smtClean="0"/>
              <a:t>) and pigs </a:t>
            </a:r>
            <a:r>
              <a:rPr lang="en-US" sz="2400" dirty="0"/>
              <a:t>(</a:t>
            </a:r>
            <a:r>
              <a:rPr lang="en-US" sz="2400" i="1" dirty="0"/>
              <a:t>T. </a:t>
            </a:r>
            <a:r>
              <a:rPr lang="en-US" sz="2400" i="1" dirty="0" err="1"/>
              <a:t>solium</a:t>
            </a:r>
            <a:r>
              <a:rPr lang="en-US" sz="2400" dirty="0"/>
              <a:t>) become infected by ingesting vegetation contaminated with eggs or gravid </a:t>
            </a:r>
            <a:r>
              <a:rPr lang="en-US" sz="2400" dirty="0" err="1"/>
              <a:t>proglottids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87466" y="2564904"/>
            <a:ext cx="3764453" cy="24569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8302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347864" y="2491976"/>
            <a:ext cx="4392488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3. In the animal's intestine, the </a:t>
            </a:r>
            <a:r>
              <a:rPr lang="en-US" sz="2400" dirty="0" err="1" smtClean="0"/>
              <a:t>oncospheres</a:t>
            </a:r>
            <a:r>
              <a:rPr lang="en-US" sz="2400" dirty="0" smtClean="0"/>
              <a:t> hatch , invade the intestinal wall, and migrate to the striated muscles, where they develop into </a:t>
            </a:r>
            <a:r>
              <a:rPr lang="en-US" sz="2400" dirty="0" err="1" smtClean="0"/>
              <a:t>cysticerci</a:t>
            </a:r>
            <a:r>
              <a:rPr lang="en-US" sz="2400" dirty="0" smtClean="0"/>
              <a:t>. A </a:t>
            </a:r>
            <a:r>
              <a:rPr lang="en-US" sz="2400" dirty="0" err="1" smtClean="0"/>
              <a:t>cysticercus</a:t>
            </a:r>
            <a:r>
              <a:rPr lang="en-US" sz="2400" dirty="0" smtClean="0"/>
              <a:t> can survive for several years in the animal. 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63206" y="476673"/>
            <a:ext cx="4364778" cy="2016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2052" name="Picture 4" descr="Image result for cysticercus taen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57871"/>
            <a:ext cx="3312368" cy="210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cysticercosis ey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1" r="50000"/>
          <a:stretch/>
        </p:blipFill>
        <p:spPr bwMode="auto">
          <a:xfrm>
            <a:off x="150979" y="2568885"/>
            <a:ext cx="2980861" cy="162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599892" y="1043073"/>
            <a:ext cx="2196244" cy="5370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699792" y="1242877"/>
            <a:ext cx="432048" cy="19700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030" name="Picture 6" descr="Image result for neurocysticercosi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r="4357"/>
          <a:stretch/>
        </p:blipFill>
        <p:spPr bwMode="auto">
          <a:xfrm>
            <a:off x="150979" y="4235733"/>
            <a:ext cx="2980861" cy="171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8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1520" y="2444695"/>
            <a:ext cx="4176464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  <a:r>
              <a:rPr lang="en-US" sz="2400" dirty="0" smtClean="0"/>
              <a:t>. </a:t>
            </a:r>
            <a:r>
              <a:rPr lang="en-US" sz="2400" dirty="0"/>
              <a:t>Humans become infected by ingesting raw or undercooked infected </a:t>
            </a:r>
            <a:r>
              <a:rPr lang="en-US" sz="2400" dirty="0" smtClean="0"/>
              <a:t>meat. </a:t>
            </a:r>
          </a:p>
          <a:p>
            <a:r>
              <a:rPr lang="en-US" sz="2400" dirty="0"/>
              <a:t>If human is infected with </a:t>
            </a:r>
            <a:r>
              <a:rPr lang="en-US" sz="2400" dirty="0" err="1"/>
              <a:t>cysticercus</a:t>
            </a:r>
            <a:r>
              <a:rPr lang="en-US" sz="2400" dirty="0"/>
              <a:t>, no </a:t>
            </a:r>
            <a:r>
              <a:rPr lang="en-US" sz="2400" dirty="0" smtClean="0"/>
              <a:t>chance of eating the meat of human by others, hence no chance of completion of life cycle.  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4427984" y="476673"/>
            <a:ext cx="2952328" cy="20162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3488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710" y="2560836"/>
            <a:ext cx="486003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5. </a:t>
            </a:r>
            <a:r>
              <a:rPr lang="en-US" sz="2400" dirty="0"/>
              <a:t>In the human intestine, the </a:t>
            </a:r>
            <a:r>
              <a:rPr lang="en-US" sz="2400" dirty="0" err="1"/>
              <a:t>cysticercus</a:t>
            </a:r>
            <a:r>
              <a:rPr lang="en-US" sz="2400" dirty="0"/>
              <a:t> develops over 2 months into an adult tapeworm, which can survive for years. The adult tapeworms attach to the small intestine by their </a:t>
            </a:r>
            <a:r>
              <a:rPr lang="en-US" sz="2400" dirty="0" err="1"/>
              <a:t>scolex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4860032" y="2276872"/>
            <a:ext cx="4302580" cy="18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987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Taenia</a:t>
            </a:r>
            <a:r>
              <a:rPr lang="en-US" sz="2800" b="1" i="1" dirty="0"/>
              <a:t> </a:t>
            </a:r>
            <a:r>
              <a:rPr lang="en-US" sz="2800" b="1" i="1" dirty="0" err="1"/>
              <a:t>solium</a:t>
            </a:r>
            <a:r>
              <a:rPr lang="en-US" sz="2800" b="1" dirty="0"/>
              <a:t> &amp; </a:t>
            </a:r>
            <a:r>
              <a:rPr lang="en-US" sz="2800" b="1" i="1" dirty="0"/>
              <a:t>T. </a:t>
            </a:r>
            <a:r>
              <a:rPr lang="en-US" sz="2800" b="1" i="1" dirty="0" err="1"/>
              <a:t>saginata</a:t>
            </a:r>
            <a:endParaRPr lang="en-US" sz="2800" b="1" dirty="0"/>
          </a:p>
          <a:p>
            <a:pPr marL="0" indent="0" algn="ctr">
              <a:buNone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Life Cycle of Taenia saginata and Taenia solium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76672"/>
            <a:ext cx="903649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2632844"/>
            <a:ext cx="486003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6. Adults reside </a:t>
            </a:r>
            <a:r>
              <a:rPr lang="en-US" sz="2400" dirty="0"/>
              <a:t>in the small intestine . The adults produce </a:t>
            </a:r>
            <a:r>
              <a:rPr lang="en-US" sz="2400" dirty="0" err="1"/>
              <a:t>proglottids</a:t>
            </a:r>
            <a:r>
              <a:rPr lang="en-US" sz="2400" dirty="0"/>
              <a:t> which mature, become gravid, detach from the tapeworm, and migrate to the </a:t>
            </a:r>
            <a:r>
              <a:rPr lang="en-US" sz="2400" dirty="0" smtClean="0"/>
              <a:t>anus.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860032" y="3648860"/>
            <a:ext cx="4302580" cy="18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2616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35496" y="44624"/>
            <a:ext cx="8928992" cy="3260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Biology of</a:t>
            </a:r>
            <a:r>
              <a:rPr lang="en-US" b="1" i="1" dirty="0"/>
              <a:t> </a:t>
            </a:r>
            <a:r>
              <a:rPr lang="en-US" b="1" i="1" dirty="0" err="1"/>
              <a:t>Ascaris</a:t>
            </a:r>
            <a:r>
              <a:rPr lang="en-US" b="1" i="1" dirty="0"/>
              <a:t> </a:t>
            </a:r>
            <a:r>
              <a:rPr lang="en-US" b="1" i="1" dirty="0" err="1"/>
              <a:t>lumbricoides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endParaRPr lang="en-US" b="1" dirty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 </a:t>
            </a:r>
            <a:r>
              <a:rPr lang="en-US" dirty="0" smtClean="0"/>
              <a:t>causes the disease called “</a:t>
            </a:r>
            <a:r>
              <a:rPr lang="en-US" i="1" dirty="0" err="1"/>
              <a:t>Ascariasis</a:t>
            </a:r>
            <a:r>
              <a:rPr lang="en-US" dirty="0" smtClean="0"/>
              <a:t>”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  </a:t>
            </a:r>
            <a:r>
              <a:rPr lang="en-US" dirty="0"/>
              <a:t>is known as the giant </a:t>
            </a:r>
            <a:r>
              <a:rPr lang="en-US" dirty="0" smtClean="0"/>
              <a:t>or </a:t>
            </a:r>
            <a:r>
              <a:rPr lang="en-US" dirty="0"/>
              <a:t>human intestinal roundworm</a:t>
            </a:r>
            <a:r>
              <a:rPr lang="en-US" dirty="0" smtClean="0"/>
              <a:t>.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It is the largest nematode parasitizing the human intestine. (Adult females: 20 to 35 cm; adult male: 15 to 30 cm</a:t>
            </a:r>
            <a:r>
              <a:rPr lang="en-US" dirty="0" smtClean="0"/>
              <a:t>.)</a:t>
            </a:r>
            <a:r>
              <a:rPr lang="en-US" dirty="0"/>
              <a:t>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Adult </a:t>
            </a:r>
            <a:r>
              <a:rPr lang="en-US" dirty="0"/>
              <a:t>worms can live 1 to 2 years.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1026" name="Picture 2" descr="Image result for Ascaris lumbricoid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42" b="5849"/>
          <a:stretch/>
        </p:blipFill>
        <p:spPr bwMode="auto">
          <a:xfrm>
            <a:off x="1374633" y="3081866"/>
            <a:ext cx="6149695" cy="376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lantidium col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651"/>
          <a:stretch/>
        </p:blipFill>
        <p:spPr bwMode="auto">
          <a:xfrm>
            <a:off x="2843808" y="0"/>
            <a:ext cx="6300192" cy="684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7504" y="764704"/>
            <a:ext cx="4392488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c</a:t>
            </a:r>
            <a:r>
              <a:rPr lang="en-US" sz="2400" dirty="0" smtClean="0"/>
              <a:t>ysts (commonly) and </a:t>
            </a:r>
            <a:r>
              <a:rPr lang="en-US" sz="2400" dirty="0" err="1" smtClean="0"/>
              <a:t>trophozoite</a:t>
            </a:r>
            <a:r>
              <a:rPr lang="en-US" sz="2400" dirty="0" smtClean="0"/>
              <a:t> (rarely) </a:t>
            </a:r>
            <a:r>
              <a:rPr lang="en-US" sz="2400" dirty="0"/>
              <a:t>are </a:t>
            </a:r>
            <a:r>
              <a:rPr lang="en-US" sz="2400" dirty="0" smtClean="0"/>
              <a:t>infective and diagnostic stage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not </a:t>
            </a:r>
            <a:r>
              <a:rPr lang="en-US" sz="2400" dirty="0"/>
              <a:t>readily transmissible from one species of host to </a:t>
            </a:r>
            <a:r>
              <a:rPr lang="en-US" sz="2400" dirty="0" smtClean="0"/>
              <a:t>another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require </a:t>
            </a:r>
            <a:r>
              <a:rPr lang="en-US" sz="2400" dirty="0"/>
              <a:t>a period of time to adjust to the symbiotic flora of a new host.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If adapted can be a </a:t>
            </a:r>
            <a:r>
              <a:rPr lang="en-US" sz="2400" dirty="0"/>
              <a:t>serious </a:t>
            </a:r>
            <a:r>
              <a:rPr lang="en-US" sz="2400" dirty="0" smtClean="0"/>
              <a:t>pathogen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4572000" y="3284985"/>
            <a:ext cx="2592288" cy="19553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068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66265" y="980728"/>
            <a:ext cx="3937783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1. </a:t>
            </a:r>
            <a:r>
              <a:rPr lang="en-US" sz="2400" dirty="0"/>
              <a:t>Adult worms live in the lumen of the small intestine. A female may produce approximately 200,000 eggs per </a:t>
            </a:r>
            <a:r>
              <a:rPr lang="en-US" sz="2400" dirty="0" smtClean="0"/>
              <a:t>day.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5004048" y="1484784"/>
            <a:ext cx="3960440" cy="1944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268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298" y="2226159"/>
            <a:ext cx="3865775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r>
              <a:rPr lang="en-US" sz="2400" dirty="0" smtClean="0"/>
              <a:t>. </a:t>
            </a:r>
            <a:r>
              <a:rPr lang="en-US" sz="2400" dirty="0"/>
              <a:t>E</a:t>
            </a:r>
            <a:r>
              <a:rPr lang="en-US" sz="2400" dirty="0" smtClean="0"/>
              <a:t>ggs are </a:t>
            </a:r>
            <a:r>
              <a:rPr lang="en-US" sz="2400" dirty="0"/>
              <a:t>passed with the feces. Unfertilized eggs may be ingested but are not infective.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3923928" y="3682484"/>
            <a:ext cx="5148064" cy="31755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570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1802" y="1196752"/>
            <a:ext cx="2692006" cy="48965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497805" y="3083476"/>
            <a:ext cx="6458571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3. </a:t>
            </a:r>
            <a:r>
              <a:rPr lang="en-US" sz="2400" dirty="0"/>
              <a:t>Fertile eggs </a:t>
            </a:r>
            <a:r>
              <a:rPr lang="en-US" sz="2400" dirty="0" err="1"/>
              <a:t>embryonate</a:t>
            </a:r>
            <a:r>
              <a:rPr lang="en-US" sz="2400" dirty="0"/>
              <a:t> and become infective after 18 days to several weeks, depending on the environmental conditions (optimum: moist, warm, shaded soil).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424318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55776" y="548680"/>
            <a:ext cx="1346003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3901779" y="548680"/>
            <a:ext cx="2232247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  <a:r>
              <a:rPr lang="en-US" sz="2400" dirty="0" smtClean="0"/>
              <a:t>. Infective </a:t>
            </a:r>
            <a:r>
              <a:rPr lang="en-US" sz="2400" dirty="0" err="1" smtClean="0"/>
              <a:t>embryonated</a:t>
            </a:r>
            <a:r>
              <a:rPr lang="en-US" sz="2400" dirty="0" smtClean="0"/>
              <a:t> eggs </a:t>
            </a:r>
            <a:r>
              <a:rPr lang="en-US" sz="2400" dirty="0"/>
              <a:t>are </a:t>
            </a:r>
            <a:r>
              <a:rPr lang="en-US" sz="2400" dirty="0" smtClean="0"/>
              <a:t>swallowed.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32771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19672" y="3429000"/>
            <a:ext cx="2520280" cy="1224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4139952" y="3868306"/>
            <a:ext cx="2232247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5. </a:t>
            </a: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larvae hatch, invade the intestinal </a:t>
            </a:r>
            <a:r>
              <a:rPr lang="en-US" sz="2400" dirty="0" smtClean="0"/>
              <a:t>mucosa.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16291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99792" y="1844824"/>
            <a:ext cx="2304256" cy="18585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4283968" y="3703340"/>
            <a:ext cx="4788024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6</a:t>
            </a:r>
            <a:r>
              <a:rPr lang="en-US" sz="2400" dirty="0" smtClean="0"/>
              <a:t>. From the intestinal </a:t>
            </a:r>
            <a:r>
              <a:rPr lang="en-US" sz="2400" dirty="0"/>
              <a:t>mucosa, </a:t>
            </a:r>
            <a:r>
              <a:rPr lang="en-US" sz="2400" dirty="0" smtClean="0"/>
              <a:t> the larvae are </a:t>
            </a:r>
            <a:r>
              <a:rPr lang="en-US" sz="2400" dirty="0"/>
              <a:t>carried via the portal, then systemic circulation to the lungs. </a:t>
            </a:r>
            <a:r>
              <a:rPr lang="en-US" sz="2400" dirty="0" smtClean="0"/>
              <a:t>Then, the </a:t>
            </a:r>
            <a:r>
              <a:rPr lang="en-US" sz="2400" dirty="0"/>
              <a:t>larvae mature further in the lungs (10 to 14 days), penetrate the alveolar </a:t>
            </a:r>
            <a:r>
              <a:rPr lang="en-US" sz="2400" dirty="0" smtClean="0"/>
              <a:t>walls</a:t>
            </a:r>
            <a:r>
              <a:rPr lang="en-US" sz="2400" dirty="0"/>
              <a:t>.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63059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35896" y="1124744"/>
            <a:ext cx="1512168" cy="17281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07504" y="481896"/>
            <a:ext cx="3484094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7. From </a:t>
            </a:r>
            <a:r>
              <a:rPr lang="en-US" sz="2400" dirty="0"/>
              <a:t>the alveolar walls, </a:t>
            </a:r>
            <a:r>
              <a:rPr lang="en-US" sz="2400" dirty="0" smtClean="0"/>
              <a:t>the larvae ascend </a:t>
            </a:r>
            <a:r>
              <a:rPr lang="en-US" sz="2400" dirty="0"/>
              <a:t>the bronchial tree to the throat, and are swallowed. </a:t>
            </a:r>
            <a:endParaRPr lang="th-TH" sz="2400" dirty="0"/>
          </a:p>
        </p:txBody>
      </p:sp>
    </p:spTree>
    <p:extLst>
      <p:ext uri="{BB962C8B-B14F-4D97-AF65-F5344CB8AC3E}">
        <p14:creationId xmlns:p14="http://schemas.microsoft.com/office/powerpoint/2010/main" val="15563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:\Parasitology\ascariasis_lifecycle.gif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6"/>
          <a:stretch/>
        </p:blipFill>
        <p:spPr bwMode="auto">
          <a:xfrm>
            <a:off x="151802" y="548680"/>
            <a:ext cx="8920190" cy="63093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1"/>
            <a:ext cx="8136904" cy="6206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Ascaris</a:t>
            </a:r>
            <a:r>
              <a:rPr lang="en-US" sz="2800" b="1" i="1" dirty="0"/>
              <a:t> </a:t>
            </a:r>
            <a:r>
              <a:rPr lang="en-US" sz="2800" b="1" i="1" dirty="0" err="1"/>
              <a:t>lumbricoides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347864" y="2708920"/>
            <a:ext cx="1800200" cy="16561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" name="TextBox 2"/>
          <p:cNvSpPr txBox="1"/>
          <p:nvPr/>
        </p:nvSpPr>
        <p:spPr>
          <a:xfrm>
            <a:off x="151802" y="4392814"/>
            <a:ext cx="892019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Upon reaching the small intestine, they develop into adult worms.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Between </a:t>
            </a:r>
            <a:r>
              <a:rPr lang="en-US" sz="2400" dirty="0"/>
              <a:t>2 and 3 months are required from ingestion of the infective eggs to </a:t>
            </a:r>
            <a:r>
              <a:rPr lang="en-US" sz="2400" dirty="0" err="1"/>
              <a:t>oviposition</a:t>
            </a:r>
            <a:r>
              <a:rPr lang="en-US" sz="2400" dirty="0"/>
              <a:t> by the adult female. 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23644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44624"/>
            <a:ext cx="8640960" cy="681337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3100" b="1" dirty="0"/>
              <a:t>Biology of</a:t>
            </a:r>
            <a:r>
              <a:rPr lang="en-US" sz="3100" b="1" i="1" dirty="0"/>
              <a:t> </a:t>
            </a:r>
            <a:r>
              <a:rPr lang="en-US" sz="3200" b="1" dirty="0"/>
              <a:t>Mites (</a:t>
            </a:r>
            <a:r>
              <a:rPr lang="en-US" sz="3200" b="1" i="1" dirty="0" err="1"/>
              <a:t>Sarcoptes</a:t>
            </a:r>
            <a:r>
              <a:rPr lang="en-US" sz="3200" b="1" i="1" dirty="0"/>
              <a:t> </a:t>
            </a:r>
            <a:r>
              <a:rPr lang="en-US" sz="3200" b="1" i="1" dirty="0" err="1"/>
              <a:t>scabiei</a:t>
            </a:r>
            <a:r>
              <a:rPr lang="en-US" sz="3200" b="1" dirty="0" smtClean="0"/>
              <a:t>)</a:t>
            </a:r>
            <a:endParaRPr lang="en-US" sz="3100" b="1" dirty="0"/>
          </a:p>
          <a:p>
            <a:r>
              <a:rPr lang="en-US" sz="2800" i="1" dirty="0" err="1">
                <a:solidFill>
                  <a:schemeClr val="accent1">
                    <a:lumMod val="50000"/>
                  </a:schemeClr>
                </a:solidFill>
              </a:rPr>
              <a:t>Sarcoptes</a:t>
            </a:r>
            <a:r>
              <a:rPr lang="en-US" sz="28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1">
                    <a:lumMod val="50000"/>
                  </a:schemeClr>
                </a:solidFill>
              </a:rPr>
              <a:t>scabiei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var. </a:t>
            </a:r>
            <a:r>
              <a:rPr lang="en-US" sz="2800" i="1" dirty="0" err="1" smtClean="0">
                <a:solidFill>
                  <a:schemeClr val="accent1">
                    <a:lumMod val="50000"/>
                  </a:schemeClr>
                </a:solidFill>
              </a:rPr>
              <a:t>hominis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is called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the human itch mite, 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 is belonging to Class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</a:rPr>
              <a:t>Arachnida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, subclass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</a:rPr>
              <a:t>Acarina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</a:rPr>
              <a:t>Acari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), </a:t>
            </a: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Disease caused by </a:t>
            </a:r>
            <a:r>
              <a:rPr lang="en-US" sz="2800" dirty="0" err="1" smtClean="0">
                <a:solidFill>
                  <a:schemeClr val="accent1">
                    <a:lumMod val="50000"/>
                  </a:schemeClr>
                </a:solidFill>
              </a:rPr>
              <a:t>Acarina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is known as </a:t>
            </a:r>
            <a:r>
              <a:rPr lang="en-US" sz="2800" b="1" dirty="0" err="1">
                <a:solidFill>
                  <a:schemeClr val="accent1">
                    <a:lumMod val="50000"/>
                  </a:schemeClr>
                </a:solidFill>
              </a:rPr>
              <a:t>Acariasis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It causes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scabies in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human</a:t>
            </a:r>
          </a:p>
          <a:p>
            <a:r>
              <a:rPr lang="en-US" sz="2800" dirty="0" smtClean="0"/>
              <a:t>Transmission </a:t>
            </a:r>
            <a:r>
              <a:rPr lang="en-US" sz="2800" dirty="0"/>
              <a:t>occurs primarily by the transfer of the impregnated females during </a:t>
            </a:r>
            <a:r>
              <a:rPr lang="en-US" sz="2800" dirty="0" smtClean="0"/>
              <a:t>person-to-person contact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smtClean="0"/>
              <a:t>Occasionally </a:t>
            </a:r>
            <a:r>
              <a:rPr lang="en-US" sz="2800" dirty="0"/>
              <a:t>transmission may occur via </a:t>
            </a:r>
            <a:r>
              <a:rPr lang="en-US" sz="2800" dirty="0" smtClean="0"/>
              <a:t>fomites</a:t>
            </a:r>
            <a:endParaRPr lang="en-US" sz="2800" dirty="0"/>
          </a:p>
          <a:p>
            <a:r>
              <a:rPr lang="en-US" sz="2800" dirty="0" smtClean="0"/>
              <a:t>Other </a:t>
            </a:r>
            <a:r>
              <a:rPr lang="en-US" sz="2800" dirty="0"/>
              <a:t>races of scabies mites may cause infestations in other </a:t>
            </a:r>
            <a:r>
              <a:rPr lang="en-US" sz="2800" dirty="0" smtClean="0"/>
              <a:t>mammals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Races </a:t>
            </a:r>
            <a:r>
              <a:rPr lang="en-US" sz="2800" dirty="0"/>
              <a:t>of mites found on other animals may cause a self-limited infestation in </a:t>
            </a:r>
            <a:r>
              <a:rPr lang="en-US" sz="2800" dirty="0" smtClean="0"/>
              <a:t>humans.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09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524716" y="4145012"/>
            <a:ext cx="4495556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i="1" dirty="0" err="1">
                <a:solidFill>
                  <a:schemeClr val="accent1">
                    <a:lumMod val="50000"/>
                  </a:schemeClr>
                </a:solidFill>
              </a:rPr>
              <a:t>Sarcoptes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accent1">
                    <a:lumMod val="50000"/>
                  </a:schemeClr>
                </a:solidFill>
              </a:rPr>
              <a:t>scabiei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 undergoes four stages in its life cycle: 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egg, </a:t>
            </a: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larva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nymph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adult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11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lantidium col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651"/>
          <a:stretch/>
        </p:blipFill>
        <p:spPr bwMode="auto">
          <a:xfrm>
            <a:off x="2843808" y="0"/>
            <a:ext cx="6300192" cy="684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3362216"/>
            <a:ext cx="309634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host most often acquires the cyst through ingestion of contaminated food or water.</a:t>
            </a:r>
            <a:endParaRPr lang="th-TH" sz="2400" dirty="0"/>
          </a:p>
        </p:txBody>
      </p:sp>
      <p:sp>
        <p:nvSpPr>
          <p:cNvPr id="5" name="Rectangle 4"/>
          <p:cNvSpPr/>
          <p:nvPr/>
        </p:nvSpPr>
        <p:spPr>
          <a:xfrm>
            <a:off x="2699792" y="548680"/>
            <a:ext cx="2592288" cy="26604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379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63688" y="4686235"/>
            <a:ext cx="489654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Females deposit 2-3 eggs per day as they burrow under the skin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461664"/>
            <a:ext cx="1763688" cy="512757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0801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63688" y="4263479"/>
            <a:ext cx="338437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Eggs are oval </a:t>
            </a:r>
            <a:r>
              <a:rPr lang="en-US" sz="2400" dirty="0" smtClean="0"/>
              <a:t>in shape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823240" y="552254"/>
            <a:ext cx="1524624" cy="36688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5597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5939" y="4289028"/>
            <a:ext cx="7760373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Eggs hatch </a:t>
            </a:r>
            <a:r>
              <a:rPr lang="en-US" sz="2400" dirty="0"/>
              <a:t>in 3 to 4 </a:t>
            </a:r>
            <a:r>
              <a:rPr lang="en-US" sz="2400" dirty="0" smtClean="0"/>
              <a:t>days to release larvae.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larvae migrate to the skin surface and burrow into the intact stratum </a:t>
            </a:r>
            <a:r>
              <a:rPr lang="en-US" sz="2400" dirty="0" err="1"/>
              <a:t>corneum</a:t>
            </a:r>
            <a:r>
              <a:rPr lang="en-US" sz="2400" dirty="0"/>
              <a:t> to construct </a:t>
            </a:r>
            <a:r>
              <a:rPr lang="en-US" sz="2400" dirty="0" smtClean="0"/>
              <a:t>molting </a:t>
            </a:r>
            <a:r>
              <a:rPr lang="en-US" sz="2400" dirty="0"/>
              <a:t>pouches.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/>
              <a:t>larval </a:t>
            </a:r>
            <a:r>
              <a:rPr lang="en-US" sz="2400" dirty="0" smtClean="0"/>
              <a:t>stage </a:t>
            </a:r>
            <a:r>
              <a:rPr lang="en-US" sz="2400" dirty="0"/>
              <a:t>has only 3 pairs of legs and lasts about 3 to 4 days.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63888" y="552254"/>
            <a:ext cx="1668640" cy="36688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5472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496" y="4535495"/>
            <a:ext cx="640871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After the larvae molt, the resulting nymphs have 4 pairs of </a:t>
            </a:r>
            <a:r>
              <a:rPr lang="en-US" sz="2400" dirty="0" smtClean="0"/>
              <a:t>legs.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This </a:t>
            </a:r>
            <a:r>
              <a:rPr lang="en-US" sz="2400" dirty="0"/>
              <a:t>form molts into slightly larger nymphs before molting into </a:t>
            </a:r>
            <a:r>
              <a:rPr lang="en-US" sz="2400" dirty="0" smtClean="0"/>
              <a:t>adults.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Larvae </a:t>
            </a:r>
            <a:r>
              <a:rPr lang="en-US" sz="2400" dirty="0"/>
              <a:t>and nymphs may often be found in molting pouches or in hair </a:t>
            </a:r>
            <a:r>
              <a:rPr lang="en-US" sz="2400" dirty="0" smtClean="0"/>
              <a:t>follicles.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5423640" y="552254"/>
            <a:ext cx="1668640" cy="39832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19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496" y="2924944"/>
            <a:ext cx="7188344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Adults are round, sac-like eyeless </a:t>
            </a:r>
            <a:r>
              <a:rPr lang="en-US" sz="2400" dirty="0" smtClean="0"/>
              <a:t>mites.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Females </a:t>
            </a:r>
            <a:r>
              <a:rPr lang="en-US" sz="2400" dirty="0"/>
              <a:t>are 0.30 to 0.45 mm long and 0.25 to 0.35 mm wide, and males are slightly more than half that size.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Mating </a:t>
            </a:r>
            <a:r>
              <a:rPr lang="en-US" sz="2400" dirty="0"/>
              <a:t>occurs after the active male penetrates the molting pouch of the adult female 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Mating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takes place only once and leaves the female fertile for the rest of her life. </a:t>
            </a:r>
          </a:p>
        </p:txBody>
      </p:sp>
      <p:sp>
        <p:nvSpPr>
          <p:cNvPr id="9" name="Rectangle 8"/>
          <p:cNvSpPr/>
          <p:nvPr/>
        </p:nvSpPr>
        <p:spPr>
          <a:xfrm>
            <a:off x="7223840" y="552254"/>
            <a:ext cx="1878594" cy="51374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2728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fe cycle of Sarcoptes scabie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1" t="859" r="2131" b="61024"/>
          <a:stretch/>
        </p:blipFill>
        <p:spPr bwMode="auto">
          <a:xfrm>
            <a:off x="65939" y="420099"/>
            <a:ext cx="9036495" cy="63963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07704" y="0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Biology of</a:t>
            </a:r>
            <a:r>
              <a:rPr lang="en-US" sz="2400" b="1" i="1" dirty="0"/>
              <a:t> </a:t>
            </a:r>
            <a:r>
              <a:rPr lang="en-US" sz="2400" b="1" dirty="0"/>
              <a:t>Mites (</a:t>
            </a:r>
            <a:r>
              <a:rPr lang="en-US" sz="2400" b="1" i="1" dirty="0" err="1"/>
              <a:t>Sarcoptes</a:t>
            </a:r>
            <a:r>
              <a:rPr lang="en-US" sz="2400" b="1" i="1" dirty="0"/>
              <a:t> </a:t>
            </a:r>
            <a:r>
              <a:rPr lang="en-US" sz="2400" b="1" i="1" dirty="0" err="1"/>
              <a:t>scabiei</a:t>
            </a:r>
            <a:r>
              <a:rPr lang="en-US" sz="2400" b="1" dirty="0"/>
              <a:t>) </a:t>
            </a:r>
            <a:endParaRPr lang="th-TH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5496" y="476672"/>
            <a:ext cx="9108504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Impregnated females leave their molting pouches </a:t>
            </a:r>
            <a:r>
              <a:rPr lang="en-US" sz="2400" dirty="0" smtClean="0"/>
              <a:t>to find out </a:t>
            </a:r>
            <a:r>
              <a:rPr lang="en-US" sz="2400" dirty="0"/>
              <a:t>a suitable site for a permanent </a:t>
            </a:r>
            <a:r>
              <a:rPr lang="en-US" sz="2400" dirty="0" smtClean="0"/>
              <a:t>burrow.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On a </a:t>
            </a:r>
            <a:r>
              <a:rPr lang="en-US" sz="2400" dirty="0"/>
              <a:t>suitable location, it begins to make its characteristic serpentine burrow, laying eggs in the process.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S</a:t>
            </a:r>
            <a:r>
              <a:rPr lang="en-US" sz="2400" dirty="0" smtClean="0"/>
              <a:t>he </a:t>
            </a:r>
            <a:r>
              <a:rPr lang="en-US" sz="2400" dirty="0"/>
              <a:t>remains </a:t>
            </a:r>
            <a:r>
              <a:rPr lang="en-US" sz="2400" dirty="0" smtClean="0"/>
              <a:t>there </a:t>
            </a:r>
            <a:r>
              <a:rPr lang="en-US" sz="2400" dirty="0"/>
              <a:t>and continues to lengthen her burrow and lay eggs for the rest of her life (1-2 months). </a:t>
            </a:r>
          </a:p>
        </p:txBody>
      </p:sp>
    </p:spTree>
    <p:extLst>
      <p:ext uri="{BB962C8B-B14F-4D97-AF65-F5344CB8AC3E}">
        <p14:creationId xmlns:p14="http://schemas.microsoft.com/office/powerpoint/2010/main" val="192314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lantidium col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651"/>
          <a:stretch/>
        </p:blipFill>
        <p:spPr bwMode="auto">
          <a:xfrm>
            <a:off x="2843808" y="0"/>
            <a:ext cx="6300192" cy="684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7504" y="1412776"/>
            <a:ext cx="5256584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Following ingestion, </a:t>
            </a:r>
            <a:r>
              <a:rPr lang="en-US" sz="2400" dirty="0" err="1"/>
              <a:t>excystation</a:t>
            </a:r>
            <a:r>
              <a:rPr lang="en-US" sz="2400" dirty="0"/>
              <a:t> occurs in the small </a:t>
            </a:r>
            <a:r>
              <a:rPr lang="en-US" sz="2400" dirty="0" smtClean="0"/>
              <a:t>intestine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Then </a:t>
            </a:r>
            <a:r>
              <a:rPr lang="en-US" sz="2400" dirty="0" err="1"/>
              <a:t>trophozoites</a:t>
            </a:r>
            <a:r>
              <a:rPr lang="en-US" sz="2400" dirty="0"/>
              <a:t> colonize the large intestine.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err="1" smtClean="0"/>
              <a:t>Unencysted</a:t>
            </a:r>
            <a:r>
              <a:rPr lang="en-US" sz="2400" dirty="0" smtClean="0"/>
              <a:t> </a:t>
            </a:r>
            <a:r>
              <a:rPr lang="en-US" sz="2400" dirty="0" err="1"/>
              <a:t>trophozoites</a:t>
            </a:r>
            <a:r>
              <a:rPr lang="en-US" sz="2400" dirty="0"/>
              <a:t> may live up to 10 days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err="1" smtClean="0"/>
              <a:t>Encystment</a:t>
            </a:r>
            <a:r>
              <a:rPr lang="en-US" sz="2400" dirty="0" smtClean="0"/>
              <a:t> </a:t>
            </a:r>
            <a:r>
              <a:rPr lang="en-US" sz="2400" dirty="0"/>
              <a:t>is </a:t>
            </a:r>
            <a:r>
              <a:rPr lang="en-US" sz="2400" dirty="0" smtClean="0"/>
              <a:t>activated </a:t>
            </a:r>
            <a:r>
              <a:rPr lang="en-US" sz="2400" dirty="0"/>
              <a:t>by dehydration of feces </a:t>
            </a: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508104" y="2294902"/>
            <a:ext cx="3635896" cy="195537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183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lantidium col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651"/>
          <a:stretch/>
        </p:blipFill>
        <p:spPr bwMode="auto">
          <a:xfrm>
            <a:off x="2843808" y="0"/>
            <a:ext cx="6300192" cy="684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3" y="704885"/>
            <a:ext cx="5328591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The </a:t>
            </a:r>
            <a:r>
              <a:rPr lang="en-US" sz="2400" dirty="0" err="1"/>
              <a:t>trophozoites</a:t>
            </a:r>
            <a:r>
              <a:rPr lang="en-US" sz="2400" dirty="0"/>
              <a:t> </a:t>
            </a:r>
            <a:r>
              <a:rPr lang="en-US" sz="2400" dirty="0" smtClean="0"/>
              <a:t>in the </a:t>
            </a:r>
            <a:r>
              <a:rPr lang="en-US" sz="2400" dirty="0"/>
              <a:t>large intestine </a:t>
            </a:r>
            <a:r>
              <a:rPr lang="en-US" sz="2400" dirty="0" smtClean="0"/>
              <a:t>replicate </a:t>
            </a:r>
            <a:r>
              <a:rPr lang="en-US" sz="2400" dirty="0"/>
              <a:t>by binary fission, during which conjugation may occur.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Some </a:t>
            </a:r>
            <a:r>
              <a:rPr lang="en-US" sz="2400" dirty="0" err="1"/>
              <a:t>trophozoites</a:t>
            </a:r>
            <a:r>
              <a:rPr lang="en-US" sz="2400" dirty="0"/>
              <a:t> invade the wall of the colon and multiply. </a:t>
            </a:r>
            <a:endParaRPr lang="en-US" sz="24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In </a:t>
            </a:r>
            <a:r>
              <a:rPr lang="en-US" sz="2400" dirty="0"/>
              <a:t>animals other than primates, </a:t>
            </a:r>
            <a:r>
              <a:rPr lang="en-US" sz="2400" i="1" dirty="0"/>
              <a:t>B</a:t>
            </a:r>
            <a:r>
              <a:rPr lang="en-US" sz="2400" dirty="0"/>
              <a:t>. </a:t>
            </a:r>
            <a:r>
              <a:rPr lang="en-US" sz="2400" i="1" dirty="0"/>
              <a:t>coli</a:t>
            </a:r>
            <a:r>
              <a:rPr lang="en-US" sz="2400" dirty="0"/>
              <a:t> is unable to initiate a lesion by itself, but it can become a secondary invader if the mucosa is </a:t>
            </a:r>
            <a:r>
              <a:rPr lang="en-US" sz="2400" dirty="0" smtClean="0"/>
              <a:t>ruptured </a:t>
            </a:r>
            <a:r>
              <a:rPr lang="en-US" sz="2400" dirty="0"/>
              <a:t>by other means.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03848" y="5229200"/>
            <a:ext cx="5760640" cy="1628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6948263" y="3068960"/>
            <a:ext cx="1656185" cy="2160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140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lantidium coli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651"/>
          <a:stretch/>
        </p:blipFill>
        <p:spPr bwMode="auto">
          <a:xfrm>
            <a:off x="2843808" y="0"/>
            <a:ext cx="6300192" cy="68432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539552" y="1"/>
            <a:ext cx="5112568" cy="620688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2800" b="1" dirty="0"/>
              <a:t>Biology of</a:t>
            </a:r>
            <a:r>
              <a:rPr lang="en-US" sz="2800" b="1" i="1" dirty="0"/>
              <a:t> </a:t>
            </a:r>
            <a:r>
              <a:rPr lang="en-US" sz="2800" b="1" i="1" dirty="0" err="1"/>
              <a:t>Balantidium</a:t>
            </a:r>
            <a:r>
              <a:rPr lang="en-US" sz="2800" b="1" i="1" dirty="0"/>
              <a:t> </a:t>
            </a:r>
            <a:r>
              <a:rPr lang="en-US" sz="2800" b="1" i="1" dirty="0" smtClean="0"/>
              <a:t>coli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lvl="0">
              <a:buFont typeface="Wingdings" pitchFamily="2" charset="2"/>
              <a:buChar char="Ø"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412776"/>
            <a:ext cx="5544616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 err="1"/>
              <a:t>Trophozoites</a:t>
            </a:r>
            <a:r>
              <a:rPr lang="en-US" sz="2400" dirty="0"/>
              <a:t> undergo encystation to produce infective cysts.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Mature cysts are passed with feces.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i="1" dirty="0" smtClean="0"/>
              <a:t>B</a:t>
            </a:r>
            <a:r>
              <a:rPr lang="en-US" sz="2400" i="1" dirty="0"/>
              <a:t>. coli</a:t>
            </a:r>
            <a:r>
              <a:rPr lang="en-US" sz="2400" dirty="0"/>
              <a:t> is destroyed by a pH lower than </a:t>
            </a:r>
            <a:r>
              <a:rPr lang="en-US" sz="2400" dirty="0" smtClean="0"/>
              <a:t>5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 smtClean="0"/>
              <a:t>Hence, infection </a:t>
            </a:r>
            <a:r>
              <a:rPr lang="en-US" sz="2400" dirty="0"/>
              <a:t>is most likely to occur in malnourished persons with low stomach acidity.</a:t>
            </a:r>
            <a:endParaRPr lang="en-US" sz="2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3203848" y="5229200"/>
            <a:ext cx="5760640" cy="1628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6948263" y="3068960"/>
            <a:ext cx="1656185" cy="21602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179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96016"/>
            <a:ext cx="8640960" cy="6357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i="1" dirty="0" err="1" smtClean="0"/>
              <a:t>Ichthyophthirius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multifilis</a:t>
            </a:r>
            <a:endParaRPr lang="en-US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ciliate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protozoan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ectoparasite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auses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freshwater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white spot disease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also called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freshwater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ich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(or ick)</a:t>
            </a:r>
          </a:p>
          <a:p>
            <a:pPr marL="0" lvl="0" indent="0">
              <a:buNone/>
            </a:pPr>
            <a:endParaRPr lang="en-US" dirty="0" smtClean="0"/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1026" name="Picture 2" descr="Image result for Ichthyophthirius multifili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7" t="20495" r="7888" b="28540"/>
          <a:stretch/>
        </p:blipFill>
        <p:spPr bwMode="auto">
          <a:xfrm>
            <a:off x="179512" y="2780928"/>
            <a:ext cx="4132404" cy="158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Ichthyophthirius multifili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7" b="12074"/>
          <a:stretch/>
        </p:blipFill>
        <p:spPr bwMode="auto">
          <a:xfrm>
            <a:off x="179512" y="4581128"/>
            <a:ext cx="3456384" cy="1976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:\Parasitology\Ichthyophthirius multifili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916" y="2597635"/>
            <a:ext cx="4659498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78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107504" y="96016"/>
            <a:ext cx="8640960" cy="6357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i="1" dirty="0" err="1" smtClean="0"/>
              <a:t>Myxobolus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cerebralis</a:t>
            </a:r>
            <a:endParaRPr lang="en-US" sz="2800" b="1" i="1" dirty="0" smtClean="0"/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myxosporean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parasite of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</a:rPr>
              <a:t>salmonids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(salmon, trout, and their allies)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auses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whirling disease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Fish "whirl"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due to skeletal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deformation and neurological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damage)</a:t>
            </a:r>
          </a:p>
          <a:p>
            <a:pPr algn="just">
              <a:buFont typeface="Wingdings" pitchFamily="2" charset="2"/>
              <a:buChar char="q"/>
            </a:pPr>
            <a:r>
              <a:rPr lang="en-US" i="1" dirty="0" err="1"/>
              <a:t>Myxobolus</a:t>
            </a:r>
            <a:r>
              <a:rPr lang="en-US" i="1" dirty="0"/>
              <a:t> </a:t>
            </a:r>
            <a:r>
              <a:rPr lang="en-US" i="1" dirty="0" err="1"/>
              <a:t>cerebralis</a:t>
            </a:r>
            <a:r>
              <a:rPr lang="en-US" dirty="0"/>
              <a:t> has a two-host life cycle involving: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a </a:t>
            </a:r>
            <a:r>
              <a:rPr lang="en-US" dirty="0" err="1"/>
              <a:t>salmonid</a:t>
            </a:r>
            <a:r>
              <a:rPr lang="en-US" dirty="0"/>
              <a:t> fish and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/>
              <a:t>a </a:t>
            </a:r>
            <a:r>
              <a:rPr lang="en-US" dirty="0" err="1"/>
              <a:t>tubificid</a:t>
            </a:r>
            <a:r>
              <a:rPr lang="en-US" dirty="0"/>
              <a:t> </a:t>
            </a:r>
            <a:r>
              <a:rPr lang="en-US" dirty="0" err="1"/>
              <a:t>oligochaete</a:t>
            </a:r>
            <a:r>
              <a:rPr lang="en-US" dirty="0"/>
              <a:t>. </a:t>
            </a:r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1030" name="Picture 6" descr="Image result for Myxobolus cerebralis stag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08" r="7912" b="28932"/>
          <a:stretch/>
        </p:blipFill>
        <p:spPr bwMode="auto">
          <a:xfrm>
            <a:off x="251520" y="3968534"/>
            <a:ext cx="8424936" cy="286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96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2197</TotalTime>
  <Words>1658</Words>
  <Application>Microsoft Office PowerPoint</Application>
  <PresentationFormat>On-screen Show (4:3)</PresentationFormat>
  <Paragraphs>183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Oriel</vt:lpstr>
      <vt:lpstr>Biology  of  parasites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Fazlul</cp:lastModifiedBy>
  <cp:revision>467</cp:revision>
  <dcterms:created xsi:type="dcterms:W3CDTF">2016-07-21T07:37:58Z</dcterms:created>
  <dcterms:modified xsi:type="dcterms:W3CDTF">2019-10-17T03:13:02Z</dcterms:modified>
</cp:coreProperties>
</file>