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93" r:id="rId2"/>
    <p:sldId id="258" r:id="rId3"/>
    <p:sldId id="295" r:id="rId4"/>
    <p:sldId id="296" r:id="rId5"/>
    <p:sldId id="297" r:id="rId6"/>
    <p:sldId id="298" r:id="rId7"/>
    <p:sldId id="299" r:id="rId8"/>
    <p:sldId id="301" r:id="rId9"/>
    <p:sldId id="383" r:id="rId10"/>
    <p:sldId id="322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6" r:id="rId22"/>
    <p:sldId id="337" r:id="rId23"/>
    <p:sldId id="335" r:id="rId24"/>
    <p:sldId id="338" r:id="rId25"/>
    <p:sldId id="339" r:id="rId26"/>
    <p:sldId id="340" r:id="rId27"/>
    <p:sldId id="341" r:id="rId28"/>
    <p:sldId id="342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75" r:id="rId39"/>
    <p:sldId id="377" r:id="rId40"/>
    <p:sldId id="376" r:id="rId41"/>
    <p:sldId id="378" r:id="rId42"/>
    <p:sldId id="380" r:id="rId43"/>
    <p:sldId id="379" r:id="rId44"/>
    <p:sldId id="381" r:id="rId45"/>
    <p:sldId id="382" r:id="rId4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9C061-C43D-4A78-B48D-8E4255AFDAC7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2CE36-2088-4757-BDF2-0D2529AD459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04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EA3EAC-CA21-4169-8AFC-C65143CE61E6}" type="datetimeFigureOut">
              <a:rPr lang="th-TH" smtClean="0"/>
              <a:t>17/10/62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0DAA51-1629-4EAA-98EB-8B929C4E6132}" type="slidenum">
              <a:rPr lang="th-TH" smtClean="0"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67600" cy="187220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Biology </a:t>
            </a:r>
            <a:br>
              <a:rPr lang="en-US" sz="4400" b="1" dirty="0" smtClean="0"/>
            </a:br>
            <a:r>
              <a:rPr lang="en-US" sz="4400" b="1" dirty="0" smtClean="0"/>
              <a:t>of </a:t>
            </a:r>
            <a:br>
              <a:rPr lang="en-US" sz="4400" b="1" dirty="0" smtClean="0"/>
            </a:br>
            <a:r>
              <a:rPr lang="en-US" sz="4400" b="1" dirty="0" smtClean="0"/>
              <a:t>parasites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2711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96016"/>
            <a:ext cx="8568952" cy="6357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Biology of</a:t>
            </a:r>
            <a:r>
              <a:rPr lang="en-US" b="1" i="1" dirty="0"/>
              <a:t> </a:t>
            </a:r>
            <a:r>
              <a:rPr lang="en-US" b="1" i="1" dirty="0" err="1"/>
              <a:t>Fasciola</a:t>
            </a:r>
            <a:r>
              <a:rPr lang="en-US" b="1" i="1" dirty="0"/>
              <a:t> hepatica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b="1" i="1" dirty="0" err="1" smtClean="0"/>
              <a:t>Fasciola</a:t>
            </a:r>
            <a:r>
              <a:rPr lang="en-US" b="1" i="1" dirty="0" smtClean="0"/>
              <a:t> hepatica:</a:t>
            </a:r>
            <a:endParaRPr lang="en-US" b="1" dirty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s known as Common</a:t>
            </a:r>
            <a:r>
              <a:rPr lang="en-US" dirty="0"/>
              <a:t>/ Sheep Liver </a:t>
            </a:r>
            <a:r>
              <a:rPr lang="en-US" dirty="0" smtClean="0"/>
              <a:t>Fluke</a:t>
            </a:r>
            <a:r>
              <a:rPr lang="en-US" dirty="0"/>
              <a:t>(</a:t>
            </a:r>
            <a:r>
              <a:rPr lang="en-US" dirty="0" err="1"/>
              <a:t>trematodes</a:t>
            </a:r>
            <a:r>
              <a:rPr lang="en-US" dirty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auses the </a:t>
            </a:r>
            <a:r>
              <a:rPr lang="en-US" dirty="0"/>
              <a:t>disease </a:t>
            </a:r>
            <a:r>
              <a:rPr lang="en-US" dirty="0" err="1" smtClean="0"/>
              <a:t>fascioliasis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one of the largest flukes of the </a:t>
            </a:r>
            <a:r>
              <a:rPr lang="en-US" dirty="0" smtClean="0"/>
              <a:t>world (30</a:t>
            </a:r>
            <a:r>
              <a:rPr lang="en-US" dirty="0"/>
              <a:t> mm </a:t>
            </a:r>
            <a:r>
              <a:rPr lang="en-US" dirty="0" smtClean="0"/>
              <a:t>by13</a:t>
            </a:r>
            <a:r>
              <a:rPr lang="en-US" dirty="0"/>
              <a:t> </a:t>
            </a:r>
            <a:r>
              <a:rPr lang="en-US" dirty="0" smtClean="0"/>
              <a:t>mm)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leaf-shape, pointed at the end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small but powerful </a:t>
            </a:r>
            <a:r>
              <a:rPr lang="en-US" dirty="0" smtClean="0"/>
              <a:t>oral sucker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acetabulum is larger than the oral </a:t>
            </a:r>
            <a:r>
              <a:rPr lang="en-US" dirty="0" smtClean="0"/>
              <a:t>sucker</a:t>
            </a:r>
            <a:endParaRPr lang="en-US" dirty="0"/>
          </a:p>
          <a:p>
            <a:pPr algn="just"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1026" name="Picture 2" descr="Image result for Fasciola hep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2" y="3661611"/>
            <a:ext cx="7620000" cy="31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15524"/>
            <a:ext cx="34928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Immature </a:t>
            </a:r>
            <a:r>
              <a:rPr lang="en-US" sz="2400" i="1" dirty="0" err="1"/>
              <a:t>Fasciola</a:t>
            </a:r>
            <a:r>
              <a:rPr lang="en-US" sz="2400" dirty="0"/>
              <a:t> </a:t>
            </a:r>
            <a:r>
              <a:rPr lang="en-US" sz="2400" b="1" dirty="0"/>
              <a:t>eggs</a:t>
            </a:r>
            <a:r>
              <a:rPr lang="en-US" sz="2400" dirty="0"/>
              <a:t> are discharged in the biliary ducts and in the stool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4211960" y="5085184"/>
            <a:ext cx="2016224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9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06846" y="3812847"/>
            <a:ext cx="238137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Eggs </a:t>
            </a:r>
            <a:r>
              <a:rPr lang="en-US" sz="2400" dirty="0"/>
              <a:t>become </a:t>
            </a:r>
            <a:r>
              <a:rPr lang="en-US" sz="2400" dirty="0" err="1"/>
              <a:t>embryonated</a:t>
            </a:r>
            <a:r>
              <a:rPr lang="en-US" sz="2400" dirty="0"/>
              <a:t> in water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5013176"/>
            <a:ext cx="2376264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9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3808" y="3044859"/>
            <a:ext cx="238137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eggs release </a:t>
            </a:r>
            <a:r>
              <a:rPr lang="en-US" sz="2400" b="1" dirty="0" err="1"/>
              <a:t>miracidia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925" y="3812847"/>
            <a:ext cx="2189883" cy="14163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29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61482" y="3356992"/>
            <a:ext cx="486690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dirty="0" err="1" smtClean="0"/>
              <a:t>M</a:t>
            </a:r>
            <a:r>
              <a:rPr lang="en-US" sz="2400" b="1" dirty="0" err="1" smtClean="0"/>
              <a:t>iracidia</a:t>
            </a:r>
            <a:r>
              <a:rPr lang="en-US" sz="2400" dirty="0" smtClean="0"/>
              <a:t> invade </a:t>
            </a:r>
            <a:r>
              <a:rPr lang="en-US" sz="2400" dirty="0"/>
              <a:t>a suitable snail intermediate host , including the genera </a:t>
            </a:r>
            <a:r>
              <a:rPr lang="en-US" sz="2400" i="1" dirty="0"/>
              <a:t>Galba, </a:t>
            </a:r>
            <a:r>
              <a:rPr lang="en-US" sz="2400" i="1" dirty="0" err="1"/>
              <a:t>Fossaria</a:t>
            </a:r>
            <a:r>
              <a:rPr lang="en-US" sz="2400" dirty="0"/>
              <a:t> and </a:t>
            </a:r>
            <a:r>
              <a:rPr lang="en-US" sz="2400" i="1" dirty="0" err="1"/>
              <a:t>Pseudosuccinea</a:t>
            </a:r>
            <a:r>
              <a:rPr lang="en-US" sz="2400" dirty="0"/>
              <a:t>.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476205"/>
            <a:ext cx="2189883" cy="14163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4446" y="2339217"/>
            <a:ext cx="470787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</a:t>
            </a:r>
            <a:r>
              <a:rPr lang="en-US" sz="2400" dirty="0"/>
              <a:t>In the snail the parasites undergo several developmental stages (</a:t>
            </a:r>
            <a:r>
              <a:rPr lang="en-US" sz="2400" dirty="0" err="1"/>
              <a:t>sporocysts</a:t>
            </a:r>
            <a:r>
              <a:rPr lang="en-US" sz="2400" dirty="0"/>
              <a:t> , </a:t>
            </a:r>
            <a:r>
              <a:rPr lang="en-US" sz="2400" dirty="0" err="1"/>
              <a:t>rediae</a:t>
            </a:r>
            <a:r>
              <a:rPr lang="en-US" sz="2400" dirty="0"/>
              <a:t> , and </a:t>
            </a:r>
            <a:r>
              <a:rPr lang="en-US" sz="2400" dirty="0" err="1"/>
              <a:t>cercariae</a:t>
            </a:r>
            <a:r>
              <a:rPr lang="en-US" sz="2400" dirty="0"/>
              <a:t> ).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71" y="476672"/>
            <a:ext cx="2737729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3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2339217"/>
            <a:ext cx="410445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/>
              <a:t>The </a:t>
            </a:r>
            <a:r>
              <a:rPr lang="en-US" sz="2400" b="1" dirty="0" err="1"/>
              <a:t>cercariae</a:t>
            </a:r>
            <a:r>
              <a:rPr lang="en-US" sz="2400" dirty="0"/>
              <a:t> are released from the snail and encyst as </a:t>
            </a:r>
            <a:r>
              <a:rPr lang="en-US" sz="2400" b="1" dirty="0" err="1"/>
              <a:t>metacercariae</a:t>
            </a:r>
            <a:r>
              <a:rPr lang="en-US" sz="2400" dirty="0"/>
              <a:t> on aquatic vegetation or other surfaces. 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4446" y="447118"/>
            <a:ext cx="2907674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43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3347431"/>
            <a:ext cx="410445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</a:t>
            </a:r>
            <a:r>
              <a:rPr lang="en-US" sz="2400" dirty="0"/>
              <a:t>Humans and other mammals can become infected by ingesting </a:t>
            </a:r>
            <a:r>
              <a:rPr lang="en-US" sz="2400" dirty="0" err="1"/>
              <a:t>metacercariae</a:t>
            </a:r>
            <a:r>
              <a:rPr lang="en-US" sz="2400" dirty="0"/>
              <a:t>-containing freshwater </a:t>
            </a:r>
            <a:r>
              <a:rPr lang="en-US" sz="2400" dirty="0" smtClean="0"/>
              <a:t>plants</a:t>
            </a:r>
            <a:r>
              <a:rPr lang="en-US" sz="2400" dirty="0"/>
              <a:t>.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447118"/>
            <a:ext cx="3168352" cy="33419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6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3347431"/>
            <a:ext cx="468052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</a:t>
            </a:r>
            <a:r>
              <a:rPr lang="en-US" sz="2400" dirty="0"/>
              <a:t>After ingestion, the </a:t>
            </a:r>
            <a:r>
              <a:rPr lang="en-US" sz="2400" dirty="0" err="1"/>
              <a:t>metacercariae</a:t>
            </a:r>
            <a:r>
              <a:rPr lang="en-US" sz="2400" dirty="0"/>
              <a:t> </a:t>
            </a:r>
            <a:r>
              <a:rPr lang="en-US" sz="2400" dirty="0" err="1"/>
              <a:t>excyst</a:t>
            </a:r>
            <a:r>
              <a:rPr lang="en-US" sz="2400" dirty="0"/>
              <a:t> in the duodenum and migrate through the intestinal wall, the peritoneal cavity, and the liver parenchyma into the biliary </a:t>
            </a:r>
            <a:r>
              <a:rPr lang="en-US" sz="2400" dirty="0" smtClean="0"/>
              <a:t>ducts.</a:t>
            </a:r>
            <a:endParaRPr lang="th-TH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2420888"/>
            <a:ext cx="4032448" cy="2736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75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4365104"/>
            <a:ext cx="655272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r>
              <a:rPr lang="en-US" sz="2400" dirty="0" smtClean="0"/>
              <a:t>. In the </a:t>
            </a:r>
            <a:r>
              <a:rPr lang="en-US" sz="2400" dirty="0"/>
              <a:t>biliary ducts, </a:t>
            </a:r>
            <a:r>
              <a:rPr lang="en-US" sz="2400" dirty="0" err="1" smtClean="0"/>
              <a:t>metacercariae</a:t>
            </a:r>
            <a:r>
              <a:rPr lang="en-US" sz="2400" dirty="0" smtClean="0"/>
              <a:t> </a:t>
            </a:r>
            <a:r>
              <a:rPr lang="en-US" sz="2400" dirty="0"/>
              <a:t>develop into adult </a:t>
            </a:r>
            <a:r>
              <a:rPr lang="en-US" sz="2400" b="1" dirty="0" smtClean="0"/>
              <a:t>flukes. </a:t>
            </a:r>
            <a:r>
              <a:rPr lang="en-US" sz="2400" dirty="0" smtClean="0"/>
              <a:t>In </a:t>
            </a:r>
            <a:r>
              <a:rPr lang="en-US" sz="2400" dirty="0"/>
              <a:t>humans, maturation from </a:t>
            </a:r>
            <a:r>
              <a:rPr lang="en-US" sz="2400" b="1" dirty="0" err="1"/>
              <a:t>metacercariae</a:t>
            </a:r>
            <a:r>
              <a:rPr lang="en-US" sz="2400" dirty="0"/>
              <a:t> into </a:t>
            </a:r>
            <a:r>
              <a:rPr lang="en-US" sz="2400" b="1" dirty="0"/>
              <a:t>adult flukes</a:t>
            </a:r>
            <a:r>
              <a:rPr lang="en-US" sz="2400" dirty="0"/>
              <a:t> takes approximately 3 to 4 months. </a:t>
            </a:r>
            <a:r>
              <a:rPr lang="en-US" sz="2400" dirty="0" smtClean="0"/>
              <a:t>Then, the </a:t>
            </a:r>
            <a:r>
              <a:rPr lang="en-US" sz="2400" dirty="0"/>
              <a:t>adult flukes reside in the large biliary ducts of the mammalian host.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6256" y="5085184"/>
            <a:ext cx="180020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3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3059"/>
            <a:ext cx="8640960" cy="6357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Balantidium</a:t>
            </a:r>
            <a:r>
              <a:rPr lang="en-US" sz="2800" b="1" i="1" dirty="0"/>
              <a:t> </a:t>
            </a:r>
            <a:r>
              <a:rPr lang="en-US" sz="2800" b="1" i="1" dirty="0" smtClean="0"/>
              <a:t>coli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nly Ciliate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known to be pathogenic to humans.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largest protozoan parasite of humans.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rimarily </a:t>
            </a:r>
            <a:r>
              <a:rPr lang="en-US" dirty="0"/>
              <a:t>a parasite of pigs, with strains adapted to various other </a:t>
            </a:r>
            <a:r>
              <a:rPr lang="en-US" dirty="0" smtClean="0"/>
              <a:t>hosts.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lives </a:t>
            </a:r>
            <a:r>
              <a:rPr lang="en-US" dirty="0"/>
              <a:t>in the cecum and colon of humans, </a:t>
            </a:r>
            <a:r>
              <a:rPr lang="en-US" dirty="0" smtClean="0"/>
              <a:t>pigs, and </a:t>
            </a:r>
            <a:r>
              <a:rPr lang="en-US" dirty="0"/>
              <a:t>many other mammals.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B.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coli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has two stages: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trophozoite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and cyst.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http://images.slideplayer.com/2/759726/slides/slide_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2"/>
          <a:stretch/>
        </p:blipFill>
        <p:spPr bwMode="auto">
          <a:xfrm>
            <a:off x="1835696" y="3501008"/>
            <a:ext cx="5497582" cy="3356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1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Fasciola</a:t>
            </a:r>
            <a:r>
              <a:rPr lang="en-US" sz="2800" b="1" i="1" dirty="0"/>
              <a:t> hepatica</a:t>
            </a:r>
            <a:r>
              <a:rPr lang="en-US" sz="2800" b="1" dirty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 descr="Life cycle of Fasciola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496" y="44624"/>
            <a:ext cx="8784976" cy="32609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Biology of</a:t>
            </a:r>
            <a:r>
              <a:rPr lang="en-US" b="1" i="1" dirty="0"/>
              <a:t> </a:t>
            </a:r>
            <a:r>
              <a:rPr lang="en-US" b="1" i="1" dirty="0" err="1"/>
              <a:t>Taenia</a:t>
            </a:r>
            <a:r>
              <a:rPr lang="en-US" b="1" i="1" dirty="0"/>
              <a:t> </a:t>
            </a:r>
            <a:r>
              <a:rPr lang="en-US" b="1" i="1" dirty="0" err="1"/>
              <a:t>solium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i="1" dirty="0" smtClean="0"/>
              <a:t>T. </a:t>
            </a:r>
            <a:r>
              <a:rPr lang="en-US" b="1" i="1" dirty="0" err="1"/>
              <a:t>saginata</a:t>
            </a:r>
            <a:endParaRPr lang="en-US" b="1" dirty="0"/>
          </a:p>
          <a:p>
            <a:pPr algn="just">
              <a:buFont typeface="Wingdings" pitchFamily="2" charset="2"/>
              <a:buChar char="Ø"/>
            </a:pPr>
            <a:r>
              <a:rPr lang="en-US" i="1" dirty="0" smtClean="0"/>
              <a:t>T. </a:t>
            </a:r>
            <a:r>
              <a:rPr lang="en-US" i="1" dirty="0" err="1"/>
              <a:t>saginata</a:t>
            </a:r>
            <a:r>
              <a:rPr lang="en-US" dirty="0"/>
              <a:t> </a:t>
            </a:r>
            <a:r>
              <a:rPr lang="en-US" dirty="0" smtClean="0"/>
              <a:t>is known as beef tapeworm and </a:t>
            </a:r>
            <a:r>
              <a:rPr lang="en-US" i="1" dirty="0" smtClean="0"/>
              <a:t>T. </a:t>
            </a:r>
            <a:r>
              <a:rPr lang="en-US" i="1" dirty="0" err="1"/>
              <a:t>solium</a:t>
            </a:r>
            <a:r>
              <a:rPr lang="en-US" dirty="0"/>
              <a:t> </a:t>
            </a:r>
            <a:r>
              <a:rPr lang="en-US" dirty="0" smtClean="0"/>
              <a:t>is known as pork tapeworm.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dult </a:t>
            </a:r>
            <a:r>
              <a:rPr lang="en-US" dirty="0"/>
              <a:t>tapeworm </a:t>
            </a:r>
            <a:r>
              <a:rPr lang="en-US" dirty="0" smtClean="0"/>
              <a:t>causes the disease called “</a:t>
            </a:r>
            <a:r>
              <a:rPr lang="en-US" dirty="0" err="1" smtClean="0"/>
              <a:t>Taeniasis</a:t>
            </a:r>
            <a:r>
              <a:rPr lang="en-US" dirty="0" smtClean="0"/>
              <a:t>”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Only larva (</a:t>
            </a:r>
            <a:r>
              <a:rPr lang="en-US" dirty="0" err="1" smtClean="0"/>
              <a:t>Cysticercus</a:t>
            </a:r>
            <a:r>
              <a:rPr lang="en-US" dirty="0" smtClean="0"/>
              <a:t>) of </a:t>
            </a:r>
            <a:r>
              <a:rPr lang="en-US" i="1" dirty="0"/>
              <a:t>T. </a:t>
            </a:r>
            <a:r>
              <a:rPr lang="en-US" i="1" dirty="0" err="1"/>
              <a:t>solium</a:t>
            </a:r>
            <a:r>
              <a:rPr lang="en-US" i="1" dirty="0"/>
              <a:t> </a:t>
            </a:r>
            <a:r>
              <a:rPr lang="en-US" dirty="0" smtClean="0"/>
              <a:t>causes the disease in human called “</a:t>
            </a:r>
            <a:r>
              <a:rPr lang="en-US" dirty="0" err="1" smtClean="0"/>
              <a:t>Cysticercosis</a:t>
            </a:r>
            <a:r>
              <a:rPr lang="en-US" dirty="0" smtClean="0"/>
              <a:t>”.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Humans </a:t>
            </a:r>
            <a:r>
              <a:rPr lang="en-US" dirty="0"/>
              <a:t>are </a:t>
            </a:r>
            <a:r>
              <a:rPr lang="en-US" dirty="0" smtClean="0"/>
              <a:t>the definitive host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Length </a:t>
            </a:r>
            <a:r>
              <a:rPr lang="en-US" dirty="0"/>
              <a:t>of adult worms is usually 5 m or less for </a:t>
            </a:r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/>
              <a:t>saginata</a:t>
            </a:r>
            <a:r>
              <a:rPr lang="en-US" dirty="0"/>
              <a:t> and 2 to 7 m for </a:t>
            </a:r>
            <a:r>
              <a:rPr lang="en-US" i="1" dirty="0"/>
              <a:t>T. </a:t>
            </a:r>
            <a:r>
              <a:rPr lang="en-US" i="1" dirty="0" err="1"/>
              <a:t>solium</a:t>
            </a:r>
            <a:r>
              <a:rPr lang="en-US" dirty="0"/>
              <a:t>.</a:t>
            </a:r>
          </a:p>
        </p:txBody>
      </p:sp>
      <p:pic>
        <p:nvPicPr>
          <p:cNvPr id="1027" name="Picture 3" descr="G:\Parasitology\eucestode_anatomy_21354663239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54726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&quot;Taenia saginata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8075"/>
          <a:stretch/>
        </p:blipFill>
        <p:spPr bwMode="auto">
          <a:xfrm>
            <a:off x="5652120" y="3538289"/>
            <a:ext cx="3410776" cy="32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413266"/>
            <a:ext cx="80283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               </a:t>
            </a:r>
            <a:r>
              <a:rPr lang="en-US" sz="2000" b="1" i="1" dirty="0" err="1" smtClean="0"/>
              <a:t>Taenia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solium</a:t>
            </a: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</a:t>
            </a:r>
            <a:r>
              <a:rPr lang="en-US" sz="2000" b="1" i="1" dirty="0"/>
              <a:t>T. </a:t>
            </a:r>
            <a:r>
              <a:rPr lang="en-US" sz="2000" b="1" i="1" dirty="0" err="1"/>
              <a:t>saginata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9590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496" y="96016"/>
            <a:ext cx="8928992" cy="3260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Biology of</a:t>
            </a:r>
            <a:r>
              <a:rPr lang="en-US" b="1" i="1" dirty="0"/>
              <a:t> </a:t>
            </a:r>
            <a:r>
              <a:rPr lang="en-US" b="1" i="1" dirty="0" err="1"/>
              <a:t>Taenia</a:t>
            </a:r>
            <a:r>
              <a:rPr lang="en-US" b="1" i="1" dirty="0"/>
              <a:t> </a:t>
            </a:r>
            <a:r>
              <a:rPr lang="en-US" b="1" i="1" dirty="0" err="1"/>
              <a:t>solium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i="1" dirty="0" smtClean="0"/>
              <a:t>T. </a:t>
            </a:r>
            <a:r>
              <a:rPr lang="en-US" b="1" i="1" dirty="0" err="1"/>
              <a:t>saginata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 smtClean="0"/>
              <a:t>solium</a:t>
            </a:r>
            <a:r>
              <a:rPr lang="en-US" i="1" dirty="0" smtClean="0"/>
              <a:t> </a:t>
            </a:r>
            <a:r>
              <a:rPr lang="en-US" dirty="0" smtClean="0"/>
              <a:t>has</a:t>
            </a:r>
            <a:r>
              <a:rPr lang="en-US" i="1" dirty="0" smtClean="0"/>
              <a:t> </a:t>
            </a:r>
            <a:r>
              <a:rPr lang="en-US" dirty="0" err="1" smtClean="0"/>
              <a:t>rostellum</a:t>
            </a:r>
            <a:r>
              <a:rPr lang="en-US" dirty="0" smtClean="0"/>
              <a:t> of </a:t>
            </a:r>
            <a:r>
              <a:rPr lang="en-US" dirty="0" err="1" smtClean="0"/>
              <a:t>hooklets</a:t>
            </a:r>
            <a:r>
              <a:rPr lang="en-US" dirty="0" smtClean="0"/>
              <a:t> but </a:t>
            </a:r>
            <a:r>
              <a:rPr lang="en-US" i="1" dirty="0"/>
              <a:t>T. </a:t>
            </a:r>
            <a:r>
              <a:rPr lang="en-US" i="1" dirty="0" err="1" smtClean="0"/>
              <a:t>saginata</a:t>
            </a:r>
            <a:r>
              <a:rPr lang="en-US" i="1" dirty="0" smtClean="0"/>
              <a:t> </a:t>
            </a:r>
            <a:r>
              <a:rPr lang="en-US" dirty="0" smtClean="0"/>
              <a:t>has no </a:t>
            </a:r>
            <a:r>
              <a:rPr lang="en-US" dirty="0" err="1"/>
              <a:t>hooklets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/>
              <a:t>saginata</a:t>
            </a:r>
            <a:r>
              <a:rPr lang="en-US" dirty="0"/>
              <a:t> adults usually have 1,000 to 2,000 </a:t>
            </a:r>
            <a:r>
              <a:rPr lang="en-US" dirty="0" err="1"/>
              <a:t>proglottids</a:t>
            </a:r>
            <a:r>
              <a:rPr lang="en-US" dirty="0"/>
              <a:t>, while </a:t>
            </a:r>
            <a:r>
              <a:rPr lang="en-US" i="1" dirty="0"/>
              <a:t>T. </a:t>
            </a:r>
            <a:r>
              <a:rPr lang="en-US" i="1" dirty="0" err="1"/>
              <a:t>solium</a:t>
            </a:r>
            <a:r>
              <a:rPr lang="en-US" dirty="0"/>
              <a:t> adults have an average of 1,000 </a:t>
            </a:r>
            <a:r>
              <a:rPr lang="en-US" dirty="0" err="1"/>
              <a:t>proglottids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T</a:t>
            </a:r>
            <a:r>
              <a:rPr lang="en-US" i="1" dirty="0"/>
              <a:t>. </a:t>
            </a:r>
            <a:r>
              <a:rPr lang="en-US" i="1" dirty="0" err="1"/>
              <a:t>saginata</a:t>
            </a:r>
            <a:r>
              <a:rPr lang="en-US" dirty="0"/>
              <a:t> and </a:t>
            </a:r>
            <a:r>
              <a:rPr lang="en-US" i="1" dirty="0"/>
              <a:t>T. </a:t>
            </a:r>
            <a:r>
              <a:rPr lang="en-US" i="1" dirty="0" err="1"/>
              <a:t>solium</a:t>
            </a:r>
            <a:r>
              <a:rPr lang="en-US" dirty="0"/>
              <a:t> may produce up to 100,000 </a:t>
            </a:r>
            <a:r>
              <a:rPr lang="en-US" dirty="0" smtClean="0"/>
              <a:t>and </a:t>
            </a:r>
            <a:r>
              <a:rPr lang="en-US" dirty="0"/>
              <a:t>50,000 eggs per </a:t>
            </a:r>
            <a:r>
              <a:rPr lang="en-US" dirty="0" err="1"/>
              <a:t>proglottid</a:t>
            </a:r>
            <a:r>
              <a:rPr lang="en-US" dirty="0"/>
              <a:t> respectively.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7" name="Picture 3" descr="G:\Parasitology\eucestode_anatomy_21354663239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54726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&quot;Taenia saginata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8075"/>
          <a:stretch/>
        </p:blipFill>
        <p:spPr bwMode="auto">
          <a:xfrm>
            <a:off x="5652120" y="3538289"/>
            <a:ext cx="3410776" cy="32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413266"/>
            <a:ext cx="80283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               </a:t>
            </a:r>
            <a:r>
              <a:rPr lang="en-US" sz="2000" b="1" i="1" dirty="0" err="1" smtClean="0"/>
              <a:t>Taenia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solium</a:t>
            </a: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</a:t>
            </a:r>
            <a:r>
              <a:rPr lang="en-US" sz="2000" b="1" i="1" dirty="0"/>
              <a:t>T. </a:t>
            </a:r>
            <a:r>
              <a:rPr lang="en-US" sz="2000" b="1" i="1" dirty="0" err="1"/>
              <a:t>saginata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2354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Taenia</a:t>
            </a:r>
            <a:r>
              <a:rPr lang="en-US" sz="2800" b="1" i="1" dirty="0"/>
              <a:t> </a:t>
            </a:r>
            <a:r>
              <a:rPr lang="en-US" sz="2800" b="1" i="1" dirty="0" err="1"/>
              <a:t>solium</a:t>
            </a:r>
            <a:r>
              <a:rPr lang="en-US" sz="2800" b="1" dirty="0"/>
              <a:t> &amp; </a:t>
            </a:r>
            <a:r>
              <a:rPr lang="en-US" sz="2800" b="1" i="1" dirty="0"/>
              <a:t>T. </a:t>
            </a:r>
            <a:r>
              <a:rPr lang="en-US" sz="2800" b="1" i="1" dirty="0" err="1"/>
              <a:t>saginata</a:t>
            </a:r>
            <a:endParaRPr lang="en-US" sz="2800" b="1" dirty="0"/>
          </a:p>
          <a:p>
            <a:pPr mar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Life Cycle of Taenia saginata and Taenia soli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76672"/>
            <a:ext cx="903649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61919" y="4874384"/>
            <a:ext cx="3937783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Eggs </a:t>
            </a:r>
            <a:r>
              <a:rPr lang="en-US" sz="2400" dirty="0"/>
              <a:t>or gravid </a:t>
            </a:r>
            <a:r>
              <a:rPr lang="en-US" sz="2400" dirty="0" err="1"/>
              <a:t>proglottids</a:t>
            </a:r>
            <a:r>
              <a:rPr lang="en-US" sz="2400" dirty="0"/>
              <a:t> are passed with </a:t>
            </a:r>
            <a:r>
              <a:rPr lang="en-US" sz="2400" dirty="0" smtClean="0"/>
              <a:t>feces; </a:t>
            </a:r>
            <a:r>
              <a:rPr lang="en-US" sz="2400" dirty="0"/>
              <a:t>the eggs can survive for days to months in the environment.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2137583" y="4883015"/>
            <a:ext cx="3024336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61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Taenia</a:t>
            </a:r>
            <a:r>
              <a:rPr lang="en-US" sz="2800" b="1" i="1" dirty="0"/>
              <a:t> </a:t>
            </a:r>
            <a:r>
              <a:rPr lang="en-US" sz="2800" b="1" i="1" dirty="0" err="1"/>
              <a:t>solium</a:t>
            </a:r>
            <a:r>
              <a:rPr lang="en-US" sz="2800" b="1" dirty="0"/>
              <a:t> &amp; </a:t>
            </a:r>
            <a:r>
              <a:rPr lang="en-US" sz="2800" b="1" i="1" dirty="0"/>
              <a:t>T. </a:t>
            </a:r>
            <a:r>
              <a:rPr lang="en-US" sz="2800" b="1" i="1" dirty="0" err="1"/>
              <a:t>saginata</a:t>
            </a:r>
            <a:endParaRPr lang="en-US" sz="2800" b="1" dirty="0"/>
          </a:p>
          <a:p>
            <a:pPr mar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Life Cycle of Taenia saginata and Taenia soli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76672"/>
            <a:ext cx="903649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74577" y="2632844"/>
            <a:ext cx="393778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/>
              <a:t>Cattle (</a:t>
            </a:r>
            <a:r>
              <a:rPr lang="en-US" sz="2400" i="1" dirty="0"/>
              <a:t>T. </a:t>
            </a:r>
            <a:r>
              <a:rPr lang="en-US" sz="2400" i="1" dirty="0" err="1"/>
              <a:t>saginata</a:t>
            </a:r>
            <a:r>
              <a:rPr lang="en-US" sz="2400" dirty="0" smtClean="0"/>
              <a:t>) and pigs </a:t>
            </a:r>
            <a:r>
              <a:rPr lang="en-US" sz="2400" dirty="0"/>
              <a:t>(</a:t>
            </a:r>
            <a:r>
              <a:rPr lang="en-US" sz="2400" i="1" dirty="0"/>
              <a:t>T. </a:t>
            </a:r>
            <a:r>
              <a:rPr lang="en-US" sz="2400" i="1" dirty="0" err="1"/>
              <a:t>solium</a:t>
            </a:r>
            <a:r>
              <a:rPr lang="en-US" sz="2400" dirty="0"/>
              <a:t>) become infected by ingesting vegetation contaminated with eggs or gravid </a:t>
            </a:r>
            <a:r>
              <a:rPr lang="en-US" sz="2400" dirty="0" err="1"/>
              <a:t>proglottids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87466" y="2564904"/>
            <a:ext cx="3764453" cy="24569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0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Taenia</a:t>
            </a:r>
            <a:r>
              <a:rPr lang="en-US" sz="2800" b="1" i="1" dirty="0"/>
              <a:t> </a:t>
            </a:r>
            <a:r>
              <a:rPr lang="en-US" sz="2800" b="1" i="1" dirty="0" err="1"/>
              <a:t>solium</a:t>
            </a:r>
            <a:r>
              <a:rPr lang="en-US" sz="2800" b="1" dirty="0"/>
              <a:t> &amp; </a:t>
            </a:r>
            <a:r>
              <a:rPr lang="en-US" sz="2800" b="1" i="1" dirty="0"/>
              <a:t>T. </a:t>
            </a:r>
            <a:r>
              <a:rPr lang="en-US" sz="2800" b="1" i="1" dirty="0" err="1"/>
              <a:t>saginata</a:t>
            </a:r>
            <a:endParaRPr lang="en-US" sz="2800" b="1" dirty="0"/>
          </a:p>
          <a:p>
            <a:pPr mar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Life Cycle of Taenia saginata and Taenia soli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76672"/>
            <a:ext cx="903649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7864" y="2491976"/>
            <a:ext cx="4392488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In the animal's intestine, the </a:t>
            </a:r>
            <a:r>
              <a:rPr lang="en-US" sz="2400" dirty="0" err="1" smtClean="0"/>
              <a:t>oncospheres</a:t>
            </a:r>
            <a:r>
              <a:rPr lang="en-US" sz="2400" dirty="0" smtClean="0"/>
              <a:t> hatch , invade the intestinal wall, and migrate to the striated muscles, where they develop into </a:t>
            </a:r>
            <a:r>
              <a:rPr lang="en-US" sz="2400" dirty="0" err="1" smtClean="0"/>
              <a:t>cysticerci</a:t>
            </a:r>
            <a:r>
              <a:rPr lang="en-US" sz="2400" dirty="0" smtClean="0"/>
              <a:t>. A </a:t>
            </a:r>
            <a:r>
              <a:rPr lang="en-US" sz="2400" dirty="0" err="1" smtClean="0"/>
              <a:t>cysticercus</a:t>
            </a:r>
            <a:r>
              <a:rPr lang="en-US" sz="2400" dirty="0" smtClean="0"/>
              <a:t> can survive for several years in the animal.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63206" y="476673"/>
            <a:ext cx="4364778" cy="2016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2" name="Picture 4" descr="Image result for cysticercus ta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7871"/>
            <a:ext cx="3312368" cy="21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ysticercosis ey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1" r="50000"/>
          <a:stretch/>
        </p:blipFill>
        <p:spPr bwMode="auto">
          <a:xfrm>
            <a:off x="150979" y="2568885"/>
            <a:ext cx="2980861" cy="16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99892" y="1043073"/>
            <a:ext cx="2196244" cy="537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99792" y="1242877"/>
            <a:ext cx="432048" cy="1970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30" name="Picture 6" descr="Image result for neurocysticercos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r="4357"/>
          <a:stretch/>
        </p:blipFill>
        <p:spPr bwMode="auto">
          <a:xfrm>
            <a:off x="150979" y="4235733"/>
            <a:ext cx="2980861" cy="17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Taenia</a:t>
            </a:r>
            <a:r>
              <a:rPr lang="en-US" sz="2800" b="1" i="1" dirty="0"/>
              <a:t> </a:t>
            </a:r>
            <a:r>
              <a:rPr lang="en-US" sz="2800" b="1" i="1" dirty="0" err="1"/>
              <a:t>solium</a:t>
            </a:r>
            <a:r>
              <a:rPr lang="en-US" sz="2800" b="1" dirty="0"/>
              <a:t> &amp; </a:t>
            </a:r>
            <a:r>
              <a:rPr lang="en-US" sz="2800" b="1" i="1" dirty="0"/>
              <a:t>T. </a:t>
            </a:r>
            <a:r>
              <a:rPr lang="en-US" sz="2800" b="1" i="1" dirty="0" err="1"/>
              <a:t>saginata</a:t>
            </a:r>
            <a:endParaRPr lang="en-US" sz="2800" b="1" dirty="0"/>
          </a:p>
          <a:p>
            <a:pPr mar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Life Cycle of Taenia saginata and Taenia soli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76672"/>
            <a:ext cx="903649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2444695"/>
            <a:ext cx="4176464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Humans become infected by ingesting raw or undercooked infected </a:t>
            </a:r>
            <a:r>
              <a:rPr lang="en-US" sz="2400" dirty="0" smtClean="0"/>
              <a:t>meat. </a:t>
            </a:r>
          </a:p>
          <a:p>
            <a:r>
              <a:rPr lang="en-US" sz="2400" dirty="0"/>
              <a:t>If human is infected with </a:t>
            </a:r>
            <a:r>
              <a:rPr lang="en-US" sz="2400" dirty="0" err="1"/>
              <a:t>cysticercus</a:t>
            </a:r>
            <a:r>
              <a:rPr lang="en-US" sz="2400" dirty="0"/>
              <a:t>, no </a:t>
            </a:r>
            <a:r>
              <a:rPr lang="en-US" sz="2400" dirty="0" smtClean="0"/>
              <a:t>chance of eating the meat of human by others, hence no chance of completion of life cycle. 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4427984" y="476673"/>
            <a:ext cx="2952328" cy="2016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48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Taenia</a:t>
            </a:r>
            <a:r>
              <a:rPr lang="en-US" sz="2800" b="1" i="1" dirty="0"/>
              <a:t> </a:t>
            </a:r>
            <a:r>
              <a:rPr lang="en-US" sz="2800" b="1" i="1" dirty="0" err="1"/>
              <a:t>solium</a:t>
            </a:r>
            <a:r>
              <a:rPr lang="en-US" sz="2800" b="1" dirty="0"/>
              <a:t> &amp; </a:t>
            </a:r>
            <a:r>
              <a:rPr lang="en-US" sz="2800" b="1" i="1" dirty="0"/>
              <a:t>T. </a:t>
            </a:r>
            <a:r>
              <a:rPr lang="en-US" sz="2800" b="1" i="1" dirty="0" err="1"/>
              <a:t>saginata</a:t>
            </a:r>
            <a:endParaRPr lang="en-US" sz="2800" b="1" dirty="0"/>
          </a:p>
          <a:p>
            <a:pPr mar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Life Cycle of Taenia saginata and Taenia soli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76672"/>
            <a:ext cx="903649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10" y="2560836"/>
            <a:ext cx="486003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/>
              <a:t>In the human intestine, the </a:t>
            </a:r>
            <a:r>
              <a:rPr lang="en-US" sz="2400" dirty="0" err="1"/>
              <a:t>cysticercus</a:t>
            </a:r>
            <a:r>
              <a:rPr lang="en-US" sz="2400" dirty="0"/>
              <a:t> develops over 2 months into an adult tapeworm, which can survive for years. The adult tapeworms attach to the small intestine by their </a:t>
            </a:r>
            <a:r>
              <a:rPr lang="en-US" sz="2400" dirty="0" err="1"/>
              <a:t>scolex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4860032" y="2276872"/>
            <a:ext cx="430258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98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Taenia</a:t>
            </a:r>
            <a:r>
              <a:rPr lang="en-US" sz="2800" b="1" i="1" dirty="0"/>
              <a:t> </a:t>
            </a:r>
            <a:r>
              <a:rPr lang="en-US" sz="2800" b="1" i="1" dirty="0" err="1"/>
              <a:t>solium</a:t>
            </a:r>
            <a:r>
              <a:rPr lang="en-US" sz="2800" b="1" dirty="0"/>
              <a:t> &amp; </a:t>
            </a:r>
            <a:r>
              <a:rPr lang="en-US" sz="2800" b="1" i="1" dirty="0"/>
              <a:t>T. </a:t>
            </a:r>
            <a:r>
              <a:rPr lang="en-US" sz="2800" b="1" i="1" dirty="0" err="1"/>
              <a:t>saginata</a:t>
            </a:r>
            <a:endParaRPr lang="en-US" sz="2800" b="1" dirty="0"/>
          </a:p>
          <a:p>
            <a:pPr marL="0" indent="0" algn="ctr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Life Cycle of Taenia saginata and Taenia soliu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" y="476672"/>
            <a:ext cx="9036496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632844"/>
            <a:ext cx="486003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Adults reside </a:t>
            </a:r>
            <a:r>
              <a:rPr lang="en-US" sz="2400" dirty="0"/>
              <a:t>in the small intestine . The adults produce </a:t>
            </a:r>
            <a:r>
              <a:rPr lang="en-US" sz="2400" dirty="0" err="1"/>
              <a:t>proglottids</a:t>
            </a:r>
            <a:r>
              <a:rPr lang="en-US" sz="2400" dirty="0"/>
              <a:t> which mature, become gravid, detach from the tapeworm, and migrate to the </a:t>
            </a:r>
            <a:r>
              <a:rPr lang="en-US" sz="2400" dirty="0" smtClean="0"/>
              <a:t>anus.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60032" y="3648860"/>
            <a:ext cx="4302580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1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496" y="44624"/>
            <a:ext cx="8928992" cy="3260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Biology of</a:t>
            </a:r>
            <a:r>
              <a:rPr lang="en-US" b="1" i="1" dirty="0"/>
              <a:t> </a:t>
            </a:r>
            <a:r>
              <a:rPr lang="en-US" b="1" i="1" dirty="0" err="1"/>
              <a:t>Ascaris</a:t>
            </a:r>
            <a:r>
              <a:rPr lang="en-US" b="1" i="1" dirty="0"/>
              <a:t> </a:t>
            </a:r>
            <a:r>
              <a:rPr lang="en-US" b="1" i="1" dirty="0" err="1"/>
              <a:t>lumbricoides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</a:t>
            </a:r>
            <a:r>
              <a:rPr lang="en-US" dirty="0" smtClean="0"/>
              <a:t>causes the disease called “</a:t>
            </a:r>
            <a:r>
              <a:rPr lang="en-US" i="1" dirty="0" err="1"/>
              <a:t>Ascariasis</a:t>
            </a:r>
            <a:r>
              <a:rPr lang="en-US" dirty="0" smtClean="0"/>
              <a:t>”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 </a:t>
            </a:r>
            <a:r>
              <a:rPr lang="en-US" dirty="0"/>
              <a:t>is known as the giant </a:t>
            </a:r>
            <a:r>
              <a:rPr lang="en-US" dirty="0" smtClean="0"/>
              <a:t>or </a:t>
            </a:r>
            <a:r>
              <a:rPr lang="en-US" dirty="0"/>
              <a:t>human intestinal roundworm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It is the largest nematode parasitizing the human intestine. (Adult females: 20 to 35 cm; adult male: 15 to 30 cm</a:t>
            </a:r>
            <a:r>
              <a:rPr lang="en-US" dirty="0" smtClean="0"/>
              <a:t>.)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Adult </a:t>
            </a:r>
            <a:r>
              <a:rPr lang="en-US" dirty="0"/>
              <a:t>worms can live 1 to 2 years.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Image result for Ascaris lumbricoi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2" b="5849"/>
          <a:stretch/>
        </p:blipFill>
        <p:spPr bwMode="auto">
          <a:xfrm>
            <a:off x="1374633" y="3081866"/>
            <a:ext cx="6149695" cy="37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tidium col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" t="4651"/>
          <a:stretch/>
        </p:blipFill>
        <p:spPr bwMode="auto">
          <a:xfrm>
            <a:off x="2843808" y="0"/>
            <a:ext cx="6300192" cy="6843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Balantidium</a:t>
            </a:r>
            <a:r>
              <a:rPr lang="en-US" sz="2800" b="1" i="1" dirty="0"/>
              <a:t> </a:t>
            </a:r>
            <a:r>
              <a:rPr lang="en-US" sz="2800" b="1" i="1" dirty="0" smtClean="0"/>
              <a:t>coli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439248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en-US" sz="2400" dirty="0" smtClean="0"/>
              <a:t>ysts (commonly) and </a:t>
            </a:r>
            <a:r>
              <a:rPr lang="en-US" sz="2400" dirty="0" err="1" smtClean="0"/>
              <a:t>trophozoite</a:t>
            </a:r>
            <a:r>
              <a:rPr lang="en-US" sz="2400" dirty="0" smtClean="0"/>
              <a:t> (rarely) </a:t>
            </a:r>
            <a:r>
              <a:rPr lang="en-US" sz="2400" dirty="0"/>
              <a:t>are </a:t>
            </a:r>
            <a:r>
              <a:rPr lang="en-US" sz="2400" dirty="0" smtClean="0"/>
              <a:t>infective and diagnostic stage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not </a:t>
            </a:r>
            <a:r>
              <a:rPr lang="en-US" sz="2400" dirty="0"/>
              <a:t>readily transmissible from one species of host to </a:t>
            </a:r>
            <a:r>
              <a:rPr lang="en-US" sz="2400" dirty="0" smtClean="0"/>
              <a:t>another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require </a:t>
            </a:r>
            <a:r>
              <a:rPr lang="en-US" sz="2400" dirty="0"/>
              <a:t>a period of time to adjust to the symbiotic flora of a new host.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If adapted can be a </a:t>
            </a:r>
            <a:r>
              <a:rPr lang="en-US" sz="2400" dirty="0"/>
              <a:t>serious </a:t>
            </a:r>
            <a:r>
              <a:rPr lang="en-US" sz="2400" dirty="0" smtClean="0"/>
              <a:t>pathogen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0" y="3284985"/>
            <a:ext cx="2592288" cy="1955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6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7" name="Picture 6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265" y="980728"/>
            <a:ext cx="3937783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2400" dirty="0"/>
              <a:t>Adult worms live in the lumen of the small intestine. A female may produce approximately 200,000 eggs per </a:t>
            </a:r>
            <a:r>
              <a:rPr lang="en-US" sz="2400" dirty="0" smtClean="0"/>
              <a:t>day.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5004048" y="1484784"/>
            <a:ext cx="3960440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6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98" y="2226159"/>
            <a:ext cx="386577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/>
              <a:t>E</a:t>
            </a:r>
            <a:r>
              <a:rPr lang="en-US" sz="2400" dirty="0" smtClean="0"/>
              <a:t>ggs are </a:t>
            </a:r>
            <a:r>
              <a:rPr lang="en-US" sz="2400" dirty="0"/>
              <a:t>passed with the feces. Unfertilized eggs may be ingested but are not infective.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3923928" y="3682484"/>
            <a:ext cx="5148064" cy="3175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57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802" y="1196752"/>
            <a:ext cx="2692006" cy="4896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497805" y="3083476"/>
            <a:ext cx="645857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</a:t>
            </a:r>
            <a:r>
              <a:rPr lang="en-US" sz="2400" dirty="0"/>
              <a:t>Fertile eggs </a:t>
            </a:r>
            <a:r>
              <a:rPr lang="en-US" sz="2400" dirty="0" err="1"/>
              <a:t>embryonate</a:t>
            </a:r>
            <a:r>
              <a:rPr lang="en-US" sz="2400" dirty="0"/>
              <a:t> and become infective after 18 days to several weeks, depending on the environmental conditions (optimum: moist, warm, shaded soil).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2431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5776" y="548680"/>
            <a:ext cx="1346003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901779" y="548680"/>
            <a:ext cx="22322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Infective </a:t>
            </a:r>
            <a:r>
              <a:rPr lang="en-US" sz="2400" dirty="0" err="1" smtClean="0"/>
              <a:t>embryonated</a:t>
            </a:r>
            <a:r>
              <a:rPr lang="en-US" sz="2400" dirty="0" smtClean="0"/>
              <a:t> eggs </a:t>
            </a:r>
            <a:r>
              <a:rPr lang="en-US" sz="2400" dirty="0"/>
              <a:t>are </a:t>
            </a:r>
            <a:r>
              <a:rPr lang="en-US" sz="2400" dirty="0" smtClean="0"/>
              <a:t>swallowed.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771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9672" y="3429000"/>
            <a:ext cx="2520280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139952" y="3868306"/>
            <a:ext cx="22322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larvae hatch, invade the intestinal </a:t>
            </a:r>
            <a:r>
              <a:rPr lang="en-US" sz="2400" dirty="0" smtClean="0"/>
              <a:t>mucosa.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1629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9792" y="1844824"/>
            <a:ext cx="2304256" cy="1858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283968" y="3703340"/>
            <a:ext cx="4788024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 From the intestinal </a:t>
            </a:r>
            <a:r>
              <a:rPr lang="en-US" sz="2400" dirty="0"/>
              <a:t>mucosa, </a:t>
            </a:r>
            <a:r>
              <a:rPr lang="en-US" sz="2400" dirty="0" smtClean="0"/>
              <a:t> the larvae are </a:t>
            </a:r>
            <a:r>
              <a:rPr lang="en-US" sz="2400" dirty="0"/>
              <a:t>carried via the portal, then systemic circulation to the lungs. </a:t>
            </a:r>
            <a:r>
              <a:rPr lang="en-US" sz="2400" dirty="0" smtClean="0"/>
              <a:t>Then, the </a:t>
            </a:r>
            <a:r>
              <a:rPr lang="en-US" sz="2400" dirty="0"/>
              <a:t>larvae mature further in the lungs (10 to 14 days), penetrate the alveolar </a:t>
            </a:r>
            <a:r>
              <a:rPr lang="en-US" sz="2400" dirty="0" smtClean="0"/>
              <a:t>walls</a:t>
            </a:r>
            <a:r>
              <a:rPr lang="en-US" sz="2400" dirty="0"/>
              <a:t>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6305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1124744"/>
            <a:ext cx="1512168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07504" y="481896"/>
            <a:ext cx="348409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From </a:t>
            </a:r>
            <a:r>
              <a:rPr lang="en-US" sz="2400" dirty="0"/>
              <a:t>the alveolar walls, </a:t>
            </a:r>
            <a:r>
              <a:rPr lang="en-US" sz="2400" dirty="0" smtClean="0"/>
              <a:t>the larvae ascend </a:t>
            </a:r>
            <a:r>
              <a:rPr lang="en-US" sz="2400" dirty="0"/>
              <a:t>the bronchial tree to the throat, and are swallowed.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556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Parasitology\ascariasis_lifecycl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151802" y="548680"/>
            <a:ext cx="892019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1"/>
            <a:ext cx="8136904" cy="620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Ascaris</a:t>
            </a:r>
            <a:r>
              <a:rPr lang="en-US" sz="2800" b="1" i="1" dirty="0"/>
              <a:t> </a:t>
            </a:r>
            <a:r>
              <a:rPr lang="en-US" sz="2800" b="1" i="1" dirty="0" err="1"/>
              <a:t>lumbricoides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7864" y="2708920"/>
            <a:ext cx="1800200" cy="1656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51802" y="4392814"/>
            <a:ext cx="892019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Upon reaching the small intestine, they develop into adult worms.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Between </a:t>
            </a:r>
            <a:r>
              <a:rPr lang="en-US" sz="2400" dirty="0"/>
              <a:t>2 and 3 months are required from ingestion of the infective eggs to </a:t>
            </a:r>
            <a:r>
              <a:rPr lang="en-US" sz="2400" dirty="0" err="1"/>
              <a:t>oviposition</a:t>
            </a:r>
            <a:r>
              <a:rPr lang="en-US" sz="2400" dirty="0"/>
              <a:t> by the adult female.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364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44624"/>
            <a:ext cx="8640960" cy="68133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100" b="1" dirty="0"/>
              <a:t>Biology of</a:t>
            </a:r>
            <a:r>
              <a:rPr lang="en-US" sz="3100" b="1" i="1" dirty="0"/>
              <a:t> </a:t>
            </a:r>
            <a:r>
              <a:rPr lang="en-US" sz="3200" b="1" dirty="0"/>
              <a:t>Mites (</a:t>
            </a:r>
            <a:r>
              <a:rPr lang="en-US" sz="3200" b="1" i="1" dirty="0" err="1"/>
              <a:t>Sarcoptes</a:t>
            </a:r>
            <a:r>
              <a:rPr lang="en-US" sz="3200" b="1" i="1" dirty="0"/>
              <a:t> </a:t>
            </a:r>
            <a:r>
              <a:rPr lang="en-US" sz="3200" b="1" i="1" dirty="0" err="1"/>
              <a:t>scabiei</a:t>
            </a:r>
            <a:r>
              <a:rPr lang="en-US" sz="3200" b="1" dirty="0" smtClean="0"/>
              <a:t>)</a:t>
            </a:r>
            <a:endParaRPr lang="en-US" sz="3100" b="1" dirty="0"/>
          </a:p>
          <a:p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</a:rPr>
              <a:t>Sarcoptes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</a:rPr>
              <a:t>scabiei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var.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</a:rPr>
              <a:t>hominis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is called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human itch mite,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 is belonging to Class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Arachnida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, subclass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Acarina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Acari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Disease caused by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Acarina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is known as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Acariasis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 causes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scabies in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human</a:t>
            </a:r>
          </a:p>
          <a:p>
            <a:r>
              <a:rPr lang="en-US" sz="2800" dirty="0" smtClean="0"/>
              <a:t>Transmission </a:t>
            </a:r>
            <a:r>
              <a:rPr lang="en-US" sz="2800" dirty="0"/>
              <a:t>occurs primarily by the transfer of the impregnated females during </a:t>
            </a:r>
            <a:r>
              <a:rPr lang="en-US" sz="2800" dirty="0" smtClean="0"/>
              <a:t>person-to-person contact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Occasionally </a:t>
            </a:r>
            <a:r>
              <a:rPr lang="en-US" sz="2800" dirty="0"/>
              <a:t>transmission may occur via </a:t>
            </a:r>
            <a:r>
              <a:rPr lang="en-US" sz="2800" dirty="0" smtClean="0"/>
              <a:t>fomites</a:t>
            </a:r>
            <a:endParaRPr lang="en-US" sz="2800" dirty="0"/>
          </a:p>
          <a:p>
            <a:r>
              <a:rPr lang="en-US" sz="2800" dirty="0" smtClean="0"/>
              <a:t>Other </a:t>
            </a:r>
            <a:r>
              <a:rPr lang="en-US" sz="2800" dirty="0"/>
              <a:t>races of scabies mites may cause infestations in other </a:t>
            </a:r>
            <a:r>
              <a:rPr lang="en-US" sz="2800" dirty="0" smtClean="0"/>
              <a:t>mammals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Races </a:t>
            </a:r>
            <a:r>
              <a:rPr lang="en-US" sz="2800" dirty="0"/>
              <a:t>of mites found on other animals may cause a self-limited infestation in </a:t>
            </a:r>
            <a:r>
              <a:rPr lang="en-US" sz="2800" dirty="0" smtClean="0"/>
              <a:t>humans.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09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24716" y="4145012"/>
            <a:ext cx="449555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</a:rPr>
              <a:t>Sarcoptes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1">
                    <a:lumMod val="50000"/>
                  </a:schemeClr>
                </a:solidFill>
              </a:rPr>
              <a:t>scabiei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undergoes four stages in its life cycle: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egg,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larva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nymph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adult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tidium col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" t="4651"/>
          <a:stretch/>
        </p:blipFill>
        <p:spPr bwMode="auto">
          <a:xfrm>
            <a:off x="2843808" y="0"/>
            <a:ext cx="6300192" cy="6843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Balantidium</a:t>
            </a:r>
            <a:r>
              <a:rPr lang="en-US" sz="2800" b="1" i="1" dirty="0"/>
              <a:t> </a:t>
            </a:r>
            <a:r>
              <a:rPr lang="en-US" sz="2800" b="1" i="1" dirty="0" smtClean="0"/>
              <a:t>coli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3362216"/>
            <a:ext cx="309634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host most often acquires the cyst through ingestion of contaminated food or water.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2699792" y="548680"/>
            <a:ext cx="2592288" cy="26604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79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686235"/>
            <a:ext cx="48965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Females deposit 2-3 eggs per day as they burrow under the skin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61664"/>
            <a:ext cx="1763688" cy="51275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80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263479"/>
            <a:ext cx="338437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Eggs are oval </a:t>
            </a:r>
            <a:r>
              <a:rPr lang="en-US" sz="2400" dirty="0" smtClean="0"/>
              <a:t>in shape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23240" y="552254"/>
            <a:ext cx="1524624" cy="3668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59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39" y="4289028"/>
            <a:ext cx="7760373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Eggs hatch </a:t>
            </a:r>
            <a:r>
              <a:rPr lang="en-US" sz="2400" dirty="0"/>
              <a:t>in 3 to 4 </a:t>
            </a:r>
            <a:r>
              <a:rPr lang="en-US" sz="2400" dirty="0" smtClean="0"/>
              <a:t>days to release larvae.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larvae migrate to the skin surface and burrow into the intact stratum </a:t>
            </a:r>
            <a:r>
              <a:rPr lang="en-US" sz="2400" dirty="0" err="1"/>
              <a:t>corneum</a:t>
            </a:r>
            <a:r>
              <a:rPr lang="en-US" sz="2400" dirty="0"/>
              <a:t> to construct </a:t>
            </a:r>
            <a:r>
              <a:rPr lang="en-US" sz="2400" dirty="0" smtClean="0"/>
              <a:t>molting </a:t>
            </a:r>
            <a:r>
              <a:rPr lang="en-US" sz="2400" dirty="0"/>
              <a:t>pouches.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larval </a:t>
            </a:r>
            <a:r>
              <a:rPr lang="en-US" sz="2400" dirty="0" smtClean="0"/>
              <a:t>stage </a:t>
            </a:r>
            <a:r>
              <a:rPr lang="en-US" sz="2400" dirty="0"/>
              <a:t>has only 3 pairs of legs and lasts about 3 to 4 days.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3888" y="552254"/>
            <a:ext cx="1668640" cy="3668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47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4535495"/>
            <a:ext cx="640871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After the larvae molt, the resulting nymphs have 4 pairs of </a:t>
            </a:r>
            <a:r>
              <a:rPr lang="en-US" sz="2400" dirty="0" smtClean="0"/>
              <a:t>legs.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form molts into slightly larger nymphs before molting into </a:t>
            </a:r>
            <a:r>
              <a:rPr lang="en-US" sz="2400" dirty="0" smtClean="0"/>
              <a:t>adults.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Larvae </a:t>
            </a:r>
            <a:r>
              <a:rPr lang="en-US" sz="2400" dirty="0"/>
              <a:t>and nymphs may often be found in molting pouches or in hair </a:t>
            </a:r>
            <a:r>
              <a:rPr lang="en-US" sz="2400" dirty="0" smtClean="0"/>
              <a:t>follicles.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423640" y="552254"/>
            <a:ext cx="1668640" cy="3983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9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2924944"/>
            <a:ext cx="7188344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Adults are round, sac-like eyeless </a:t>
            </a:r>
            <a:r>
              <a:rPr lang="en-US" sz="2400" dirty="0" smtClean="0"/>
              <a:t>mites.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Females </a:t>
            </a:r>
            <a:r>
              <a:rPr lang="en-US" sz="2400" dirty="0"/>
              <a:t>are 0.30 to 0.45 mm long and 0.25 to 0.35 mm wide, and males are slightly more than half that size.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Mating </a:t>
            </a:r>
            <a:r>
              <a:rPr lang="en-US" sz="2400" dirty="0"/>
              <a:t>occurs after the active male penetrates the molting pouch of the adult female 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Mating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takes place only once and leaves the female fertile for the rest of her life.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3840" y="552254"/>
            <a:ext cx="1878594" cy="5137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72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 cycle of Sarcoptes scabie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" t="859" r="2131" b="61024"/>
          <a:stretch/>
        </p:blipFill>
        <p:spPr bwMode="auto">
          <a:xfrm>
            <a:off x="65939" y="420099"/>
            <a:ext cx="9036495" cy="6396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0"/>
            <a:ext cx="5918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Biology of</a:t>
            </a:r>
            <a:r>
              <a:rPr lang="en-US" sz="2400" b="1" i="1" dirty="0"/>
              <a:t> </a:t>
            </a:r>
            <a:r>
              <a:rPr lang="en-US" sz="2400" b="1" dirty="0"/>
              <a:t>Mites (</a:t>
            </a:r>
            <a:r>
              <a:rPr lang="en-US" sz="2400" b="1" i="1" dirty="0" err="1"/>
              <a:t>Sarcoptes</a:t>
            </a:r>
            <a:r>
              <a:rPr lang="en-US" sz="2400" b="1" i="1" dirty="0"/>
              <a:t> </a:t>
            </a:r>
            <a:r>
              <a:rPr lang="en-US" sz="2400" b="1" i="1" dirty="0" err="1"/>
              <a:t>scabiei</a:t>
            </a:r>
            <a:r>
              <a:rPr lang="en-US" sz="2400" b="1" dirty="0"/>
              <a:t>) 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476672"/>
            <a:ext cx="910850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Impregnated females leave their molting pouches </a:t>
            </a:r>
            <a:r>
              <a:rPr lang="en-US" sz="2400" dirty="0" smtClean="0"/>
              <a:t>to find out </a:t>
            </a:r>
            <a:r>
              <a:rPr lang="en-US" sz="2400" dirty="0"/>
              <a:t>a suitable site for a permanent </a:t>
            </a:r>
            <a:r>
              <a:rPr lang="en-US" sz="2400" dirty="0" smtClean="0"/>
              <a:t>burrow.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On a </a:t>
            </a:r>
            <a:r>
              <a:rPr lang="en-US" sz="2400" dirty="0"/>
              <a:t>suitable location, it begins to make its characteristic serpentine burrow, laying eggs in the process.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S</a:t>
            </a:r>
            <a:r>
              <a:rPr lang="en-US" sz="2400" dirty="0" smtClean="0"/>
              <a:t>he </a:t>
            </a:r>
            <a:r>
              <a:rPr lang="en-US" sz="2400" dirty="0"/>
              <a:t>remains </a:t>
            </a:r>
            <a:r>
              <a:rPr lang="en-US" sz="2400" dirty="0" smtClean="0"/>
              <a:t>there </a:t>
            </a:r>
            <a:r>
              <a:rPr lang="en-US" sz="2400" dirty="0"/>
              <a:t>and continues to lengthen her burrow and lay eggs for the rest of her life (1-2 months). </a:t>
            </a:r>
          </a:p>
        </p:txBody>
      </p:sp>
    </p:spTree>
    <p:extLst>
      <p:ext uri="{BB962C8B-B14F-4D97-AF65-F5344CB8AC3E}">
        <p14:creationId xmlns:p14="http://schemas.microsoft.com/office/powerpoint/2010/main" val="19231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tidium col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" t="4651"/>
          <a:stretch/>
        </p:blipFill>
        <p:spPr bwMode="auto">
          <a:xfrm>
            <a:off x="2843808" y="0"/>
            <a:ext cx="6300192" cy="6843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Balantidium</a:t>
            </a:r>
            <a:r>
              <a:rPr lang="en-US" sz="2800" b="1" i="1" dirty="0"/>
              <a:t> </a:t>
            </a:r>
            <a:r>
              <a:rPr lang="en-US" sz="2800" b="1" i="1" dirty="0" smtClean="0"/>
              <a:t>coli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412776"/>
            <a:ext cx="525658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Following ingestion, </a:t>
            </a:r>
            <a:r>
              <a:rPr lang="en-US" sz="2400" dirty="0" err="1"/>
              <a:t>excystation</a:t>
            </a:r>
            <a:r>
              <a:rPr lang="en-US" sz="2400" dirty="0"/>
              <a:t> occurs in the small </a:t>
            </a:r>
            <a:r>
              <a:rPr lang="en-US" sz="2400" dirty="0" smtClean="0"/>
              <a:t>intestine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Then </a:t>
            </a:r>
            <a:r>
              <a:rPr lang="en-US" sz="2400" dirty="0" err="1"/>
              <a:t>trophozoites</a:t>
            </a:r>
            <a:r>
              <a:rPr lang="en-US" sz="2400" dirty="0"/>
              <a:t> colonize the large intestine.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Unencysted</a:t>
            </a:r>
            <a:r>
              <a:rPr lang="en-US" sz="2400" dirty="0" smtClean="0"/>
              <a:t> </a:t>
            </a:r>
            <a:r>
              <a:rPr lang="en-US" sz="2400" dirty="0" err="1"/>
              <a:t>trophozoites</a:t>
            </a:r>
            <a:r>
              <a:rPr lang="en-US" sz="2400" dirty="0"/>
              <a:t> may live up to 10 days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 smtClean="0"/>
              <a:t>Encystment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activated </a:t>
            </a:r>
            <a:r>
              <a:rPr lang="en-US" sz="2400" dirty="0"/>
              <a:t>by dehydration of feces 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08104" y="2294902"/>
            <a:ext cx="3635896" cy="1955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8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tidium col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" t="4651"/>
          <a:stretch/>
        </p:blipFill>
        <p:spPr bwMode="auto">
          <a:xfrm>
            <a:off x="2843808" y="0"/>
            <a:ext cx="6300192" cy="6843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Balantidium</a:t>
            </a:r>
            <a:r>
              <a:rPr lang="en-US" sz="2800" b="1" i="1" dirty="0"/>
              <a:t> </a:t>
            </a:r>
            <a:r>
              <a:rPr lang="en-US" sz="2800" b="1" i="1" dirty="0" smtClean="0"/>
              <a:t>coli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3" y="704885"/>
            <a:ext cx="5328591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err="1"/>
              <a:t>trophozoites</a:t>
            </a:r>
            <a:r>
              <a:rPr lang="en-US" sz="2400" dirty="0"/>
              <a:t> </a:t>
            </a:r>
            <a:r>
              <a:rPr lang="en-US" sz="2400" dirty="0" smtClean="0"/>
              <a:t>in the </a:t>
            </a:r>
            <a:r>
              <a:rPr lang="en-US" sz="2400" dirty="0"/>
              <a:t>large intestine </a:t>
            </a:r>
            <a:r>
              <a:rPr lang="en-US" sz="2400" dirty="0" smtClean="0"/>
              <a:t>replicate </a:t>
            </a:r>
            <a:r>
              <a:rPr lang="en-US" sz="2400" dirty="0"/>
              <a:t>by binary fission, during which conjugation may occur.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Some </a:t>
            </a:r>
            <a:r>
              <a:rPr lang="en-US" sz="2400" dirty="0" err="1"/>
              <a:t>trophozoites</a:t>
            </a:r>
            <a:r>
              <a:rPr lang="en-US" sz="2400" dirty="0"/>
              <a:t> invade the wall of the colon and multiply.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In </a:t>
            </a:r>
            <a:r>
              <a:rPr lang="en-US" sz="2400" dirty="0"/>
              <a:t>animals other than primates, </a:t>
            </a:r>
            <a:r>
              <a:rPr lang="en-US" sz="2400" i="1" dirty="0"/>
              <a:t>B</a:t>
            </a:r>
            <a:r>
              <a:rPr lang="en-US" sz="2400" dirty="0"/>
              <a:t>. </a:t>
            </a:r>
            <a:r>
              <a:rPr lang="en-US" sz="2400" i="1" dirty="0"/>
              <a:t>coli</a:t>
            </a:r>
            <a:r>
              <a:rPr lang="en-US" sz="2400" dirty="0"/>
              <a:t> is unable to initiate a lesion by itself, but it can become a secondary invader if the mucosa is </a:t>
            </a:r>
            <a:r>
              <a:rPr lang="en-US" sz="2400" dirty="0" smtClean="0"/>
              <a:t>ruptured </a:t>
            </a:r>
            <a:r>
              <a:rPr lang="en-US" sz="2400" dirty="0"/>
              <a:t>by other means.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3848" y="5229200"/>
            <a:ext cx="5760640" cy="16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948263" y="3068960"/>
            <a:ext cx="1656185" cy="216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4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tidium coli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" t="4651"/>
          <a:stretch/>
        </p:blipFill>
        <p:spPr bwMode="auto">
          <a:xfrm>
            <a:off x="2843808" y="0"/>
            <a:ext cx="6300192" cy="6843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39552" y="1"/>
            <a:ext cx="5112568" cy="6206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/>
              <a:t>Biology of</a:t>
            </a:r>
            <a:r>
              <a:rPr lang="en-US" sz="2800" b="1" i="1" dirty="0"/>
              <a:t> </a:t>
            </a:r>
            <a:r>
              <a:rPr lang="en-US" sz="2800" b="1" i="1" dirty="0" err="1"/>
              <a:t>Balantidium</a:t>
            </a:r>
            <a:r>
              <a:rPr lang="en-US" sz="2800" b="1" i="1" dirty="0"/>
              <a:t> </a:t>
            </a:r>
            <a:r>
              <a:rPr lang="en-US" sz="2800" b="1" i="1" dirty="0" smtClean="0"/>
              <a:t>coli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412776"/>
            <a:ext cx="554461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Trophozoites</a:t>
            </a:r>
            <a:r>
              <a:rPr lang="en-US" sz="2400" dirty="0"/>
              <a:t> undergo encystation to produce infective cysts.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Mature cysts are passed with feces.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i="1" dirty="0" smtClean="0"/>
              <a:t>B</a:t>
            </a:r>
            <a:r>
              <a:rPr lang="en-US" sz="2400" i="1" dirty="0"/>
              <a:t>. coli</a:t>
            </a:r>
            <a:r>
              <a:rPr lang="en-US" sz="2400" dirty="0"/>
              <a:t> is destroyed by a pH lower than </a:t>
            </a:r>
            <a:r>
              <a:rPr lang="en-US" sz="2400" dirty="0" smtClean="0"/>
              <a:t>5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Hence, infection </a:t>
            </a:r>
            <a:r>
              <a:rPr lang="en-US" sz="2400" dirty="0"/>
              <a:t>is most likely to occur in malnourished persons with low stomach acidity.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03848" y="5229200"/>
            <a:ext cx="5760640" cy="16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948263" y="3068960"/>
            <a:ext cx="1656185" cy="216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7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96016"/>
            <a:ext cx="8640960" cy="6357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err="1" smtClean="0"/>
              <a:t>Ichthyophthirius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multifilis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ciliate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protozoan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ectoparasite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auses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freshwater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white spot disease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also called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freshwater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(or ick)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026" name="Picture 2" descr="Image result for Ichthyophthirius multifil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0495" r="7888" b="28540"/>
          <a:stretch/>
        </p:blipFill>
        <p:spPr bwMode="auto">
          <a:xfrm>
            <a:off x="179512" y="2780928"/>
            <a:ext cx="4132404" cy="15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chthyophthirius multifil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12074"/>
          <a:stretch/>
        </p:blipFill>
        <p:spPr bwMode="auto">
          <a:xfrm>
            <a:off x="179512" y="4581128"/>
            <a:ext cx="3456384" cy="19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Parasitology\Ichthyophthirius multifili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16" y="2597635"/>
            <a:ext cx="465949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7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07504" y="96016"/>
            <a:ext cx="8640960" cy="6357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err="1" smtClean="0"/>
              <a:t>Myxobolus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cerebralis</a:t>
            </a:r>
            <a:endParaRPr lang="en-US" sz="2800" b="1" i="1" dirty="0" smtClean="0"/>
          </a:p>
          <a:p>
            <a:pPr lvl="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myxosporean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parasite of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salmonids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(salmon, trout, and their allies)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auses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whirling disease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Fish "whirl"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due to skeletal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deformation and neurological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damage)</a:t>
            </a:r>
          </a:p>
          <a:p>
            <a:pPr algn="just">
              <a:buFont typeface="Wingdings" pitchFamily="2" charset="2"/>
              <a:buChar char="q"/>
            </a:pPr>
            <a:r>
              <a:rPr lang="en-US" i="1" dirty="0" err="1"/>
              <a:t>Myxobolus</a:t>
            </a:r>
            <a:r>
              <a:rPr lang="en-US" i="1" dirty="0"/>
              <a:t> </a:t>
            </a:r>
            <a:r>
              <a:rPr lang="en-US" i="1" dirty="0" err="1"/>
              <a:t>cerebralis</a:t>
            </a:r>
            <a:r>
              <a:rPr lang="en-US" dirty="0"/>
              <a:t> has a two-host life cycle involving: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a </a:t>
            </a:r>
            <a:r>
              <a:rPr lang="en-US" dirty="0" err="1"/>
              <a:t>salmonid</a:t>
            </a:r>
            <a:r>
              <a:rPr lang="en-US" dirty="0"/>
              <a:t> fish and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a </a:t>
            </a:r>
            <a:r>
              <a:rPr lang="en-US" dirty="0" err="1"/>
              <a:t>tubificid</a:t>
            </a:r>
            <a:r>
              <a:rPr lang="en-US" dirty="0"/>
              <a:t> </a:t>
            </a:r>
            <a:r>
              <a:rPr lang="en-US" dirty="0" err="1"/>
              <a:t>oligochaete</a:t>
            </a:r>
            <a:r>
              <a:rPr lang="en-US" dirty="0"/>
              <a:t>. 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030" name="Picture 6" descr="Image result for Myxobolus cerebralis st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8" r="7912" b="28932"/>
          <a:stretch/>
        </p:blipFill>
        <p:spPr bwMode="auto">
          <a:xfrm>
            <a:off x="251520" y="3968534"/>
            <a:ext cx="8424936" cy="28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2197</TotalTime>
  <Words>1658</Words>
  <Application>Microsoft Office PowerPoint</Application>
  <PresentationFormat>On-screen Show (4:3)</PresentationFormat>
  <Paragraphs>183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Oriel</vt:lpstr>
      <vt:lpstr>Biology  of  parasites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Fazlul</cp:lastModifiedBy>
  <cp:revision>467</cp:revision>
  <dcterms:created xsi:type="dcterms:W3CDTF">2016-07-21T07:37:58Z</dcterms:created>
  <dcterms:modified xsi:type="dcterms:W3CDTF">2019-10-17T03:13:02Z</dcterms:modified>
</cp:coreProperties>
</file>