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EF92-B46F-4760-A717-7E37E90C5EBA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C3F491D-9D64-4F56-AD40-876A7B4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EF92-B46F-4760-A717-7E37E90C5EBA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491D-9D64-4F56-AD40-876A7B4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EF92-B46F-4760-A717-7E37E90C5EBA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491D-9D64-4F56-AD40-876A7B4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EF92-B46F-4760-A717-7E37E90C5EBA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491D-9D64-4F56-AD40-876A7B4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EF92-B46F-4760-A717-7E37E90C5EBA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C3F491D-9D64-4F56-AD40-876A7B4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EF92-B46F-4760-A717-7E37E90C5EBA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491D-9D64-4F56-AD40-876A7B4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EF92-B46F-4760-A717-7E37E90C5EBA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491D-9D64-4F56-AD40-876A7B4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EF92-B46F-4760-A717-7E37E90C5EBA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491D-9D64-4F56-AD40-876A7B4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EF92-B46F-4760-A717-7E37E90C5EBA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491D-9D64-4F56-AD40-876A7B4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EF92-B46F-4760-A717-7E37E90C5EBA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491D-9D64-4F56-AD40-876A7B4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EF92-B46F-4760-A717-7E37E90C5EBA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C3F491D-9D64-4F56-AD40-876A7B4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65EF92-B46F-4760-A717-7E37E90C5EBA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C3F491D-9D64-4F56-AD40-876A7B4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i="1" dirty="0" smtClean="0">
                <a:solidFill>
                  <a:srgbClr val="C00000"/>
                </a:solidFill>
              </a:rPr>
              <a:t>Its Our 8</a:t>
            </a:r>
            <a:r>
              <a:rPr lang="en-US" sz="4800" b="1" i="1" baseline="30000" dirty="0" smtClean="0">
                <a:solidFill>
                  <a:srgbClr val="C00000"/>
                </a:solidFill>
              </a:rPr>
              <a:t>th</a:t>
            </a:r>
            <a:r>
              <a:rPr lang="en-US" sz="4800" b="1" i="1" dirty="0" smtClean="0">
                <a:solidFill>
                  <a:srgbClr val="C00000"/>
                </a:solidFill>
              </a:rPr>
              <a:t> class</a:t>
            </a:r>
            <a:endParaRPr lang="en-US" sz="4800" b="1" i="1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2060"/>
                </a:solidFill>
              </a:rPr>
              <a:t>Hello Welcome to the class</a:t>
            </a:r>
            <a:endParaRPr lang="en-US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2060"/>
                </a:solidFill>
                <a:latin typeface="Calibri" pitchFamily="34" charset="0"/>
              </a:rPr>
              <a:t>            End Of The Class  </a:t>
            </a:r>
            <a:endParaRPr lang="en-US" b="1" i="1" dirty="0">
              <a:solidFill>
                <a:srgbClr val="002060"/>
              </a:solidFill>
              <a:latin typeface="Calibri" pitchFamily="34" charset="0"/>
            </a:endParaRPr>
          </a:p>
        </p:txBody>
      </p:sp>
      <p:pic>
        <p:nvPicPr>
          <p:cNvPr id="4" name="Content Placeholder 3" descr="download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66800" y="1447800"/>
            <a:ext cx="6629400" cy="51054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2060"/>
                </a:solidFill>
                <a:latin typeface="Calibri" pitchFamily="34" charset="0"/>
              </a:rPr>
              <a:t>Today’s content</a:t>
            </a:r>
            <a:endParaRPr lang="en-US" b="1" i="1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Cultural and International Tourism for Life's Enrichment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Introduction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Life-Seeing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Tourism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Romance of Pleasure Travel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Developmental and Promotional Measures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Anthropography (Geography of Humankind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GB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i="1" dirty="0" smtClean="0">
                <a:solidFill>
                  <a:srgbClr val="002060"/>
                </a:solidFill>
                <a:latin typeface="Calibri" pitchFamily="34" charset="0"/>
              </a:rPr>
              <a:t>Introduction</a:t>
            </a:r>
            <a:endParaRPr lang="en-US" sz="5400" b="1" i="1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3600" dirty="0" smtClean="0">
                <a:solidFill>
                  <a:srgbClr val="C00000"/>
                </a:solidFill>
                <a:latin typeface="Calibri" pitchFamily="34" charset="0"/>
              </a:rPr>
              <a:t>The highest purpose of tourism is to </a:t>
            </a:r>
            <a:r>
              <a:rPr lang="en-GB" sz="3600" b="1" dirty="0" smtClean="0">
                <a:solidFill>
                  <a:srgbClr val="C00000"/>
                </a:solidFill>
                <a:latin typeface="Calibri" pitchFamily="34" charset="0"/>
              </a:rPr>
              <a:t>become better acquainted </a:t>
            </a:r>
            <a:r>
              <a:rPr lang="en-GB" sz="3600" dirty="0" smtClean="0">
                <a:solidFill>
                  <a:srgbClr val="C00000"/>
                </a:solidFill>
                <a:latin typeface="Calibri" pitchFamily="34" charset="0"/>
              </a:rPr>
              <a:t>with people in other places and countries that builds a better world for all. Travel raises levels of </a:t>
            </a:r>
            <a:r>
              <a:rPr lang="en-GB" sz="3600" b="1" dirty="0" smtClean="0">
                <a:solidFill>
                  <a:srgbClr val="C00000"/>
                </a:solidFill>
                <a:latin typeface="Calibri" pitchFamily="34" charset="0"/>
              </a:rPr>
              <a:t>human experience, recognition, and achievements</a:t>
            </a:r>
            <a:r>
              <a:rPr lang="en-GB" sz="3600" dirty="0" smtClean="0">
                <a:solidFill>
                  <a:srgbClr val="C00000"/>
                </a:solidFill>
                <a:latin typeface="Calibri" pitchFamily="34" charset="0"/>
              </a:rPr>
              <a:t> in many areas of learning, research, and artistic activity</a:t>
            </a:r>
            <a:endParaRPr lang="en-US" sz="360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i="1" dirty="0" smtClean="0">
                <a:solidFill>
                  <a:srgbClr val="002060"/>
                </a:solidFill>
                <a:latin typeface="Calibri" pitchFamily="34" charset="0"/>
              </a:rPr>
              <a:t>Categories of Tourism</a:t>
            </a:r>
            <a:endParaRPr lang="en-US" sz="4800" i="1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>
                <a:solidFill>
                  <a:srgbClr val="C00000"/>
                </a:solidFill>
                <a:latin typeface="Calibri" pitchFamily="34" charset="0"/>
              </a:rPr>
              <a:t>Travel experiences vary according to the varieties of humankind and their geographical distribution.</a:t>
            </a:r>
          </a:p>
          <a:p>
            <a:pPr marL="0" indent="0">
              <a:buNone/>
            </a:pPr>
            <a:endParaRPr lang="en-GB" sz="2400" dirty="0" smtClean="0">
              <a:solidFill>
                <a:srgbClr val="C00000"/>
              </a:solidFill>
              <a:latin typeface="Calibri" pitchFamily="34" charset="0"/>
            </a:endParaRPr>
          </a:p>
          <a:p>
            <a:pPr marL="0" indent="0">
              <a:buNone/>
            </a:pPr>
            <a:r>
              <a:rPr lang="en-GB" sz="2400" b="1" dirty="0" err="1" smtClean="0">
                <a:solidFill>
                  <a:srgbClr val="C00000"/>
                </a:solidFill>
                <a:latin typeface="Calibri" pitchFamily="34" charset="0"/>
              </a:rPr>
              <a:t>Valene</a:t>
            </a:r>
            <a:r>
              <a:rPr lang="en-GB" sz="2400" b="1" dirty="0" smtClean="0">
                <a:solidFill>
                  <a:srgbClr val="C00000"/>
                </a:solidFill>
                <a:latin typeface="Calibri" pitchFamily="34" charset="0"/>
              </a:rPr>
              <a:t> L. Smith </a:t>
            </a:r>
            <a:r>
              <a:rPr lang="en-GB" sz="2400" dirty="0" smtClean="0">
                <a:solidFill>
                  <a:srgbClr val="C00000"/>
                </a:solidFill>
                <a:latin typeface="Calibri" pitchFamily="34" charset="0"/>
              </a:rPr>
              <a:t>has identified six categories of tourism:</a:t>
            </a:r>
          </a:p>
          <a:p>
            <a:pPr marL="0" indent="0">
              <a:buNone/>
            </a:pPr>
            <a:endParaRPr lang="en-GB" sz="2400" dirty="0" smtClean="0">
              <a:solidFill>
                <a:srgbClr val="C00000"/>
              </a:solidFill>
              <a:latin typeface="Calibri" pitchFamily="34" charset="0"/>
            </a:endParaRPr>
          </a:p>
          <a:p>
            <a:pPr marL="0" indent="0">
              <a:buNone/>
            </a:pPr>
            <a:r>
              <a:rPr lang="en-GB" sz="2400" b="1" dirty="0" smtClean="0">
                <a:solidFill>
                  <a:srgbClr val="C00000"/>
                </a:solidFill>
                <a:latin typeface="Calibri" pitchFamily="34" charset="0"/>
              </a:rPr>
              <a:t>    1. Ethnic tourism          4. Environmental tourism</a:t>
            </a:r>
          </a:p>
          <a:p>
            <a:pPr marL="0" indent="0">
              <a:buNone/>
            </a:pPr>
            <a:r>
              <a:rPr lang="en-GB" sz="2400" b="1" dirty="0" smtClean="0">
                <a:solidFill>
                  <a:srgbClr val="C00000"/>
                </a:solidFill>
                <a:latin typeface="Calibri" pitchFamily="34" charset="0"/>
              </a:rPr>
              <a:t>    2. Cultural tourism      5. Recreational tourism</a:t>
            </a:r>
          </a:p>
          <a:p>
            <a:pPr marL="0" indent="0">
              <a:buNone/>
            </a:pPr>
            <a:r>
              <a:rPr lang="en-GB" sz="2400" b="1" dirty="0" smtClean="0">
                <a:solidFill>
                  <a:srgbClr val="C00000"/>
                </a:solidFill>
                <a:latin typeface="Calibri" pitchFamily="34" charset="0"/>
              </a:rPr>
              <a:t>    3.Historical tourism    6. Business tourism.</a:t>
            </a:r>
            <a:endParaRPr lang="en-GB" sz="2400" dirty="0" smtClean="0">
              <a:solidFill>
                <a:srgbClr val="C00000"/>
              </a:solidFill>
              <a:latin typeface="Calibri" pitchFamily="34" charset="0"/>
            </a:endParaRPr>
          </a:p>
          <a:p>
            <a:pPr marL="0" indent="0">
              <a:buNone/>
            </a:pPr>
            <a:endParaRPr lang="en-GB" sz="2400" dirty="0" smtClean="0">
              <a:solidFill>
                <a:srgbClr val="C00000"/>
              </a:solidFill>
              <a:latin typeface="Calibri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solidFill>
                  <a:srgbClr val="C00000"/>
                </a:solidFill>
                <a:latin typeface="Calibri" pitchFamily="34" charset="0"/>
              </a:rPr>
              <a:t>Obviously, destinations can, and usually do, provide more than one type of tourism experience.</a:t>
            </a:r>
          </a:p>
          <a:p>
            <a:endParaRPr lang="en-US" sz="240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i="1" dirty="0" smtClean="0">
                <a:solidFill>
                  <a:srgbClr val="002060"/>
                </a:solidFill>
                <a:latin typeface="Calibri" pitchFamily="34" charset="0"/>
              </a:rPr>
              <a:t>Other Tourist Appeal</a:t>
            </a:r>
            <a:endParaRPr lang="en-US" sz="4800" b="1" i="1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Fine Arts</a:t>
            </a:r>
          </a:p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Music and Drama</a:t>
            </a:r>
          </a:p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Handicraft</a:t>
            </a:r>
          </a:p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Industry and Business</a:t>
            </a:r>
          </a:p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Agriculture</a:t>
            </a:r>
          </a:p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Education</a:t>
            </a:r>
          </a:p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Literature and language</a:t>
            </a:r>
          </a:p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Science</a:t>
            </a:r>
          </a:p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Govt.</a:t>
            </a:r>
          </a:p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Religion</a:t>
            </a:r>
          </a:p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Food and Drink</a:t>
            </a:r>
          </a:p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History and Prehistory</a:t>
            </a:r>
          </a:p>
          <a:p>
            <a:endParaRPr lang="en-US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2060"/>
                </a:solidFill>
                <a:latin typeface="Calibri" pitchFamily="34" charset="0"/>
              </a:rPr>
              <a:t>Life Seeing Tourism</a:t>
            </a:r>
            <a:endParaRPr lang="en-US" b="1" i="1" dirty="0">
              <a:solidFill>
                <a:srgbClr val="002060"/>
              </a:solidFill>
              <a:latin typeface="Calibri" pitchFamily="34" charset="0"/>
            </a:endParaRPr>
          </a:p>
        </p:txBody>
      </p:sp>
      <p:pic>
        <p:nvPicPr>
          <p:cNvPr id="4" name="Content Placeholder 3" descr="P1130076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14400" y="1547812"/>
            <a:ext cx="7772400" cy="437197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2060"/>
                </a:solidFill>
                <a:latin typeface="Calibri" pitchFamily="34" charset="0"/>
              </a:rPr>
              <a:t>The Romance of Pleasure Travel</a:t>
            </a:r>
            <a:endParaRPr lang="en-US" b="1" i="1" dirty="0">
              <a:solidFill>
                <a:srgbClr val="002060"/>
              </a:solidFill>
              <a:latin typeface="Calibri" pitchFamily="34" charset="0"/>
            </a:endParaRPr>
          </a:p>
        </p:txBody>
      </p:sp>
      <p:pic>
        <p:nvPicPr>
          <p:cNvPr id="4" name="Content Placeholder 3" descr="57b4c98edd0895d7518b4c0a-960-720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505200" y="1524000"/>
            <a:ext cx="5181600" cy="4572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002060"/>
                </a:solidFill>
                <a:latin typeface="Calibri" pitchFamily="34" charset="0"/>
              </a:rPr>
              <a:t>Developmental and Promotional Measures</a:t>
            </a:r>
            <a:endParaRPr lang="en-US" b="1" i="1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GB" sz="3600" b="1" dirty="0" smtClean="0">
                <a:solidFill>
                  <a:srgbClr val="C00000"/>
                </a:solidFill>
                <a:latin typeface="Calibri" pitchFamily="34" charset="0"/>
              </a:rPr>
              <a:t>Development of Methods and Techniques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600" b="1" dirty="0" smtClean="0">
                <a:solidFill>
                  <a:srgbClr val="C00000"/>
                </a:solidFill>
                <a:latin typeface="Calibri" pitchFamily="34" charset="0"/>
              </a:rPr>
              <a:t>Improvement in Educational and Cultural Content of Tourism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600" b="1" dirty="0" smtClean="0">
                <a:solidFill>
                  <a:srgbClr val="C00000"/>
                </a:solidFill>
                <a:latin typeface="Calibri" pitchFamily="34" charset="0"/>
              </a:rPr>
              <a:t>Concentration of Activities around Important Themes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600" b="1" dirty="0" smtClean="0">
                <a:solidFill>
                  <a:srgbClr val="C00000"/>
                </a:solidFill>
                <a:latin typeface="Calibri" pitchFamily="34" charset="0"/>
              </a:rPr>
              <a:t>Uses of Mass Media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600" b="1" dirty="0" smtClean="0">
                <a:solidFill>
                  <a:srgbClr val="C00000"/>
                </a:solidFill>
                <a:latin typeface="Calibri" pitchFamily="34" charset="0"/>
              </a:rPr>
              <a:t>Development of Out-of-Season Tourism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i="1" dirty="0" smtClean="0">
                <a:solidFill>
                  <a:srgbClr val="002060"/>
                </a:solidFill>
                <a:latin typeface="Calibri" pitchFamily="34" charset="0"/>
              </a:rPr>
              <a:t>Anthropography </a:t>
            </a:r>
            <a:r>
              <a:rPr lang="en-GB" b="1" i="1" dirty="0" smtClean="0">
                <a:solidFill>
                  <a:srgbClr val="002060"/>
                </a:solidFill>
                <a:latin typeface="Calibri" pitchFamily="34" charset="0"/>
              </a:rPr>
              <a:t>(Geography of Humankind</a:t>
            </a:r>
            <a:r>
              <a:rPr lang="en-GB" b="1" dirty="0" smtClean="0">
                <a:solidFill>
                  <a:srgbClr val="002060"/>
                </a:solidFill>
                <a:latin typeface="Calibri" pitchFamily="34" charset="0"/>
              </a:rPr>
              <a:t>)</a:t>
            </a:r>
            <a:endParaRPr lang="en-US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292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GB" sz="3100" b="1" dirty="0" smtClean="0">
                <a:solidFill>
                  <a:srgbClr val="C00000"/>
                </a:solidFill>
                <a:latin typeface="Calibri" pitchFamily="34" charset="0"/>
              </a:rPr>
              <a:t>Anthropography</a:t>
            </a:r>
            <a:r>
              <a:rPr lang="en-GB" sz="3100" dirty="0" smtClean="0">
                <a:solidFill>
                  <a:srgbClr val="C00000"/>
                </a:solidFill>
                <a:latin typeface="Calibri" pitchFamily="34" charset="0"/>
              </a:rPr>
              <a:t> is defined as the </a:t>
            </a:r>
            <a:r>
              <a:rPr lang="en-GB" sz="3100" b="1" dirty="0" smtClean="0">
                <a:solidFill>
                  <a:srgbClr val="C00000"/>
                </a:solidFill>
                <a:latin typeface="Calibri" pitchFamily="34" charset="0"/>
              </a:rPr>
              <a:t>branch of anthropology </a:t>
            </a:r>
            <a:r>
              <a:rPr lang="en-GB" sz="3100" dirty="0" smtClean="0">
                <a:solidFill>
                  <a:srgbClr val="C00000"/>
                </a:solidFill>
                <a:latin typeface="Calibri" pitchFamily="34" charset="0"/>
              </a:rPr>
              <a:t>that describes the </a:t>
            </a:r>
            <a:r>
              <a:rPr lang="en-GB" sz="3100" b="1" dirty="0" smtClean="0">
                <a:solidFill>
                  <a:srgbClr val="C00000"/>
                </a:solidFill>
                <a:latin typeface="Calibri" pitchFamily="34" charset="0"/>
              </a:rPr>
              <a:t>varieties of humankind </a:t>
            </a:r>
            <a:r>
              <a:rPr lang="en-GB" sz="3100" dirty="0" smtClean="0">
                <a:solidFill>
                  <a:srgbClr val="C00000"/>
                </a:solidFill>
                <a:latin typeface="Calibri" pitchFamily="34" charset="0"/>
              </a:rPr>
              <a:t>and its </a:t>
            </a:r>
            <a:r>
              <a:rPr lang="en-GB" sz="3100" b="1" dirty="0" smtClean="0">
                <a:solidFill>
                  <a:srgbClr val="C00000"/>
                </a:solidFill>
                <a:latin typeface="Calibri" pitchFamily="34" charset="0"/>
              </a:rPr>
              <a:t>geographical distribution</a:t>
            </a:r>
            <a:r>
              <a:rPr lang="en-GB" sz="3100" dirty="0" smtClean="0">
                <a:solidFill>
                  <a:srgbClr val="C00000"/>
                </a:solidFill>
                <a:latin typeface="Calibri" pitchFamily="34" charset="0"/>
              </a:rPr>
              <a:t>. One of the most </a:t>
            </a:r>
            <a:r>
              <a:rPr lang="en-GB" sz="3100" b="1" dirty="0" smtClean="0">
                <a:solidFill>
                  <a:srgbClr val="C00000"/>
                </a:solidFill>
                <a:latin typeface="Calibri" pitchFamily="34" charset="0"/>
              </a:rPr>
              <a:t>important motivations </a:t>
            </a:r>
            <a:r>
              <a:rPr lang="en-GB" sz="3100" dirty="0" smtClean="0">
                <a:solidFill>
                  <a:srgbClr val="C00000"/>
                </a:solidFill>
                <a:latin typeface="Calibri" pitchFamily="34" charset="0"/>
              </a:rPr>
              <a:t>for travel is interest in the </a:t>
            </a:r>
            <a:r>
              <a:rPr lang="en-GB" sz="3100" b="1" dirty="0" smtClean="0">
                <a:solidFill>
                  <a:srgbClr val="C00000"/>
                </a:solidFill>
                <a:latin typeface="Calibri" pitchFamily="34" charset="0"/>
              </a:rPr>
              <a:t>culture of other peoples.</a:t>
            </a:r>
          </a:p>
          <a:p>
            <a:pPr marL="0" indent="0" algn="just">
              <a:buNone/>
            </a:pPr>
            <a:endParaRPr lang="en-GB" sz="3100" dirty="0" smtClean="0">
              <a:solidFill>
                <a:srgbClr val="C00000"/>
              </a:solidFill>
              <a:latin typeface="Calibri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GB" sz="3100" b="1" dirty="0" smtClean="0">
                <a:solidFill>
                  <a:srgbClr val="C00000"/>
                </a:solidFill>
                <a:latin typeface="Calibri" pitchFamily="34" charset="0"/>
              </a:rPr>
              <a:t>The Mexicans are not like the Swiss, and the Balinese are not like the Eskimos.</a:t>
            </a:r>
          </a:p>
          <a:p>
            <a:pPr algn="just"/>
            <a:r>
              <a:rPr lang="en-GB" sz="3100" dirty="0" smtClean="0">
                <a:solidFill>
                  <a:srgbClr val="C00000"/>
                </a:solidFill>
                <a:latin typeface="Calibri" pitchFamily="34" charset="0"/>
              </a:rPr>
              <a:t>Our </a:t>
            </a:r>
            <a:r>
              <a:rPr lang="en-GB" sz="3100" b="1" dirty="0" smtClean="0">
                <a:solidFill>
                  <a:srgbClr val="C00000"/>
                </a:solidFill>
                <a:latin typeface="Calibri" pitchFamily="34" charset="0"/>
              </a:rPr>
              <a:t>natural curiosity </a:t>
            </a:r>
            <a:r>
              <a:rPr lang="en-GB" sz="3100" dirty="0" smtClean="0">
                <a:solidFill>
                  <a:srgbClr val="C00000"/>
                </a:solidFill>
                <a:latin typeface="Calibri" pitchFamily="34" charset="0"/>
              </a:rPr>
              <a:t>about our world and its peoples constitutes one of the most </a:t>
            </a:r>
            <a:r>
              <a:rPr lang="en-GB" sz="3100" b="1" dirty="0" smtClean="0">
                <a:solidFill>
                  <a:srgbClr val="C00000"/>
                </a:solidFill>
                <a:latin typeface="Calibri" pitchFamily="34" charset="0"/>
              </a:rPr>
              <a:t>powerful travel motivating influences</a:t>
            </a:r>
            <a:r>
              <a:rPr lang="en-GB" sz="3100" dirty="0" smtClean="0">
                <a:solidFill>
                  <a:srgbClr val="C00000"/>
                </a:solidFill>
                <a:latin typeface="Calibri" pitchFamily="34" charset="0"/>
              </a:rPr>
              <a:t>. A </a:t>
            </a:r>
            <a:r>
              <a:rPr lang="en-GB" sz="3100" b="1" dirty="0" smtClean="0">
                <a:solidFill>
                  <a:srgbClr val="C00000"/>
                </a:solidFill>
                <a:latin typeface="Calibri" pitchFamily="34" charset="0"/>
              </a:rPr>
              <a:t>travel agent </a:t>
            </a:r>
            <a:r>
              <a:rPr lang="en-GB" sz="3100" dirty="0" smtClean="0">
                <a:solidFill>
                  <a:srgbClr val="C00000"/>
                </a:solidFill>
                <a:latin typeface="Calibri" pitchFamily="34" charset="0"/>
              </a:rPr>
              <a:t>or other travel </a:t>
            </a:r>
            <a:r>
              <a:rPr lang="en-GB" sz="3100" b="1" dirty="0" smtClean="0">
                <a:solidFill>
                  <a:srgbClr val="C00000"/>
                </a:solidFill>
                <a:latin typeface="Calibri" pitchFamily="34" charset="0"/>
              </a:rPr>
              <a:t>counsellor</a:t>
            </a:r>
            <a:r>
              <a:rPr lang="en-GB" sz="3100" dirty="0" smtClean="0">
                <a:solidFill>
                  <a:srgbClr val="C00000"/>
                </a:solidFill>
                <a:latin typeface="Calibri" pitchFamily="34" charset="0"/>
              </a:rPr>
              <a:t> must be </a:t>
            </a:r>
            <a:r>
              <a:rPr lang="en-GB" sz="3100" b="1" dirty="0" smtClean="0">
                <a:solidFill>
                  <a:srgbClr val="C00000"/>
                </a:solidFill>
                <a:latin typeface="Calibri" pitchFamily="34" charset="0"/>
              </a:rPr>
              <a:t>familiar</a:t>
            </a:r>
            <a:r>
              <a:rPr lang="en-GB" sz="3100" dirty="0" smtClean="0">
                <a:solidFill>
                  <a:srgbClr val="C00000"/>
                </a:solidFill>
                <a:latin typeface="Calibri" pitchFamily="34" charset="0"/>
              </a:rPr>
              <a:t> with the basic differences in culture among the peoples of the world, where accessible examples of such cultures are located, and which of these </a:t>
            </a:r>
            <a:r>
              <a:rPr lang="en-GB" sz="3100" b="1" dirty="0" smtClean="0">
                <a:solidFill>
                  <a:srgbClr val="C00000"/>
                </a:solidFill>
                <a:latin typeface="Calibri" pitchFamily="34" charset="0"/>
              </a:rPr>
              <a:t>cultures (or groups of cultures)</a:t>
            </a:r>
            <a:r>
              <a:rPr lang="en-GB" sz="3100" dirty="0" smtClean="0">
                <a:solidFill>
                  <a:srgbClr val="C00000"/>
                </a:solidFill>
                <a:latin typeface="Calibri" pitchFamily="34" charset="0"/>
              </a:rPr>
              <a:t> would be most interesting to a particular would-be traveller.</a:t>
            </a:r>
            <a:endParaRPr lang="en-GB" sz="3100" b="1" dirty="0" smtClean="0">
              <a:solidFill>
                <a:srgbClr val="C00000"/>
              </a:solidFill>
              <a:latin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176</TotalTime>
  <Words>360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Equity</vt:lpstr>
      <vt:lpstr>Hello Welcome to the class</vt:lpstr>
      <vt:lpstr>Today’s content</vt:lpstr>
      <vt:lpstr>Introduction</vt:lpstr>
      <vt:lpstr>Categories of Tourism</vt:lpstr>
      <vt:lpstr>Other Tourist Appeal</vt:lpstr>
      <vt:lpstr>Life Seeing Tourism</vt:lpstr>
      <vt:lpstr>The Romance of Pleasure Travel</vt:lpstr>
      <vt:lpstr>Developmental and Promotional Measures</vt:lpstr>
      <vt:lpstr>Anthropography (Geography of Humankind)</vt:lpstr>
      <vt:lpstr>            End Of The Class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Welcome to the class</dc:title>
  <dc:creator>User</dc:creator>
  <cp:lastModifiedBy>User</cp:lastModifiedBy>
  <cp:revision>13</cp:revision>
  <dcterms:created xsi:type="dcterms:W3CDTF">2019-02-27T01:23:51Z</dcterms:created>
  <dcterms:modified xsi:type="dcterms:W3CDTF">2019-02-28T16:57:24Z</dcterms:modified>
</cp:coreProperties>
</file>