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4DDFBF9E-D866-45F7-9DAE-DA39E67DA69A}" type="datetimeFigureOut">
              <a:rPr lang="en-US" smtClean="0"/>
              <a:pPr/>
              <a:t>11/22/2019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1460277-CA19-4E39-A296-0AC65CBBCCBF}"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DFBF9E-D866-45F7-9DAE-DA39E67DA69A}" type="datetimeFigureOut">
              <a:rPr lang="en-US" smtClean="0"/>
              <a:pPr/>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460277-CA19-4E39-A296-0AC65CBBCCB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DFBF9E-D866-45F7-9DAE-DA39E67DA69A}" type="datetimeFigureOut">
              <a:rPr lang="en-US" smtClean="0"/>
              <a:pPr/>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460277-CA19-4E39-A296-0AC65CBBCCB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DDFBF9E-D866-45F7-9DAE-DA39E67DA69A}" type="datetimeFigureOut">
              <a:rPr lang="en-US" smtClean="0"/>
              <a:pPr/>
              <a:t>11/22/2019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460277-CA19-4E39-A296-0AC65CBBCCBF}"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DDFBF9E-D866-45F7-9DAE-DA39E67DA69A}" type="datetimeFigureOut">
              <a:rPr lang="en-US" smtClean="0"/>
              <a:pPr/>
              <a:t>11/22/2019</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21460277-CA19-4E39-A296-0AC65CBBCCB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DDFBF9E-D866-45F7-9DAE-DA39E67DA69A}" type="datetimeFigureOut">
              <a:rPr lang="en-US" smtClean="0"/>
              <a:pPr/>
              <a:t>11/22/2019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460277-CA19-4E39-A296-0AC65CBBCCBF}"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DDFBF9E-D866-45F7-9DAE-DA39E67DA69A}" type="datetimeFigureOut">
              <a:rPr lang="en-US" smtClean="0"/>
              <a:pPr/>
              <a:t>11/22/2019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460277-CA19-4E39-A296-0AC65CBBCCBF}"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DDFBF9E-D866-45F7-9DAE-DA39E67DA69A}" type="datetimeFigureOut">
              <a:rPr lang="en-US" smtClean="0"/>
              <a:pPr/>
              <a:t>11/22/2019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460277-CA19-4E39-A296-0AC65CBBCCB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DFBF9E-D866-45F7-9DAE-DA39E67DA69A}" type="datetimeFigureOut">
              <a:rPr lang="en-US" smtClean="0"/>
              <a:pPr/>
              <a:t>11/22/2019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460277-CA19-4E39-A296-0AC65CBBCCB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DDFBF9E-D866-45F7-9DAE-DA39E67DA69A}" type="datetimeFigureOut">
              <a:rPr lang="en-US" smtClean="0"/>
              <a:pPr/>
              <a:t>11/22/2019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460277-CA19-4E39-A296-0AC65CBBCCBF}"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DDFBF9E-D866-45F7-9DAE-DA39E67DA69A}" type="datetimeFigureOut">
              <a:rPr lang="en-US" smtClean="0"/>
              <a:pPr/>
              <a:t>11/22/2019</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21460277-CA19-4E39-A296-0AC65CBBCCBF}"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DDFBF9E-D866-45F7-9DAE-DA39E67DA69A}" type="datetimeFigureOut">
              <a:rPr lang="en-US" smtClean="0"/>
              <a:pPr/>
              <a:t>11/22/2019</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1460277-CA19-4E39-A296-0AC65CBBCCB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file:///C:\Users\User\Downloads\y2mate.com%20-%20start_seeing_seniors_wZEdurClVrQ_360p.mp4"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smtClean="0"/>
              <a:t>This is our </a:t>
            </a:r>
            <a:r>
              <a:rPr lang="en-US" smtClean="0"/>
              <a:t>12th </a:t>
            </a:r>
            <a:r>
              <a:rPr lang="en-US" smtClean="0"/>
              <a:t>class</a:t>
            </a:r>
            <a:endParaRPr lang="en-US" dirty="0"/>
          </a:p>
        </p:txBody>
      </p:sp>
      <p:sp>
        <p:nvSpPr>
          <p:cNvPr id="2" name="Title 1"/>
          <p:cNvSpPr>
            <a:spLocks noGrp="1"/>
          </p:cNvSpPr>
          <p:nvPr>
            <p:ph type="ctrTitle"/>
          </p:nvPr>
        </p:nvSpPr>
        <p:spPr/>
        <p:txBody>
          <a:bodyPr/>
          <a:lstStyle/>
          <a:p>
            <a:r>
              <a:rPr lang="en-US" smtClean="0"/>
              <a:t>Hello Everyone…….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b="1" i="1" dirty="0" smtClean="0">
                <a:solidFill>
                  <a:srgbClr val="00B050"/>
                </a:solidFill>
                <a:latin typeface="Calibri" pitchFamily="34" charset="0"/>
              </a:rPr>
              <a:t>Emergence of Group Travel Patterns</a:t>
            </a:r>
            <a:br>
              <a:rPr lang="en-GB" b="1" i="1" dirty="0" smtClean="0">
                <a:solidFill>
                  <a:srgbClr val="00B050"/>
                </a:solidFill>
                <a:latin typeface="Calibri" pitchFamily="34" charset="0"/>
              </a:rPr>
            </a:br>
            <a:endParaRPr lang="en-US" i="1" dirty="0">
              <a:solidFill>
                <a:srgbClr val="00B050"/>
              </a:solidFill>
              <a:latin typeface="Calibri" pitchFamily="34" charset="0"/>
            </a:endParaRPr>
          </a:p>
        </p:txBody>
      </p:sp>
      <p:sp>
        <p:nvSpPr>
          <p:cNvPr id="3" name="Content Placeholder 2"/>
          <p:cNvSpPr>
            <a:spLocks noGrp="1"/>
          </p:cNvSpPr>
          <p:nvPr>
            <p:ph sz="quarter" idx="1"/>
          </p:nvPr>
        </p:nvSpPr>
        <p:spPr/>
        <p:txBody>
          <a:bodyPr/>
          <a:lstStyle/>
          <a:p>
            <a:pPr algn="ctr"/>
            <a:r>
              <a:rPr lang="en-GB" sz="3600" b="1" dirty="0" smtClean="0">
                <a:solidFill>
                  <a:srgbClr val="FF0000"/>
                </a:solidFill>
                <a:latin typeface="Calibri" pitchFamily="34" charset="0"/>
              </a:rPr>
              <a:t>Group travel involves a group combining both transportation and ground services into tours. Different retail travel agents and tour wholesalers, organize group tours (group inclusive tours or GITs) that they sell to travellers. Some group travel arrangements are:</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b="1" dirty="0" smtClean="0">
                <a:solidFill>
                  <a:srgbClr val="00B050"/>
                </a:solidFill>
                <a:latin typeface="Calibri" pitchFamily="34" charset="0"/>
              </a:rPr>
              <a:t>                 Travel Clubs</a:t>
            </a:r>
            <a:br>
              <a:rPr lang="en-GB" b="1" dirty="0" smtClean="0">
                <a:solidFill>
                  <a:srgbClr val="00B050"/>
                </a:solidFill>
                <a:latin typeface="Calibri" pitchFamily="34" charset="0"/>
              </a:rPr>
            </a:br>
            <a:endParaRPr lang="en-US" dirty="0">
              <a:solidFill>
                <a:srgbClr val="00B050"/>
              </a:solidFill>
              <a:latin typeface="Calibri" pitchFamily="34" charset="0"/>
            </a:endParaRPr>
          </a:p>
        </p:txBody>
      </p:sp>
      <p:pic>
        <p:nvPicPr>
          <p:cNvPr id="4" name="Picture 2" descr="H:\Personal Documents\Enayet Sirs File\Tourism File\Photos\tc1.jpg"/>
          <p:cNvPicPr>
            <a:picLocks noGrp="1" noChangeAspect="1" noChangeArrowheads="1"/>
          </p:cNvPicPr>
          <p:nvPr>
            <p:ph sz="quarter" idx="1"/>
          </p:nvPr>
        </p:nvPicPr>
        <p:blipFill>
          <a:blip r:embed="rId2">
            <a:extLst>
              <a:ext uri="{28A0092B-C50C-407E-A947-70E740481C1C}">
                <a14:useLocalDpi xmlns:a14="http://schemas.microsoft.com/office/drawing/2010/main" xmlns="" val="0"/>
              </a:ext>
            </a:extLst>
          </a:blip>
          <a:srcRect/>
          <a:stretch>
            <a:fillRect/>
          </a:stretch>
        </p:blipFill>
        <p:spPr bwMode="auto">
          <a:xfrm>
            <a:off x="1828800" y="1066800"/>
            <a:ext cx="5791200" cy="54864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smtClean="0">
                <a:solidFill>
                  <a:srgbClr val="00B050"/>
                </a:solidFill>
                <a:latin typeface="Calibri" pitchFamily="34" charset="0"/>
              </a:rPr>
              <a:t>Low-Priced Group Travel</a:t>
            </a:r>
            <a:endParaRPr lang="en-US" i="1" dirty="0">
              <a:solidFill>
                <a:srgbClr val="00B050"/>
              </a:solidFill>
              <a:latin typeface="Calibri" pitchFamily="34" charset="0"/>
            </a:endParaRPr>
          </a:p>
        </p:txBody>
      </p:sp>
      <p:pic>
        <p:nvPicPr>
          <p:cNvPr id="4" name="Content Placeholder 3" descr="H:\Personal Documents\Enayet Sirs File\Tourism File\Photos\g1.jpg"/>
          <p:cNvPicPr>
            <a:picLocks noGrp="1" noChangeAspect="1" noChangeArrowheads="1"/>
          </p:cNvPicPr>
          <p:nvPr>
            <p:ph sz="quarter" idx="1"/>
          </p:nvPr>
        </p:nvPicPr>
        <p:blipFill>
          <a:blip r:embed="rId2">
            <a:extLst>
              <a:ext uri="{28A0092B-C50C-407E-A947-70E740481C1C}">
                <a14:useLocalDpi xmlns:a14="http://schemas.microsoft.com/office/drawing/2010/main" xmlns="" val="0"/>
              </a:ext>
            </a:extLst>
          </a:blip>
          <a:srcRect/>
          <a:stretch>
            <a:fillRect/>
          </a:stretch>
        </p:blipFill>
        <p:spPr bwMode="auto">
          <a:xfrm>
            <a:off x="1219200" y="1600200"/>
            <a:ext cx="6705600" cy="40386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1" dirty="0" smtClean="0">
                <a:solidFill>
                  <a:srgbClr val="00B050"/>
                </a:solidFill>
                <a:latin typeface="Calibri" pitchFamily="34" charset="0"/>
              </a:rPr>
              <a:t>Public Carrier Group Rates and Arrangements</a:t>
            </a:r>
            <a:endParaRPr lang="en-US" i="1" dirty="0">
              <a:solidFill>
                <a:srgbClr val="00B050"/>
              </a:solidFill>
              <a:latin typeface="Calibri" pitchFamily="34" charset="0"/>
            </a:endParaRPr>
          </a:p>
        </p:txBody>
      </p:sp>
      <p:pic>
        <p:nvPicPr>
          <p:cNvPr id="4" name="Picture 2" descr="H:\Personal Documents\Enayet Sirs File\Tourism File\Photos\ttt1.jpg"/>
          <p:cNvPicPr>
            <a:picLocks noGrp="1" noChangeAspect="1" noChangeArrowheads="1"/>
          </p:cNvPicPr>
          <p:nvPr>
            <p:ph sz="quarter" idx="1"/>
          </p:nvPr>
        </p:nvPicPr>
        <p:blipFill>
          <a:blip r:embed="rId2">
            <a:extLst>
              <a:ext uri="{28A0092B-C50C-407E-A947-70E740481C1C}">
                <a14:useLocalDpi xmlns:a14="http://schemas.microsoft.com/office/drawing/2010/main" xmlns="" val="0"/>
              </a:ext>
            </a:extLst>
          </a:blip>
          <a:stretch>
            <a:fillRect/>
          </a:stretch>
        </p:blipFill>
        <p:spPr bwMode="auto">
          <a:xfrm>
            <a:off x="1676401" y="2057400"/>
            <a:ext cx="4995862" cy="37338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smtClean="0">
                <a:solidFill>
                  <a:srgbClr val="00B050"/>
                </a:solidFill>
                <a:latin typeface="Calibri" pitchFamily="34" charset="0"/>
              </a:rPr>
              <a:t>             Incentive Tours</a:t>
            </a:r>
            <a:endParaRPr lang="en-US" i="1" dirty="0">
              <a:solidFill>
                <a:srgbClr val="00B050"/>
              </a:solidFill>
              <a:latin typeface="Calibri" pitchFamily="34" charset="0"/>
            </a:endParaRPr>
          </a:p>
        </p:txBody>
      </p:sp>
      <p:pic>
        <p:nvPicPr>
          <p:cNvPr id="4" name="Content Placeholder 3" descr="images.jpg"/>
          <p:cNvPicPr>
            <a:picLocks noGrp="1" noChangeAspect="1"/>
          </p:cNvPicPr>
          <p:nvPr>
            <p:ph sz="quarter" idx="1"/>
          </p:nvPr>
        </p:nvPicPr>
        <p:blipFill>
          <a:blip r:embed="rId2"/>
          <a:stretch>
            <a:fillRect/>
          </a:stretch>
        </p:blipFill>
        <p:spPr>
          <a:xfrm>
            <a:off x="533400" y="1295400"/>
            <a:ext cx="8305800" cy="5029200"/>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1" dirty="0" smtClean="0">
                <a:solidFill>
                  <a:srgbClr val="00B050"/>
                </a:solidFill>
                <a:latin typeface="Calibri" pitchFamily="34" charset="0"/>
              </a:rPr>
              <a:t>           Special-Interest Tours</a:t>
            </a:r>
            <a:br>
              <a:rPr lang="en-GB" b="1" i="1" dirty="0" smtClean="0">
                <a:solidFill>
                  <a:srgbClr val="00B050"/>
                </a:solidFill>
                <a:latin typeface="Calibri" pitchFamily="34" charset="0"/>
              </a:rPr>
            </a:br>
            <a:endParaRPr lang="en-US" i="1" dirty="0">
              <a:solidFill>
                <a:srgbClr val="00B050"/>
              </a:solidFill>
              <a:latin typeface="Calibri" pitchFamily="34" charset="0"/>
            </a:endParaRPr>
          </a:p>
        </p:txBody>
      </p:sp>
      <p:pic>
        <p:nvPicPr>
          <p:cNvPr id="4" name="Picture 2" descr="H:\Personal Documents\Enayet Sirs File\Tourism File\Photos\es1.jpg"/>
          <p:cNvPicPr>
            <a:picLocks noGrp="1" noChangeAspect="1" noChangeArrowheads="1"/>
          </p:cNvPicPr>
          <p:nvPr>
            <p:ph sz="quarter" idx="1"/>
          </p:nvPr>
        </p:nvPicPr>
        <p:blipFill>
          <a:blip r:embed="rId2">
            <a:extLst>
              <a:ext uri="{28A0092B-C50C-407E-A947-70E740481C1C}">
                <a14:useLocalDpi xmlns="" xmlns:a14="http://schemas.microsoft.com/office/drawing/2010/main" val="0"/>
              </a:ext>
            </a:extLst>
          </a:blip>
          <a:srcRect/>
          <a:stretch>
            <a:fillRect/>
          </a:stretch>
        </p:blipFill>
        <p:spPr bwMode="auto">
          <a:xfrm>
            <a:off x="0" y="990600"/>
            <a:ext cx="3733800" cy="5867400"/>
          </a:xfrm>
          <a:prstGeom prst="rect">
            <a:avLst/>
          </a:prstGeom>
          <a:noFill/>
          <a:extLst>
            <a:ext uri="{909E8E84-426E-40DD-AFC4-6F175D3DCCD1}">
              <a14:hiddenFill xmlns="" xmlns:a14="http://schemas.microsoft.com/office/drawing/2010/main">
                <a:solidFill>
                  <a:srgbClr val="FFFFFF"/>
                </a:solidFill>
              </a14:hiddenFill>
            </a:ext>
          </a:extLst>
        </p:spPr>
      </p:pic>
      <p:pic>
        <p:nvPicPr>
          <p:cNvPr id="5" name="Picture 3" descr="H:\Personal Documents\Enayet Sirs File\Tourism File\Photos\es3.jpg"/>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3886200" y="3886200"/>
            <a:ext cx="5257800" cy="2970969"/>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00B050"/>
                </a:solidFill>
                <a:latin typeface="Calibri" pitchFamily="34" charset="0"/>
              </a:rPr>
              <a:t>Principle social Effects of Tourism</a:t>
            </a:r>
            <a:endParaRPr lang="en-US" b="1" i="1" dirty="0">
              <a:solidFill>
                <a:srgbClr val="00B050"/>
              </a:solidFill>
              <a:latin typeface="Calibri" pitchFamily="34" charset="0"/>
            </a:endParaRPr>
          </a:p>
        </p:txBody>
      </p:sp>
      <p:sp>
        <p:nvSpPr>
          <p:cNvPr id="3" name="Content Placeholder 2"/>
          <p:cNvSpPr>
            <a:spLocks noGrp="1"/>
          </p:cNvSpPr>
          <p:nvPr>
            <p:ph sz="quarter" idx="1"/>
          </p:nvPr>
        </p:nvSpPr>
        <p:spPr/>
        <p:txBody>
          <a:bodyPr>
            <a:normAutofit/>
          </a:bodyPr>
          <a:lstStyle/>
          <a:p>
            <a:pPr algn="ctr">
              <a:buFont typeface="Wingdings" pitchFamily="2" charset="2"/>
              <a:buChar char="v"/>
            </a:pPr>
            <a:r>
              <a:rPr lang="en-GB" sz="2400" b="1" dirty="0" smtClean="0">
                <a:solidFill>
                  <a:srgbClr val="FF0000"/>
                </a:solidFill>
                <a:latin typeface="Calibri" pitchFamily="34" charset="0"/>
              </a:rPr>
              <a:t>The vacation and special business trips a person takes are often among life’s most vivid memories.</a:t>
            </a:r>
          </a:p>
          <a:p>
            <a:pPr marL="0" indent="0" algn="ctr">
              <a:buNone/>
            </a:pPr>
            <a:endParaRPr lang="en-GB" sz="2400" b="1" dirty="0" smtClean="0">
              <a:solidFill>
                <a:srgbClr val="FF0000"/>
              </a:solidFill>
              <a:latin typeface="Calibri" pitchFamily="34" charset="0"/>
            </a:endParaRPr>
          </a:p>
          <a:p>
            <a:pPr algn="ctr">
              <a:buFont typeface="Wingdings" pitchFamily="2" charset="2"/>
              <a:buChar char="v"/>
            </a:pPr>
            <a:r>
              <a:rPr lang="en-GB" sz="2400" b="1" dirty="0" smtClean="0">
                <a:solidFill>
                  <a:srgbClr val="FF0000"/>
                </a:solidFill>
                <a:latin typeface="Calibri" pitchFamily="34" charset="0"/>
              </a:rPr>
              <a:t> For families, vacation trips taken together are among the highlights of the year’s activities.</a:t>
            </a:r>
          </a:p>
          <a:p>
            <a:pPr algn="ctr">
              <a:buFont typeface="Wingdings" pitchFamily="2" charset="2"/>
              <a:buChar char="v"/>
            </a:pPr>
            <a:endParaRPr lang="en-GB" sz="2400" b="1" dirty="0" smtClean="0">
              <a:solidFill>
                <a:srgbClr val="FF0000"/>
              </a:solidFill>
              <a:latin typeface="Calibri" pitchFamily="34" charset="0"/>
            </a:endParaRPr>
          </a:p>
          <a:p>
            <a:pPr algn="ctr">
              <a:buFont typeface="Wingdings" pitchFamily="2" charset="2"/>
              <a:buChar char="v"/>
            </a:pPr>
            <a:r>
              <a:rPr lang="en-GB" sz="2400" b="1" dirty="0" smtClean="0">
                <a:solidFill>
                  <a:srgbClr val="FF0000"/>
                </a:solidFill>
                <a:latin typeface="Calibri" pitchFamily="34" charset="0"/>
              </a:rPr>
              <a:t> The presence of visitors in a particular area can affect the living patterns of local people.</a:t>
            </a:r>
          </a:p>
          <a:p>
            <a:pPr algn="ctr">
              <a:buFont typeface="Wingdings" pitchFamily="2" charset="2"/>
              <a:buChar char="v"/>
            </a:pPr>
            <a:endParaRPr lang="en-GB" sz="2400" b="1" dirty="0" smtClean="0">
              <a:solidFill>
                <a:srgbClr val="FF0000"/>
              </a:solidFill>
              <a:latin typeface="Calibri" pitchFamily="34" charset="0"/>
            </a:endParaRPr>
          </a:p>
          <a:p>
            <a:pPr algn="ctr">
              <a:buFont typeface="Wingdings" pitchFamily="2" charset="2"/>
              <a:buChar char="v"/>
            </a:pPr>
            <a:r>
              <a:rPr lang="en-GB" sz="2400" b="1" dirty="0" smtClean="0">
                <a:solidFill>
                  <a:srgbClr val="FF0000"/>
                </a:solidFill>
                <a:latin typeface="Calibri" pitchFamily="34" charset="0"/>
              </a:rPr>
              <a:t>On a national basis, people of a particular country can have their lives changed by tourism.</a:t>
            </a:r>
          </a:p>
          <a:p>
            <a:endParaRPr lang="en-US" sz="2400" b="1" dirty="0">
              <a:solidFill>
                <a:srgbClr val="FF0000"/>
              </a:solidFill>
              <a:latin typeface="Calibri"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00B050"/>
                </a:solidFill>
                <a:latin typeface="Calibri" pitchFamily="34" charset="0"/>
              </a:rPr>
              <a:t>Principle Social Effects Of Tourism</a:t>
            </a:r>
            <a:endParaRPr lang="en-US" b="1" i="1" dirty="0">
              <a:solidFill>
                <a:srgbClr val="00B050"/>
              </a:solidFill>
              <a:latin typeface="Calibri" pitchFamily="34" charset="0"/>
            </a:endParaRPr>
          </a:p>
        </p:txBody>
      </p:sp>
      <p:sp>
        <p:nvSpPr>
          <p:cNvPr id="3" name="Content Placeholder 2"/>
          <p:cNvSpPr>
            <a:spLocks noGrp="1"/>
          </p:cNvSpPr>
          <p:nvPr>
            <p:ph sz="quarter" idx="1"/>
          </p:nvPr>
        </p:nvSpPr>
        <p:spPr/>
        <p:txBody>
          <a:bodyPr>
            <a:normAutofit lnSpcReduction="10000"/>
          </a:bodyPr>
          <a:lstStyle/>
          <a:p>
            <a:pPr algn="ctr">
              <a:buFont typeface="Wingdings" pitchFamily="2" charset="2"/>
              <a:buChar char="v"/>
            </a:pPr>
            <a:r>
              <a:rPr lang="en-GB" b="1" dirty="0" smtClean="0">
                <a:solidFill>
                  <a:srgbClr val="FF0000"/>
                </a:solidFill>
                <a:latin typeface="Calibri" pitchFamily="34" charset="0"/>
              </a:rPr>
              <a:t>For both hosts and guests, the most satisfying relationships are formed when they can meet and interact socially at a gathering.</a:t>
            </a:r>
          </a:p>
          <a:p>
            <a:pPr algn="ctr">
              <a:buFont typeface="Wingdings" pitchFamily="2" charset="2"/>
              <a:buChar char="v"/>
            </a:pPr>
            <a:endParaRPr lang="en-GB" b="1" dirty="0" smtClean="0">
              <a:solidFill>
                <a:srgbClr val="FF0000"/>
              </a:solidFill>
              <a:latin typeface="Calibri" pitchFamily="34" charset="0"/>
            </a:endParaRPr>
          </a:p>
          <a:p>
            <a:pPr algn="ctr">
              <a:buFont typeface="Wingdings" pitchFamily="2" charset="2"/>
              <a:buChar char="v"/>
            </a:pPr>
            <a:r>
              <a:rPr lang="en-GB" b="1" dirty="0" smtClean="0">
                <a:solidFill>
                  <a:srgbClr val="FF0000"/>
                </a:solidFill>
                <a:latin typeface="Calibri" pitchFamily="34" charset="0"/>
              </a:rPr>
              <a:t> Tourism’s effects on crime are negligible, but tourists can become easy victims of crime. Hosts must help them avoid dangerous places and areas.</a:t>
            </a:r>
          </a:p>
          <a:p>
            <a:pPr algn="ctr">
              <a:buFont typeface="Wingdings" pitchFamily="2" charset="2"/>
              <a:buChar char="v"/>
            </a:pPr>
            <a:endParaRPr lang="en-GB" b="1" dirty="0" smtClean="0">
              <a:solidFill>
                <a:srgbClr val="FF0000"/>
              </a:solidFill>
              <a:latin typeface="Calibri" pitchFamily="34" charset="0"/>
            </a:endParaRPr>
          </a:p>
          <a:p>
            <a:pPr algn="ctr">
              <a:buFont typeface="Wingdings" pitchFamily="2" charset="2"/>
              <a:buChar char="v"/>
            </a:pPr>
            <a:r>
              <a:rPr lang="en-GB" b="1" dirty="0" smtClean="0">
                <a:solidFill>
                  <a:srgbClr val="FF0000"/>
                </a:solidFill>
                <a:latin typeface="Calibri" pitchFamily="34" charset="0"/>
              </a:rPr>
              <a:t> Social tourism is a form of travel wherein the cost is subsidized by the traveller’s trade union, government, public carrier, hotel, or association.</a:t>
            </a:r>
          </a:p>
          <a:p>
            <a:endParaRPr lang="en-US" b="1" dirty="0">
              <a:solidFill>
                <a:srgbClr val="FF0000"/>
              </a:solidFill>
              <a:latin typeface="Calibri"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00B050"/>
                </a:solidFill>
                <a:latin typeface="Calibri" pitchFamily="34" charset="0"/>
              </a:rPr>
              <a:t>The International Tourist</a:t>
            </a:r>
            <a:endParaRPr lang="en-US" b="1" i="1" dirty="0">
              <a:solidFill>
                <a:srgbClr val="00B050"/>
              </a:solidFill>
              <a:latin typeface="Calibri" pitchFamily="34" charset="0"/>
            </a:endParaRPr>
          </a:p>
        </p:txBody>
      </p:sp>
      <p:pic>
        <p:nvPicPr>
          <p:cNvPr id="4" name="Content Placeholder 3" descr="images (1).jpg"/>
          <p:cNvPicPr>
            <a:picLocks noGrp="1" noChangeAspect="1"/>
          </p:cNvPicPr>
          <p:nvPr>
            <p:ph sz="quarter" idx="1"/>
          </p:nvPr>
        </p:nvPicPr>
        <p:blipFill>
          <a:blip r:embed="rId2"/>
          <a:stretch>
            <a:fillRect/>
          </a:stretch>
        </p:blipFill>
        <p:spPr>
          <a:xfrm>
            <a:off x="1066800" y="1600200"/>
            <a:ext cx="6781800" cy="4029869"/>
          </a:xfr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00B050"/>
                </a:solidFill>
                <a:latin typeface="Calibri" pitchFamily="34" charset="0"/>
              </a:rPr>
              <a:t>The International Tourist</a:t>
            </a:r>
            <a:endParaRPr lang="en-US" b="1" i="1" dirty="0">
              <a:solidFill>
                <a:srgbClr val="00B050"/>
              </a:solidFill>
              <a:latin typeface="Calibri" pitchFamily="34" charset="0"/>
            </a:endParaRPr>
          </a:p>
        </p:txBody>
      </p:sp>
      <p:sp>
        <p:nvSpPr>
          <p:cNvPr id="3" name="Content Placeholder 2"/>
          <p:cNvSpPr>
            <a:spLocks noGrp="1"/>
          </p:cNvSpPr>
          <p:nvPr>
            <p:ph sz="quarter" idx="1"/>
          </p:nvPr>
        </p:nvSpPr>
        <p:spPr>
          <a:xfrm>
            <a:off x="914400" y="1447800"/>
            <a:ext cx="7772400" cy="5410200"/>
          </a:xfrm>
        </p:spPr>
        <p:txBody>
          <a:bodyPr>
            <a:noAutofit/>
          </a:bodyPr>
          <a:lstStyle/>
          <a:p>
            <a:pPr marL="0" indent="0" algn="just">
              <a:buNone/>
            </a:pPr>
            <a:r>
              <a:rPr lang="en-GB" sz="2400" b="1" dirty="0" smtClean="0">
                <a:solidFill>
                  <a:srgbClr val="FF0000"/>
                </a:solidFill>
                <a:latin typeface="Calibri" pitchFamily="34" charset="0"/>
              </a:rPr>
              <a:t>There are four extremes relating to the travel preferences of international tourists: </a:t>
            </a:r>
          </a:p>
          <a:p>
            <a:pPr marL="0" indent="0" algn="just">
              <a:buNone/>
            </a:pPr>
            <a:endParaRPr lang="en-GB" sz="2400" b="1" dirty="0" smtClean="0">
              <a:solidFill>
                <a:srgbClr val="FF0000"/>
              </a:solidFill>
              <a:latin typeface="Calibri" pitchFamily="34" charset="0"/>
            </a:endParaRPr>
          </a:p>
          <a:p>
            <a:pPr algn="just">
              <a:buFont typeface="Wingdings" pitchFamily="2" charset="2"/>
              <a:buChar char="Ø"/>
            </a:pPr>
            <a:r>
              <a:rPr lang="en-GB" sz="2400" b="1" dirty="0" smtClean="0">
                <a:solidFill>
                  <a:srgbClr val="FF0000"/>
                </a:solidFill>
                <a:latin typeface="Calibri" pitchFamily="34" charset="0"/>
              </a:rPr>
              <a:t>Complete relaxation to constant activity (Relaxation versus Activity)</a:t>
            </a:r>
          </a:p>
          <a:p>
            <a:pPr marL="0" indent="0" algn="just">
              <a:buNone/>
            </a:pPr>
            <a:endParaRPr lang="en-GB" sz="2400" b="1" dirty="0" smtClean="0">
              <a:solidFill>
                <a:srgbClr val="FF0000"/>
              </a:solidFill>
              <a:latin typeface="Calibri" pitchFamily="34" charset="0"/>
            </a:endParaRPr>
          </a:p>
          <a:p>
            <a:pPr algn="just">
              <a:buFont typeface="Wingdings" pitchFamily="2" charset="2"/>
              <a:buChar char="Ø"/>
            </a:pPr>
            <a:r>
              <a:rPr lang="en-GB" sz="2400" b="1" dirty="0" err="1" smtClean="0">
                <a:solidFill>
                  <a:srgbClr val="FF0000"/>
                </a:solidFill>
                <a:latin typeface="Calibri" pitchFamily="34" charset="0"/>
              </a:rPr>
              <a:t>Traveling</a:t>
            </a:r>
            <a:r>
              <a:rPr lang="en-GB" sz="2400" b="1" dirty="0" smtClean="0">
                <a:solidFill>
                  <a:srgbClr val="FF0000"/>
                </a:solidFill>
                <a:latin typeface="Calibri" pitchFamily="34" charset="0"/>
              </a:rPr>
              <a:t> close to one’s home environment to a totally strange Environment (Familiarity versus Novelty)</a:t>
            </a:r>
          </a:p>
          <a:p>
            <a:pPr marL="0" indent="0" algn="just">
              <a:buNone/>
            </a:pPr>
            <a:endParaRPr lang="en-GB" sz="2400" b="1" dirty="0" smtClean="0">
              <a:solidFill>
                <a:srgbClr val="FF0000"/>
              </a:solidFill>
              <a:latin typeface="Calibri" pitchFamily="34" charset="0"/>
            </a:endParaRPr>
          </a:p>
          <a:p>
            <a:pPr algn="just">
              <a:buFont typeface="Wingdings" pitchFamily="2" charset="2"/>
              <a:buChar char="Ø"/>
            </a:pPr>
            <a:r>
              <a:rPr lang="en-GB" sz="2400" b="1" dirty="0" smtClean="0">
                <a:solidFill>
                  <a:srgbClr val="FF0000"/>
                </a:solidFill>
                <a:latin typeface="Calibri" pitchFamily="34" charset="0"/>
              </a:rPr>
              <a:t>Complete dependence on group travel to </a:t>
            </a:r>
            <a:r>
              <a:rPr lang="en-GB" sz="2400" b="1" dirty="0" err="1" smtClean="0">
                <a:solidFill>
                  <a:srgbClr val="FF0000"/>
                </a:solidFill>
                <a:latin typeface="Calibri" pitchFamily="34" charset="0"/>
              </a:rPr>
              <a:t>traveling</a:t>
            </a:r>
            <a:r>
              <a:rPr lang="en-GB" sz="2400" b="1" dirty="0" smtClean="0">
                <a:solidFill>
                  <a:srgbClr val="FF0000"/>
                </a:solidFill>
                <a:latin typeface="Calibri" pitchFamily="34" charset="0"/>
              </a:rPr>
              <a:t> alone (Dependence versus Autonomy)</a:t>
            </a:r>
          </a:p>
          <a:p>
            <a:pPr algn="just">
              <a:buFont typeface="Wingdings" pitchFamily="2" charset="2"/>
              <a:buChar char="Ø"/>
            </a:pPr>
            <a:r>
              <a:rPr lang="en-GB" sz="2400" b="1" dirty="0" smtClean="0">
                <a:solidFill>
                  <a:srgbClr val="FF0000"/>
                </a:solidFill>
                <a:latin typeface="Calibri" pitchFamily="34" charset="0"/>
              </a:rPr>
              <a:t>Order to disorder (Order versus Disorder)</a:t>
            </a:r>
          </a:p>
          <a:p>
            <a:endParaRPr lang="en-US" sz="2400" b="1" dirty="0">
              <a:solidFill>
                <a:srgbClr val="FF0000"/>
              </a:solidFill>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00B050"/>
                </a:solidFill>
              </a:rPr>
              <a:t>Today’s content</a:t>
            </a:r>
            <a:endParaRPr lang="en-US" b="1" i="1" dirty="0">
              <a:solidFill>
                <a:srgbClr val="00B050"/>
              </a:solidFill>
            </a:endParaRPr>
          </a:p>
        </p:txBody>
      </p:sp>
      <p:sp>
        <p:nvSpPr>
          <p:cNvPr id="3" name="Content Placeholder 2"/>
          <p:cNvSpPr>
            <a:spLocks noGrp="1"/>
          </p:cNvSpPr>
          <p:nvPr>
            <p:ph sz="quarter" idx="1"/>
          </p:nvPr>
        </p:nvSpPr>
        <p:spPr>
          <a:xfrm>
            <a:off x="457200" y="1600200"/>
            <a:ext cx="8229600" cy="5105400"/>
          </a:xfrm>
        </p:spPr>
        <p:txBody>
          <a:bodyPr>
            <a:normAutofit/>
          </a:bodyPr>
          <a:lstStyle/>
          <a:p>
            <a:pPr lvl="0">
              <a:buFont typeface="Wingdings" pitchFamily="2" charset="2"/>
              <a:buChar char="Ø"/>
            </a:pPr>
            <a:r>
              <a:rPr lang="en-US" b="1" dirty="0" smtClean="0">
                <a:solidFill>
                  <a:srgbClr val="FF0000"/>
                </a:solidFill>
              </a:rPr>
              <a:t>Life Characteristics and Travel</a:t>
            </a:r>
          </a:p>
          <a:p>
            <a:pPr marL="0" indent="0">
              <a:buNone/>
            </a:pPr>
            <a:endParaRPr lang="en-US" b="1" dirty="0" smtClean="0">
              <a:solidFill>
                <a:srgbClr val="FF0000"/>
              </a:solidFill>
            </a:endParaRPr>
          </a:p>
          <a:p>
            <a:pPr>
              <a:buFont typeface="Wingdings" pitchFamily="2" charset="2"/>
              <a:buChar char="Ø"/>
            </a:pPr>
            <a:r>
              <a:rPr lang="en-US" b="1" dirty="0" smtClean="0">
                <a:solidFill>
                  <a:srgbClr val="FF0000"/>
                </a:solidFill>
              </a:rPr>
              <a:t>Emergence of Group Travel Patterns</a:t>
            </a:r>
          </a:p>
          <a:p>
            <a:pPr>
              <a:buNone/>
            </a:pPr>
            <a:endParaRPr lang="en-GB" b="1" dirty="0" smtClean="0">
              <a:solidFill>
                <a:srgbClr val="FF0000"/>
              </a:solidFill>
            </a:endParaRPr>
          </a:p>
          <a:p>
            <a:pPr marL="0" indent="0">
              <a:buNone/>
            </a:pPr>
            <a:endParaRPr lang="en-US" b="1" dirty="0" smtClean="0">
              <a:solidFill>
                <a:srgbClr val="FF0000"/>
              </a:solidFill>
            </a:endParaRPr>
          </a:p>
          <a:p>
            <a:pPr>
              <a:buFont typeface="Wingdings" pitchFamily="2" charset="2"/>
              <a:buChar char="Ø"/>
            </a:pPr>
            <a:r>
              <a:rPr lang="en-US" b="1" dirty="0" smtClean="0">
                <a:solidFill>
                  <a:srgbClr val="FF0000"/>
                </a:solidFill>
              </a:rPr>
              <a:t>Principal Social Effects of Tourism</a:t>
            </a:r>
            <a:endParaRPr lang="en-GB" b="1" dirty="0" smtClean="0">
              <a:solidFill>
                <a:srgbClr val="FF0000"/>
              </a:solidFill>
            </a:endParaRPr>
          </a:p>
          <a:p>
            <a:pPr marL="0" lvl="0" indent="0">
              <a:buNone/>
            </a:pPr>
            <a:endParaRPr lang="en-US" sz="2800" b="1" dirty="0" smtClean="0">
              <a:solidFill>
                <a:srgbClr val="FF0000"/>
              </a:solidFill>
            </a:endParaRPr>
          </a:p>
          <a:p>
            <a:pPr>
              <a:buFont typeface="Wingdings" pitchFamily="2" charset="2"/>
              <a:buChar char="Ø"/>
            </a:pPr>
            <a:r>
              <a:rPr lang="en-US" b="1" dirty="0" smtClean="0">
                <a:solidFill>
                  <a:srgbClr val="FF0000"/>
                </a:solidFill>
              </a:rPr>
              <a:t>The International Tourist</a:t>
            </a:r>
            <a:endParaRPr lang="en-GB" b="1" dirty="0" smtClean="0">
              <a:solidFill>
                <a:srgbClr val="FF0000"/>
              </a:solidFill>
            </a:endParaRPr>
          </a:p>
          <a:p>
            <a:pPr lvl="0">
              <a:buFont typeface="Wingdings" pitchFamily="2" charset="2"/>
              <a:buChar char="Ø"/>
            </a:pPr>
            <a:endParaRPr lang="en-GB" sz="2800" b="1" dirty="0" smtClean="0">
              <a:solidFill>
                <a:srgbClr val="FF0000"/>
              </a:solidFill>
            </a:endParaRPr>
          </a:p>
          <a:p>
            <a:pPr>
              <a:buFont typeface="Wingdings" pitchFamily="2" charset="2"/>
              <a:buChar char="Ø"/>
            </a:pPr>
            <a:r>
              <a:rPr lang="en-US" b="1" dirty="0" smtClean="0">
                <a:solidFill>
                  <a:srgbClr val="FF0000"/>
                </a:solidFill>
              </a:rPr>
              <a:t>Barriers to Travel</a:t>
            </a:r>
          </a:p>
          <a:p>
            <a:pPr>
              <a:buNone/>
            </a:pPr>
            <a:endParaRPr lang="en-US" dirty="0" smtClean="0"/>
          </a:p>
          <a:p>
            <a:pPr>
              <a:buNone/>
            </a:pPr>
            <a:endParaRPr lang="en-US" sz="1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00B050"/>
                </a:solidFill>
                <a:latin typeface="Calibri" pitchFamily="34" charset="0"/>
              </a:rPr>
              <a:t>           Barriers to Travel</a:t>
            </a:r>
            <a:endParaRPr lang="en-US" b="1" i="1" dirty="0">
              <a:solidFill>
                <a:srgbClr val="00B050"/>
              </a:solidFill>
              <a:latin typeface="Calibri" pitchFamily="34" charset="0"/>
            </a:endParaRPr>
          </a:p>
        </p:txBody>
      </p:sp>
      <p:sp>
        <p:nvSpPr>
          <p:cNvPr id="3" name="Content Placeholder 2"/>
          <p:cNvSpPr>
            <a:spLocks noGrp="1"/>
          </p:cNvSpPr>
          <p:nvPr>
            <p:ph sz="quarter" idx="1"/>
          </p:nvPr>
        </p:nvSpPr>
        <p:spPr/>
        <p:txBody>
          <a:bodyPr>
            <a:normAutofit fontScale="92500" lnSpcReduction="20000"/>
          </a:bodyPr>
          <a:lstStyle/>
          <a:p>
            <a:pPr marL="0" indent="0" algn="ctr">
              <a:buNone/>
            </a:pPr>
            <a:r>
              <a:rPr lang="en-GB" b="1" dirty="0" smtClean="0">
                <a:solidFill>
                  <a:srgbClr val="FF0000"/>
                </a:solidFill>
                <a:latin typeface="Calibri" pitchFamily="34" charset="0"/>
              </a:rPr>
              <a:t>While travel has become a popular social phenomenon, there are a number of reasons why people do not travel extensively or do not travel at all. The reasons, products of psychological analysis, are not meant to be ultimate answers as to why people travel where they do. </a:t>
            </a:r>
          </a:p>
          <a:p>
            <a:pPr marL="0" indent="0" algn="ctr">
              <a:buNone/>
            </a:pPr>
            <a:r>
              <a:rPr lang="en-GB" b="1" dirty="0" smtClean="0">
                <a:solidFill>
                  <a:srgbClr val="FF0000"/>
                </a:solidFill>
                <a:latin typeface="Calibri" pitchFamily="34" charset="0"/>
              </a:rPr>
              <a:t>For most barriers to travel fall into six broad categories:</a:t>
            </a:r>
          </a:p>
          <a:p>
            <a:pPr marL="0" indent="0" algn="ctr">
              <a:buNone/>
            </a:pPr>
            <a:endParaRPr lang="en-GB" b="1" dirty="0" smtClean="0">
              <a:solidFill>
                <a:srgbClr val="FF0000"/>
              </a:solidFill>
              <a:latin typeface="Calibri" pitchFamily="34" charset="0"/>
            </a:endParaRPr>
          </a:p>
          <a:p>
            <a:pPr marL="0" indent="0" algn="ctr">
              <a:buNone/>
            </a:pPr>
            <a:r>
              <a:rPr lang="en-GB" b="1" dirty="0" smtClean="0">
                <a:solidFill>
                  <a:srgbClr val="FF0000"/>
                </a:solidFill>
                <a:latin typeface="Calibri" pitchFamily="34" charset="0"/>
              </a:rPr>
              <a:t>                 1. Cost                              4. Family stage</a:t>
            </a:r>
          </a:p>
          <a:p>
            <a:pPr marL="0" indent="0" algn="ctr">
              <a:buNone/>
            </a:pPr>
            <a:endParaRPr lang="en-GB" b="1" dirty="0" smtClean="0">
              <a:solidFill>
                <a:srgbClr val="FF0000"/>
              </a:solidFill>
              <a:latin typeface="Calibri" pitchFamily="34" charset="0"/>
            </a:endParaRPr>
          </a:p>
          <a:p>
            <a:pPr marL="0" indent="0" algn="ctr">
              <a:buNone/>
            </a:pPr>
            <a:r>
              <a:rPr lang="en-GB" b="1" dirty="0" smtClean="0">
                <a:solidFill>
                  <a:srgbClr val="FF0000"/>
                </a:solidFill>
                <a:latin typeface="Calibri" pitchFamily="34" charset="0"/>
              </a:rPr>
              <a:t>                 2.Lack of time               5. Lack of interest</a:t>
            </a:r>
          </a:p>
          <a:p>
            <a:pPr marL="0" indent="0" algn="ctr">
              <a:buNone/>
            </a:pPr>
            <a:endParaRPr lang="en-GB" b="1" dirty="0" smtClean="0">
              <a:solidFill>
                <a:srgbClr val="FF0000"/>
              </a:solidFill>
              <a:latin typeface="Calibri" pitchFamily="34" charset="0"/>
            </a:endParaRPr>
          </a:p>
          <a:p>
            <a:pPr marL="0" indent="0" algn="ctr">
              <a:buNone/>
            </a:pPr>
            <a:r>
              <a:rPr lang="en-GB" b="1" dirty="0" smtClean="0">
                <a:solidFill>
                  <a:srgbClr val="FF0000"/>
                </a:solidFill>
                <a:latin typeface="Calibri" pitchFamily="34" charset="0"/>
              </a:rPr>
              <a:t>                 3.Health limitations   6.  Fear and safety</a:t>
            </a:r>
          </a:p>
          <a:p>
            <a:pPr algn="ctr"/>
            <a:endParaRPr lang="en-US" b="1" dirty="0">
              <a:solidFill>
                <a:srgbClr val="FF0000"/>
              </a:solidFill>
              <a:latin typeface="Calibri"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i="1" dirty="0" smtClean="0">
                <a:solidFill>
                  <a:srgbClr val="00B050"/>
                </a:solidFill>
                <a:latin typeface="Calibri" pitchFamily="34" charset="0"/>
              </a:rPr>
              <a:t>                   Cost</a:t>
            </a:r>
            <a:endParaRPr lang="en-US" sz="5400" b="1" i="1" dirty="0">
              <a:solidFill>
                <a:srgbClr val="00B050"/>
              </a:solidFill>
              <a:latin typeface="Calibri" pitchFamily="34" charset="0"/>
            </a:endParaRPr>
          </a:p>
        </p:txBody>
      </p:sp>
      <p:pic>
        <p:nvPicPr>
          <p:cNvPr id="4" name="Content Placeholder 3" descr="H:\Personal Documents\Enayet Sirs File\Tourism File\Photos\c2.jpg"/>
          <p:cNvPicPr>
            <a:picLocks noGrp="1" noChangeAspect="1" noChangeArrowheads="1"/>
          </p:cNvPicPr>
          <p:nvPr>
            <p:ph sz="quarter" idx="1"/>
          </p:nvPr>
        </p:nvPicPr>
        <p:blipFill>
          <a:blip r:embed="rId2">
            <a:extLst>
              <a:ext uri="{28A0092B-C50C-407E-A947-70E740481C1C}">
                <a14:useLocalDpi xmlns="" xmlns:a14="http://schemas.microsoft.com/office/drawing/2010/main" val="0"/>
              </a:ext>
            </a:extLst>
          </a:blip>
          <a:srcRect/>
          <a:stretch>
            <a:fillRect/>
          </a:stretch>
        </p:blipFill>
        <p:spPr bwMode="auto">
          <a:xfrm>
            <a:off x="1676400" y="1676400"/>
            <a:ext cx="5334000" cy="441960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00B050"/>
                </a:solidFill>
                <a:latin typeface="Calibri" pitchFamily="34" charset="0"/>
              </a:rPr>
              <a:t>                         </a:t>
            </a:r>
            <a:r>
              <a:rPr lang="en-US" sz="6000" b="1" i="1" dirty="0" smtClean="0">
                <a:solidFill>
                  <a:srgbClr val="00B050"/>
                </a:solidFill>
                <a:latin typeface="Calibri" pitchFamily="34" charset="0"/>
              </a:rPr>
              <a:t>Time</a:t>
            </a:r>
            <a:endParaRPr lang="en-US" sz="6000" b="1" i="1" dirty="0">
              <a:solidFill>
                <a:srgbClr val="00B050"/>
              </a:solidFill>
              <a:latin typeface="Calibri" pitchFamily="34" charset="0"/>
            </a:endParaRPr>
          </a:p>
        </p:txBody>
      </p:sp>
      <p:pic>
        <p:nvPicPr>
          <p:cNvPr id="4" name="Picture 2" descr="H:\Personal Documents\Enayet Sirs File\Tourism File\Photos\t1m.jpg"/>
          <p:cNvPicPr>
            <a:picLocks noGrp="1" noChangeAspect="1" noChangeArrowheads="1"/>
          </p:cNvPicPr>
          <p:nvPr>
            <p:ph sz="quarter" idx="1"/>
          </p:nvPr>
        </p:nvPicPr>
        <p:blipFill>
          <a:blip r:embed="rId2">
            <a:extLst>
              <a:ext uri="{28A0092B-C50C-407E-A947-70E740481C1C}">
                <a14:useLocalDpi xmlns="" xmlns:a14="http://schemas.microsoft.com/office/drawing/2010/main" val="0"/>
              </a:ext>
            </a:extLst>
          </a:blip>
          <a:stretch>
            <a:fillRect/>
          </a:stretch>
        </p:blipFill>
        <p:spPr bwMode="auto">
          <a:xfrm>
            <a:off x="3729037" y="2662237"/>
            <a:ext cx="2143125" cy="2143125"/>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00B050"/>
                </a:solidFill>
                <a:latin typeface="Calibri" pitchFamily="34" charset="0"/>
              </a:rPr>
              <a:t>           Health Limitations</a:t>
            </a:r>
            <a:endParaRPr lang="en-US" b="1" i="1" dirty="0">
              <a:solidFill>
                <a:srgbClr val="00B050"/>
              </a:solidFill>
              <a:latin typeface="Calibri" pitchFamily="34" charset="0"/>
            </a:endParaRPr>
          </a:p>
        </p:txBody>
      </p:sp>
      <p:pic>
        <p:nvPicPr>
          <p:cNvPr id="4" name="Picture 2" descr="H:\Personal Documents\Enayet Sirs File\Tourism File\Photos\h2l.jpg"/>
          <p:cNvPicPr>
            <a:picLocks noGrp="1" noChangeAspect="1" noChangeArrowheads="1"/>
          </p:cNvPicPr>
          <p:nvPr>
            <p:ph sz="quarter" idx="1"/>
          </p:nvPr>
        </p:nvPicPr>
        <p:blipFill>
          <a:blip r:embed="rId2">
            <a:extLst>
              <a:ext uri="{28A0092B-C50C-407E-A947-70E740481C1C}">
                <a14:useLocalDpi xmlns="" xmlns:a14="http://schemas.microsoft.com/office/drawing/2010/main" val="0"/>
              </a:ext>
            </a:extLst>
          </a:blip>
          <a:srcRect/>
          <a:stretch>
            <a:fillRect/>
          </a:stretch>
        </p:blipFill>
        <p:spPr bwMode="auto">
          <a:xfrm>
            <a:off x="533400" y="1447800"/>
            <a:ext cx="3124200" cy="4876800"/>
          </a:xfrm>
          <a:prstGeom prst="rect">
            <a:avLst/>
          </a:prstGeom>
          <a:noFill/>
          <a:extLst>
            <a:ext uri="{909E8E84-426E-40DD-AFC4-6F175D3DCCD1}">
              <a14:hiddenFill xmlns="" xmlns:a14="http://schemas.microsoft.com/office/drawing/2010/main">
                <a:solidFill>
                  <a:srgbClr val="FFFFFF"/>
                </a:solidFill>
              </a14:hiddenFill>
            </a:ext>
          </a:extLst>
        </p:spPr>
      </p:pic>
      <p:pic>
        <p:nvPicPr>
          <p:cNvPr id="5" name="Picture 3" descr="H:\Personal Documents\Enayet Sirs File\Tourism File\Photos\h1l.jpg"/>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4572000" y="2057400"/>
            <a:ext cx="4267200" cy="4500563"/>
          </a:xfrm>
          <a:prstGeom prst="ellipse">
            <a:avLst/>
          </a:prstGeom>
          <a:ln>
            <a:noFill/>
          </a:ln>
          <a:effectLst>
            <a:softEdge rad="112500"/>
          </a:effectLst>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00B050"/>
                </a:solidFill>
                <a:latin typeface="Calibri" pitchFamily="34" charset="0"/>
              </a:rPr>
              <a:t>                </a:t>
            </a:r>
            <a:r>
              <a:rPr lang="en-US" sz="4400" b="1" i="1" dirty="0" smtClean="0">
                <a:solidFill>
                  <a:srgbClr val="00B050"/>
                </a:solidFill>
                <a:latin typeface="Calibri" pitchFamily="34" charset="0"/>
              </a:rPr>
              <a:t>Family Stage</a:t>
            </a:r>
            <a:endParaRPr lang="en-US" sz="4400" b="1" i="1" dirty="0">
              <a:solidFill>
                <a:srgbClr val="00B050"/>
              </a:solidFill>
              <a:latin typeface="Calibri" pitchFamily="34" charset="0"/>
            </a:endParaRPr>
          </a:p>
        </p:txBody>
      </p:sp>
      <p:pic>
        <p:nvPicPr>
          <p:cNvPr id="4" name="Picture 2" descr="H:\Personal Documents\Enayet Sirs File\Tourism File\Photos\fs1.jpg"/>
          <p:cNvPicPr>
            <a:picLocks noGrp="1" noChangeAspect="1" noChangeArrowheads="1"/>
          </p:cNvPicPr>
          <p:nvPr>
            <p:ph sz="quarter" idx="1"/>
          </p:nvPr>
        </p:nvPicPr>
        <p:blipFill>
          <a:blip r:embed="rId2">
            <a:extLst>
              <a:ext uri="{28A0092B-C50C-407E-A947-70E740481C1C}">
                <a14:useLocalDpi xmlns="" xmlns:a14="http://schemas.microsoft.com/office/drawing/2010/main" val="0"/>
              </a:ext>
            </a:extLst>
          </a:blip>
          <a:stretch>
            <a:fillRect/>
          </a:stretch>
        </p:blipFill>
        <p:spPr bwMode="auto">
          <a:xfrm>
            <a:off x="2362200" y="1447800"/>
            <a:ext cx="4724399" cy="3962399"/>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00B050"/>
                </a:solidFill>
                <a:latin typeface="Calibri" pitchFamily="34" charset="0"/>
              </a:rPr>
              <a:t>               Lack of Interest</a:t>
            </a:r>
            <a:endParaRPr lang="en-US" b="1" i="1" dirty="0">
              <a:solidFill>
                <a:srgbClr val="00B050"/>
              </a:solidFill>
              <a:latin typeface="Calibri" pitchFamily="34" charset="0"/>
            </a:endParaRPr>
          </a:p>
        </p:txBody>
      </p:sp>
      <p:pic>
        <p:nvPicPr>
          <p:cNvPr id="4" name="Picture 2" descr="H:\Personal Documents\Enayet Sirs File\Tourism File\Photos\li1.jpg"/>
          <p:cNvPicPr>
            <a:picLocks noGrp="1" noChangeAspect="1" noChangeArrowheads="1"/>
          </p:cNvPicPr>
          <p:nvPr>
            <p:ph sz="quarter" idx="1"/>
          </p:nvPr>
        </p:nvPicPr>
        <p:blipFill>
          <a:blip r:embed="rId2">
            <a:extLst>
              <a:ext uri="{28A0092B-C50C-407E-A947-70E740481C1C}">
                <a14:useLocalDpi xmlns="" xmlns:a14="http://schemas.microsoft.com/office/drawing/2010/main" val="0"/>
              </a:ext>
            </a:extLst>
          </a:blip>
          <a:stretch>
            <a:fillRect/>
          </a:stretch>
        </p:blipFill>
        <p:spPr bwMode="auto">
          <a:xfrm>
            <a:off x="1905000" y="2133600"/>
            <a:ext cx="6019800" cy="411480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00B050"/>
                </a:solidFill>
                <a:latin typeface="Calibri" pitchFamily="34" charset="0"/>
              </a:rPr>
              <a:t>               Fear And Safety</a:t>
            </a:r>
            <a:endParaRPr lang="en-US" b="1" i="1" dirty="0">
              <a:solidFill>
                <a:srgbClr val="00B050"/>
              </a:solidFill>
              <a:latin typeface="Calibri" pitchFamily="34" charset="0"/>
            </a:endParaRPr>
          </a:p>
        </p:txBody>
      </p:sp>
      <p:sp>
        <p:nvSpPr>
          <p:cNvPr id="3" name="Content Placeholder 2"/>
          <p:cNvSpPr>
            <a:spLocks noGrp="1"/>
          </p:cNvSpPr>
          <p:nvPr>
            <p:ph sz="quarter" idx="1"/>
          </p:nvPr>
        </p:nvSpPr>
        <p:spPr/>
        <p:txBody>
          <a:bodyPr/>
          <a:lstStyle/>
          <a:p>
            <a:pPr algn="ctr"/>
            <a:r>
              <a:rPr lang="en-GB" sz="3600" dirty="0" smtClean="0">
                <a:solidFill>
                  <a:srgbClr val="FF0000"/>
                </a:solidFill>
                <a:latin typeface="Calibri" pitchFamily="34" charset="0"/>
              </a:rPr>
              <a:t>Things unknown are often feared, and in travel, much is often not familiar to the would-be traveller. Wars, unrest, and negative publicity about an area will create doubt and fear in the mind of the prospective traveller. Terrorism has reared its ugly head in the last decade and is a deterrent to travel</a:t>
            </a:r>
            <a:r>
              <a:rPr lang="en-GB" b="1" dirty="0" smtClean="0">
                <a:solidFill>
                  <a:srgbClr val="0070C0"/>
                </a:solidFill>
              </a:rPr>
              <a:t>.</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sz="5400" b="1" i="1" dirty="0" smtClean="0">
                <a:solidFill>
                  <a:srgbClr val="00B050"/>
                </a:solidFill>
                <a:latin typeface="Calibri" pitchFamily="34" charset="0"/>
              </a:rPr>
              <a:t>End of The Session</a:t>
            </a:r>
            <a:endParaRPr lang="en-US" sz="5400" b="1" i="1" dirty="0">
              <a:solidFill>
                <a:srgbClr val="00B050"/>
              </a:solidFill>
              <a:latin typeface="Calibri" pitchFamily="34" charset="0"/>
            </a:endParaRPr>
          </a:p>
        </p:txBody>
      </p:sp>
      <p:sp>
        <p:nvSpPr>
          <p:cNvPr id="3" name="Content Placeholder 2"/>
          <p:cNvSpPr>
            <a:spLocks noGrp="1"/>
          </p:cNvSpPr>
          <p:nvPr>
            <p:ph sz="quarter" idx="1"/>
          </p:nvPr>
        </p:nvSpPr>
        <p:spPr/>
        <p:txBody>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b="1" i="1" dirty="0" smtClean="0">
                <a:solidFill>
                  <a:srgbClr val="00B050"/>
                </a:solidFill>
                <a:latin typeface="Calibri" pitchFamily="34" charset="0"/>
              </a:rPr>
              <a:t>Life Characteristics and Travel</a:t>
            </a:r>
            <a:r>
              <a:rPr lang="en-GB" sz="4400" i="1" dirty="0" smtClean="0">
                <a:solidFill>
                  <a:srgbClr val="00B050"/>
                </a:solidFill>
                <a:latin typeface="Calibri" pitchFamily="34" charset="0"/>
              </a:rPr>
              <a:t/>
            </a:r>
            <a:br>
              <a:rPr lang="en-GB" sz="4400" i="1" dirty="0" smtClean="0">
                <a:solidFill>
                  <a:srgbClr val="00B050"/>
                </a:solidFill>
                <a:latin typeface="Calibri" pitchFamily="34" charset="0"/>
              </a:rPr>
            </a:br>
            <a:endParaRPr lang="en-US" sz="4400" i="1" dirty="0">
              <a:solidFill>
                <a:srgbClr val="00B050"/>
              </a:solidFill>
              <a:latin typeface="Calibri" pitchFamily="34" charset="0"/>
            </a:endParaRPr>
          </a:p>
        </p:txBody>
      </p:sp>
      <p:sp>
        <p:nvSpPr>
          <p:cNvPr id="3" name="Content Placeholder 2"/>
          <p:cNvSpPr>
            <a:spLocks noGrp="1"/>
          </p:cNvSpPr>
          <p:nvPr>
            <p:ph sz="quarter" idx="1"/>
          </p:nvPr>
        </p:nvSpPr>
        <p:spPr/>
        <p:txBody>
          <a:bodyPr>
            <a:normAutofit/>
          </a:bodyPr>
          <a:lstStyle/>
          <a:p>
            <a:pPr algn="ctr">
              <a:buNone/>
            </a:pPr>
            <a:r>
              <a:rPr lang="en-GB" sz="2800" dirty="0" smtClean="0">
                <a:solidFill>
                  <a:srgbClr val="FF0000"/>
                </a:solidFill>
                <a:latin typeface="Calibri" pitchFamily="34" charset="0"/>
              </a:rPr>
              <a:t>Rising standards of living, changes in the population age composition, better communication, increased social consciousness of people relating to the welfare and activities of other people throughout the world, have combined to produce an interest among nations in all other nations. These are the considerable factors for tourism. There have other factors which must be considered as a tourism manager. That’s are:</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b="1" i="1" dirty="0" smtClean="0">
                <a:solidFill>
                  <a:srgbClr val="00B050"/>
                </a:solidFill>
                <a:latin typeface="Calibri" pitchFamily="34" charset="0"/>
              </a:rPr>
              <a:t>Travel Patterns Related to Age</a:t>
            </a:r>
            <a:endParaRPr lang="en-US" sz="4400" b="1" i="1" dirty="0">
              <a:solidFill>
                <a:srgbClr val="00B050"/>
              </a:solidFill>
              <a:latin typeface="Calibri" pitchFamily="34" charset="0"/>
            </a:endParaRPr>
          </a:p>
        </p:txBody>
      </p:sp>
      <p:pic>
        <p:nvPicPr>
          <p:cNvPr id="4" name="Content Placeholder 3" descr="hand-drawn-family_23-2147849937.jpg"/>
          <p:cNvPicPr>
            <a:picLocks noGrp="1" noChangeAspect="1"/>
          </p:cNvPicPr>
          <p:nvPr>
            <p:ph sz="quarter" idx="1"/>
          </p:nvPr>
        </p:nvPicPr>
        <p:blipFill>
          <a:blip r:embed="rId2"/>
          <a:stretch>
            <a:fillRect/>
          </a:stretch>
        </p:blipFill>
        <p:spPr>
          <a:xfrm>
            <a:off x="2438400" y="2124075"/>
            <a:ext cx="5029200" cy="3219450"/>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800" b="1" i="1" dirty="0" smtClean="0">
                <a:solidFill>
                  <a:srgbClr val="00B050"/>
                </a:solidFill>
                <a:latin typeface="Calibri" pitchFamily="34" charset="0"/>
              </a:rPr>
              <a:t>Senior Citizen Market</a:t>
            </a:r>
            <a:endParaRPr lang="en-US" sz="4800" b="1" i="1" dirty="0">
              <a:solidFill>
                <a:srgbClr val="00B050"/>
              </a:solidFill>
              <a:latin typeface="Calibri" pitchFamily="34" charset="0"/>
            </a:endParaRPr>
          </a:p>
        </p:txBody>
      </p:sp>
      <p:pic>
        <p:nvPicPr>
          <p:cNvPr id="4" name="y2mate.com - start_seeing_seniors_wZEdurClVrQ_360p.mp4">
            <a:hlinkClick r:id="" action="ppaction://media"/>
          </p:cNvPr>
          <p:cNvPicPr>
            <a:picLocks noGrp="1" noRot="1" noChangeAspect="1"/>
          </p:cNvPicPr>
          <p:nvPr>
            <p:ph sz="quarter" idx="1"/>
            <a:videoFile r:link="rId1"/>
          </p:nvPr>
        </p:nvPicPr>
        <p:blipFill>
          <a:blip r:embed="rId3"/>
          <a:stretch>
            <a:fillRect/>
          </a:stretch>
        </p:blipFill>
        <p:spPr>
          <a:xfrm>
            <a:off x="1752600" y="2286000"/>
            <a:ext cx="6096000" cy="34290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1" dirty="0" smtClean="0">
                <a:solidFill>
                  <a:srgbClr val="00B050"/>
                </a:solidFill>
                <a:latin typeface="Calibri" pitchFamily="34" charset="0"/>
              </a:rPr>
              <a:t>Growing Senior Citizen Market in a Chart</a:t>
            </a:r>
            <a:endParaRPr lang="en-US" i="1" dirty="0">
              <a:solidFill>
                <a:srgbClr val="00B050"/>
              </a:solidFill>
              <a:latin typeface="Calibri" pitchFamily="34" charset="0"/>
            </a:endParaRPr>
          </a:p>
        </p:txBody>
      </p:sp>
      <p:pic>
        <p:nvPicPr>
          <p:cNvPr id="4" name="Picture 2"/>
          <p:cNvPicPr>
            <a:picLocks noGrp="1" noChangeAspect="1" noChangeArrowheads="1"/>
          </p:cNvPicPr>
          <p:nvPr>
            <p:ph sz="quarter" idx="1"/>
          </p:nvPr>
        </p:nvPicPr>
        <p:blipFill>
          <a:blip r:embed="rId2">
            <a:extLst>
              <a:ext uri="{28A0092B-C50C-407E-A947-70E740481C1C}">
                <a14:useLocalDpi xmlns:a14="http://schemas.microsoft.com/office/drawing/2010/main" xmlns="" val="0"/>
              </a:ext>
            </a:extLst>
          </a:blip>
          <a:stretch>
            <a:fillRect/>
          </a:stretch>
        </p:blipFill>
        <p:spPr bwMode="auto">
          <a:xfrm>
            <a:off x="914400" y="1975983"/>
            <a:ext cx="7772400" cy="35156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smtClean="0">
                <a:solidFill>
                  <a:srgbClr val="00B050"/>
                </a:solidFill>
                <a:latin typeface="Calibri" pitchFamily="34" charset="0"/>
              </a:rPr>
              <a:t>Income &amp; Education</a:t>
            </a:r>
            <a:endParaRPr lang="en-US" i="1" dirty="0">
              <a:solidFill>
                <a:srgbClr val="00B050"/>
              </a:solidFill>
              <a:latin typeface="Calibri" pitchFamily="34" charset="0"/>
            </a:endParaRPr>
          </a:p>
        </p:txBody>
      </p:sp>
      <p:pic>
        <p:nvPicPr>
          <p:cNvPr id="4" name="Content Placeholder 3" descr="bangladeshi-taka-white-background-66107920.jpg"/>
          <p:cNvPicPr>
            <a:picLocks noGrp="1" noChangeAspect="1"/>
          </p:cNvPicPr>
          <p:nvPr>
            <p:ph sz="quarter" idx="1"/>
          </p:nvPr>
        </p:nvPicPr>
        <p:blipFill>
          <a:blip r:embed="rId2"/>
          <a:stretch>
            <a:fillRect/>
          </a:stretch>
        </p:blipFill>
        <p:spPr>
          <a:xfrm>
            <a:off x="228600" y="1219200"/>
            <a:ext cx="3331805" cy="4525963"/>
          </a:xfrm>
        </p:spPr>
      </p:pic>
      <p:pic>
        <p:nvPicPr>
          <p:cNvPr id="5" name="Picture 2" descr="H:\Personal Documents\Enayet Sirs File\Tourism File\Photos\ed1.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581400" y="1295400"/>
            <a:ext cx="5257800" cy="46482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i="1" dirty="0" smtClean="0">
                <a:solidFill>
                  <a:srgbClr val="00B050"/>
                </a:solidFill>
                <a:latin typeface="Calibri" pitchFamily="34" charset="0"/>
              </a:rPr>
              <a:t>           LGBT Tourism</a:t>
            </a:r>
            <a:endParaRPr lang="en-US" sz="4800" b="1" i="1" dirty="0">
              <a:solidFill>
                <a:srgbClr val="00B050"/>
              </a:solidFill>
              <a:latin typeface="Calibri" pitchFamily="34" charset="0"/>
            </a:endParaRPr>
          </a:p>
        </p:txBody>
      </p:sp>
      <p:sp>
        <p:nvSpPr>
          <p:cNvPr id="3" name="Content Placeholder 2"/>
          <p:cNvSpPr>
            <a:spLocks noGrp="1"/>
          </p:cNvSpPr>
          <p:nvPr>
            <p:ph sz="quarter" idx="1"/>
          </p:nvPr>
        </p:nvSpPr>
        <p:spPr/>
        <p:txBody>
          <a:bodyPr>
            <a:normAutofit/>
          </a:bodyPr>
          <a:lstStyle/>
          <a:p>
            <a:pPr algn="ctr"/>
            <a:r>
              <a:rPr lang="en-GB" sz="2800" b="1" dirty="0" smtClean="0">
                <a:solidFill>
                  <a:srgbClr val="FF0000"/>
                </a:solidFill>
                <a:latin typeface="Calibri" pitchFamily="34" charset="0"/>
              </a:rPr>
              <a:t>A growing market that is getting a lot of attention is the gay and lesbian market. Lesbian, gay, bisexual, and transgender (LGBT) tourism is a highly profitable segment. It is also referred to as pink tourism. Gay tourism has moved from being almost invisible to something that is studied by academics for its social impact and counted by tourism suppliers for its considerable dollar impact</a:t>
            </a:r>
            <a:r>
              <a:rPr lang="en-GB" dirty="0" smtClean="0"/>
              <a:t>.</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4400" b="1" i="1" dirty="0" smtClean="0">
                <a:solidFill>
                  <a:srgbClr val="00B050"/>
                </a:solidFill>
                <a:latin typeface="Calibri" pitchFamily="34" charset="0"/>
              </a:rPr>
              <a:t>   Travel for People with    Disabilities</a:t>
            </a:r>
            <a:endParaRPr lang="en-US" sz="4400" b="1" i="1" dirty="0">
              <a:solidFill>
                <a:srgbClr val="00B050"/>
              </a:solidFill>
              <a:latin typeface="Calibri" pitchFamily="34" charset="0"/>
            </a:endParaRPr>
          </a:p>
        </p:txBody>
      </p:sp>
      <p:pic>
        <p:nvPicPr>
          <p:cNvPr id="4" name="Picture 2" descr="H:\Personal Documents\Enayet Sirs File\Tourism File\Photos\d1.jpg"/>
          <p:cNvPicPr>
            <a:picLocks noGrp="1" noChangeAspect="1" noChangeArrowheads="1"/>
          </p:cNvPicPr>
          <p:nvPr>
            <p:ph sz="quarter"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457200" y="1524000"/>
            <a:ext cx="4609407" cy="2973185"/>
          </a:xfrm>
          <a:prstGeom prst="rect">
            <a:avLst/>
          </a:prstGeom>
          <a:noFill/>
          <a:extLst>
            <a:ext uri="{909E8E84-426E-40DD-AFC4-6F175D3DCCD1}">
              <a14:hiddenFill xmlns:a14="http://schemas.microsoft.com/office/drawing/2010/main" xmlns="">
                <a:solidFill>
                  <a:srgbClr val="FFFFFF"/>
                </a:solidFill>
              </a14:hiddenFill>
            </a:ext>
          </a:extLst>
        </p:spPr>
      </p:pic>
      <p:pic>
        <p:nvPicPr>
          <p:cNvPr id="5" name="Picture 3" descr="H:\Personal Documents\Enayet Sirs File\Tourism File\Photos\d2.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962401" y="4648200"/>
            <a:ext cx="5181600" cy="22098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1074</TotalTime>
  <Words>672</Words>
  <Application>Microsoft Office PowerPoint</Application>
  <PresentationFormat>On-screen Show (4:3)</PresentationFormat>
  <Paragraphs>70</Paragraphs>
  <Slides>27</Slides>
  <Notes>0</Notes>
  <HiddenSlides>0</HiddenSlides>
  <MMClips>1</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Equity</vt:lpstr>
      <vt:lpstr>Hello Everyone…….</vt:lpstr>
      <vt:lpstr>Today’s content</vt:lpstr>
      <vt:lpstr>Life Characteristics and Travel </vt:lpstr>
      <vt:lpstr>Travel Patterns Related to Age</vt:lpstr>
      <vt:lpstr>Senior Citizen Market</vt:lpstr>
      <vt:lpstr>Growing Senior Citizen Market in a Chart</vt:lpstr>
      <vt:lpstr>Income &amp; Education</vt:lpstr>
      <vt:lpstr>           LGBT Tourism</vt:lpstr>
      <vt:lpstr>   Travel for People with    Disabilities</vt:lpstr>
      <vt:lpstr>Emergence of Group Travel Patterns </vt:lpstr>
      <vt:lpstr>                 Travel Clubs </vt:lpstr>
      <vt:lpstr>Low-Priced Group Travel</vt:lpstr>
      <vt:lpstr>Public Carrier Group Rates and Arrangements</vt:lpstr>
      <vt:lpstr>             Incentive Tours</vt:lpstr>
      <vt:lpstr>           Special-Interest Tours </vt:lpstr>
      <vt:lpstr>Principle social Effects of Tourism</vt:lpstr>
      <vt:lpstr>Principle Social Effects Of Tourism</vt:lpstr>
      <vt:lpstr>The International Tourist</vt:lpstr>
      <vt:lpstr>The International Tourist</vt:lpstr>
      <vt:lpstr>           Barriers to Travel</vt:lpstr>
      <vt:lpstr>                   Cost</vt:lpstr>
      <vt:lpstr>                         Time</vt:lpstr>
      <vt:lpstr>           Health Limitations</vt:lpstr>
      <vt:lpstr>                Family Stage</vt:lpstr>
      <vt:lpstr>               Lack of Interest</vt:lpstr>
      <vt:lpstr>               Fear And Safety</vt:lpstr>
      <vt:lpstr>       End of The Session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Hello Everyone…….</dc:title>
  <dc:creator>User</dc:creator>
  <cp:lastModifiedBy>User</cp:lastModifiedBy>
  <cp:revision>37</cp:revision>
  <dcterms:created xsi:type="dcterms:W3CDTF">2019-03-19T18:07:44Z</dcterms:created>
  <dcterms:modified xsi:type="dcterms:W3CDTF">2019-11-22T17:03:18Z</dcterms:modified>
</cp:coreProperties>
</file>