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0F11E-4F4B-47FF-8308-8AC002AEF50E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88FBC-872F-468C-94E6-CC6884AED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0F11E-4F4B-47FF-8308-8AC002AEF50E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88FBC-872F-468C-94E6-CC6884AED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0F11E-4F4B-47FF-8308-8AC002AEF50E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88FBC-872F-468C-94E6-CC6884AED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0F11E-4F4B-47FF-8308-8AC002AEF50E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88FBC-872F-468C-94E6-CC6884AED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0F11E-4F4B-47FF-8308-8AC002AEF50E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88FBC-872F-468C-94E6-CC6884AED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0F11E-4F4B-47FF-8308-8AC002AEF50E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88FBC-872F-468C-94E6-CC6884AED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0F11E-4F4B-47FF-8308-8AC002AEF50E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88FBC-872F-468C-94E6-CC6884AED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0F11E-4F4B-47FF-8308-8AC002AEF50E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88FBC-872F-468C-94E6-CC6884AED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0F11E-4F4B-47FF-8308-8AC002AEF50E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88FBC-872F-468C-94E6-CC6884AED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0F11E-4F4B-47FF-8308-8AC002AEF50E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88FBC-872F-468C-94E6-CC6884AED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0F11E-4F4B-47FF-8308-8AC002AEF50E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88FBC-872F-468C-94E6-CC6884AED7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A30F11E-4F4B-47FF-8308-8AC002AEF50E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C88FBC-872F-468C-94E6-CC6884AED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Good Afternoon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This is our 15th Class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i="1" dirty="0" smtClean="0">
                <a:solidFill>
                  <a:srgbClr val="00B050"/>
                </a:solidFill>
                <a:latin typeface="Calibri" pitchFamily="34" charset="0"/>
              </a:rPr>
              <a:t>Spirit of Hospitality and Cultural Resources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   The development of </a:t>
            </a:r>
            <a:r>
              <a:rPr lang="en-GB" b="1" dirty="0" smtClean="0">
                <a:solidFill>
                  <a:srgbClr val="FF0000"/>
                </a:solidFill>
                <a:latin typeface="Calibri" pitchFamily="34" charset="0"/>
              </a:rPr>
              <a:t>hospitality resources </a:t>
            </a: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is perhaps the most important factor in tourism. The </a:t>
            </a:r>
            <a:r>
              <a:rPr lang="en-GB" b="1" dirty="0" smtClean="0">
                <a:solidFill>
                  <a:srgbClr val="FF0000"/>
                </a:solidFill>
                <a:latin typeface="Calibri" pitchFamily="34" charset="0"/>
              </a:rPr>
              <a:t>finest physical facilities </a:t>
            </a: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will be worthless if the </a:t>
            </a:r>
            <a:r>
              <a:rPr lang="en-GB" b="1" dirty="0" smtClean="0">
                <a:solidFill>
                  <a:srgbClr val="FF0000"/>
                </a:solidFill>
                <a:latin typeface="Calibri" pitchFamily="34" charset="0"/>
              </a:rPr>
              <a:t>tourist feels unwelcome</a:t>
            </a: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. A </a:t>
            </a:r>
            <a:r>
              <a:rPr lang="en-GB" b="1" dirty="0" smtClean="0">
                <a:solidFill>
                  <a:srgbClr val="FF0000"/>
                </a:solidFill>
                <a:latin typeface="Calibri" pitchFamily="34" charset="0"/>
              </a:rPr>
              <a:t>favourable attitude </a:t>
            </a: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toward the visitor can be created through programs of </a:t>
            </a:r>
            <a:r>
              <a:rPr lang="en-GB" b="1" dirty="0" smtClean="0">
                <a:solidFill>
                  <a:srgbClr val="FF0000"/>
                </a:solidFill>
                <a:latin typeface="Calibri" pitchFamily="34" charset="0"/>
              </a:rPr>
              <a:t>public information and propaganda </a:t>
            </a: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and initial welcoming (often by local volunteers). Cultural programs such as </a:t>
            </a:r>
            <a:r>
              <a:rPr lang="en-GB" b="1" dirty="0" smtClean="0">
                <a:solidFill>
                  <a:srgbClr val="FF0000"/>
                </a:solidFill>
                <a:latin typeface="Calibri" pitchFamily="34" charset="0"/>
              </a:rPr>
              <a:t>‘‘Meet the Danes’’ </a:t>
            </a: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(home visitation arrangements) help greatly in this respect.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i="1" dirty="0" smtClean="0">
                <a:solidFill>
                  <a:srgbClr val="00B050"/>
                </a:solidFill>
                <a:latin typeface="Calibri" pitchFamily="34" charset="0"/>
              </a:rPr>
              <a:t>Activities Tourists Enjoy Most</a:t>
            </a:r>
            <a:endParaRPr lang="en-US" sz="44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4" name="Picture 2" descr="H:\Personal Documents\Enayet Sirs File\Tourism File\Photos\ac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38100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:\Personal Documents\Enayet Sirs File\Tourism File\Photos\a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36576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i="1" dirty="0" smtClean="0">
                <a:solidFill>
                  <a:srgbClr val="00B050"/>
                </a:solidFill>
                <a:latin typeface="Calibri" pitchFamily="34" charset="0"/>
              </a:rPr>
              <a:t>Entertainment, Recreation, and Other Activities</a:t>
            </a:r>
            <a:endParaRPr lang="en-US" sz="40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4" name="Picture 2" descr="H:\Personal Documents\Enayet Sirs File\Tourism File\Photos\te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26193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:\Personal Documents\Enayet Sirs File\Tourism File\Photos\t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i="1" dirty="0" smtClean="0">
                <a:solidFill>
                  <a:srgbClr val="00B050"/>
                </a:solidFill>
                <a:latin typeface="Calibri" pitchFamily="34" charset="0"/>
              </a:rPr>
              <a:t>Special Events</a:t>
            </a:r>
            <a:endParaRPr lang="en-US" sz="40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4" name="Picture 2" descr="H:\Personal Documents\Enayet Sirs File\Tourism File\Photos\spe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581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:\Personal Documents\Enayet Sirs File\Tourism File\Photos\sp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0096" y="838200"/>
            <a:ext cx="4051904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dirty="0" smtClean="0">
                <a:solidFill>
                  <a:srgbClr val="00B050"/>
                </a:solidFill>
                <a:latin typeface="Calibri" pitchFamily="34" charset="0"/>
              </a:rPr>
              <a:t>Shopping</a:t>
            </a:r>
            <a:endParaRPr lang="en-US" sz="48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2050" name="Picture 2" descr="D:\Bhutan Tour Oppo\IMG201710041236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0225"/>
            <a:ext cx="8001000" cy="449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i="1" dirty="0" smtClean="0">
                <a:solidFill>
                  <a:srgbClr val="00B050"/>
                </a:solidFill>
                <a:latin typeface="Calibri" pitchFamily="34" charset="0"/>
              </a:rPr>
              <a:t>Museums and Art Galleries</a:t>
            </a:r>
            <a:endParaRPr lang="en-US" sz="40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0225"/>
            <a:ext cx="723900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i="1" dirty="0" smtClean="0">
                <a:solidFill>
                  <a:srgbClr val="00B050"/>
                </a:solidFill>
                <a:latin typeface="Calibri" pitchFamily="34" charset="0"/>
              </a:rPr>
              <a:t>Sports</a:t>
            </a:r>
            <a:endParaRPr lang="en-US" sz="60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4" name="Picture 2" descr="H:\Personal Documents\Enayet Sirs File\Tourism File\Photos\spr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43529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:\Personal Documents\Enayet Sirs File\Tourism File\Photos\sp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3886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smtClean="0">
                <a:solidFill>
                  <a:srgbClr val="00B050"/>
                </a:solidFill>
                <a:latin typeface="Calibri" pitchFamily="34" charset="0"/>
              </a:rPr>
              <a:t>End Of The Class</a:t>
            </a:r>
            <a:endParaRPr lang="en-US" sz="54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  <a:latin typeface="Calibri" pitchFamily="34" charset="0"/>
              </a:rPr>
              <a:t>   Bye For Today…… See </a:t>
            </a:r>
            <a:r>
              <a:rPr lang="en-US" sz="4400" smtClean="0">
                <a:solidFill>
                  <a:srgbClr val="FF0000"/>
                </a:solidFill>
                <a:latin typeface="Calibri" pitchFamily="34" charset="0"/>
              </a:rPr>
              <a:t>You </a:t>
            </a:r>
            <a:r>
              <a:rPr lang="en-US" sz="4400" smtClean="0">
                <a:solidFill>
                  <a:srgbClr val="FF0000"/>
                </a:solidFill>
                <a:latin typeface="Calibri" pitchFamily="34" charset="0"/>
              </a:rPr>
              <a:t>Soon</a:t>
            </a:r>
            <a:endParaRPr lang="en-US" sz="4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i="1" dirty="0" smtClean="0">
                <a:solidFill>
                  <a:srgbClr val="00B050"/>
                </a:solidFill>
                <a:latin typeface="Calibri" pitchFamily="34" charset="0"/>
              </a:rPr>
              <a:t>Today’s Content</a:t>
            </a:r>
            <a:endParaRPr lang="en-US" sz="60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5400" b="1" i="1" dirty="0" smtClean="0">
                <a:solidFill>
                  <a:srgbClr val="FF0000"/>
                </a:solidFill>
                <a:latin typeface="Calibri" pitchFamily="34" charset="0"/>
              </a:rPr>
              <a:t>          Tourism Supply</a:t>
            </a:r>
            <a:endParaRPr lang="en-US" sz="54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>
                <a:solidFill>
                  <a:srgbClr val="00B050"/>
                </a:solidFill>
                <a:latin typeface="Calibri" pitchFamily="34" charset="0"/>
              </a:rPr>
              <a:t>Supply Components</a:t>
            </a:r>
            <a:endParaRPr lang="en-US" sz="44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0225"/>
            <a:ext cx="8229600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dirty="0" smtClean="0">
                <a:solidFill>
                  <a:srgbClr val="00B050"/>
                </a:solidFill>
                <a:latin typeface="Calibri" pitchFamily="34" charset="0"/>
              </a:rPr>
              <a:t>Supply Components</a:t>
            </a:r>
            <a:endParaRPr lang="en-US" sz="48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500" dirty="0" smtClean="0">
                <a:solidFill>
                  <a:srgbClr val="FF0000"/>
                </a:solidFill>
                <a:latin typeface="Calibri" pitchFamily="34" charset="0"/>
              </a:rPr>
              <a:t>Tourism supply components are classified into four broad categories. These are:</a:t>
            </a:r>
          </a:p>
          <a:p>
            <a:pPr marL="0" indent="0">
              <a:buNone/>
            </a:pPr>
            <a:endParaRPr lang="en-GB" sz="35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3500" b="1" dirty="0" smtClean="0">
                <a:solidFill>
                  <a:srgbClr val="FF0000"/>
                </a:solidFill>
                <a:latin typeface="Calibri" pitchFamily="34" charset="0"/>
              </a:rPr>
              <a:t>Natural resources and environment</a:t>
            </a:r>
          </a:p>
          <a:p>
            <a:pPr marL="0" indent="0">
              <a:buNone/>
            </a:pPr>
            <a:endParaRPr lang="en-GB" sz="35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3500" b="1" dirty="0" smtClean="0">
                <a:solidFill>
                  <a:srgbClr val="FF0000"/>
                </a:solidFill>
                <a:latin typeface="Calibri" pitchFamily="34" charset="0"/>
              </a:rPr>
              <a:t>Built environment</a:t>
            </a:r>
          </a:p>
          <a:p>
            <a:pPr>
              <a:buNone/>
            </a:pPr>
            <a:endParaRPr lang="en-GB" sz="35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3500" b="1" dirty="0" smtClean="0">
                <a:solidFill>
                  <a:srgbClr val="FF0000"/>
                </a:solidFill>
                <a:latin typeface="Calibri" pitchFamily="34" charset="0"/>
              </a:rPr>
              <a:t>Operating sectors</a:t>
            </a:r>
          </a:p>
          <a:p>
            <a:pPr>
              <a:buFont typeface="Wingdings" pitchFamily="2" charset="2"/>
              <a:buChar char="q"/>
            </a:pPr>
            <a:endParaRPr lang="en-GB" sz="35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3500" b="1" dirty="0" smtClean="0">
                <a:solidFill>
                  <a:srgbClr val="FF0000"/>
                </a:solidFill>
                <a:latin typeface="Calibri" pitchFamily="34" charset="0"/>
              </a:rPr>
              <a:t>Spirit of hospitality and cultural resources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i="1" dirty="0" smtClean="0">
                <a:solidFill>
                  <a:srgbClr val="00B050"/>
                </a:solidFill>
                <a:latin typeface="Calibri" pitchFamily="34" charset="0"/>
              </a:rPr>
              <a:t>Natural Resources and Environment</a:t>
            </a:r>
            <a:endParaRPr lang="en-US" sz="44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This category constitutes the fundamental measure of supply the </a:t>
            </a:r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</a:rPr>
              <a:t>natural resources </a:t>
            </a: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that any area has available for the use and </a:t>
            </a:r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</a:rPr>
              <a:t>enjoyment of visitors</a:t>
            </a: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. </a:t>
            </a:r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</a:rPr>
              <a:t>Basic elements </a:t>
            </a: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in this category include </a:t>
            </a:r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</a:rPr>
              <a:t>air</a:t>
            </a: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 and </a:t>
            </a:r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</a:rPr>
              <a:t>climate</a:t>
            </a: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GB" sz="2400" dirty="0" err="1" smtClean="0">
                <a:solidFill>
                  <a:srgbClr val="FF0000"/>
                </a:solidFill>
                <a:latin typeface="Calibri" pitchFamily="34" charset="0"/>
              </a:rPr>
              <a:t>physiography</a:t>
            </a: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 of the region, </a:t>
            </a:r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</a:rPr>
              <a:t>natural beauty</a:t>
            </a: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, and water supply for drinking, sanitation, and similar uses.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Picture 2" descr="H:\Personal Documents\Enayet Sirs File\Tourism File\Photos\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3886200" cy="185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:\Personal Documents\Enayet Sirs File\Tourism File\Photos\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3733800" cy="19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400" b="1" i="1" dirty="0">
                <a:solidFill>
                  <a:srgbClr val="00B050"/>
                </a:solidFill>
                <a:latin typeface="Calibri" pitchFamily="34" charset="0"/>
              </a:rPr>
              <a:t>Built </a:t>
            </a:r>
            <a:r>
              <a:rPr lang="en-GB" sz="4400" b="1" i="1" dirty="0" smtClean="0">
                <a:solidFill>
                  <a:srgbClr val="00B050"/>
                </a:solidFill>
                <a:latin typeface="Calibri" pitchFamily="34" charset="0"/>
              </a:rPr>
              <a:t>Environment</a:t>
            </a:r>
            <a:r>
              <a:rPr lang="en-GB" sz="4400" b="1" i="1" dirty="0">
                <a:solidFill>
                  <a:srgbClr val="00B050"/>
                </a:solidFill>
                <a:latin typeface="Calibri" pitchFamily="34" charset="0"/>
              </a:rPr>
              <a:t/>
            </a:r>
            <a:br>
              <a:rPr lang="en-GB" sz="4400" b="1" i="1" dirty="0">
                <a:solidFill>
                  <a:srgbClr val="00B050"/>
                </a:solidFill>
                <a:latin typeface="Calibri" pitchFamily="34" charset="0"/>
              </a:rPr>
            </a:br>
            <a:endParaRPr lang="en-GB" sz="44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5" name="Picture 2" descr="H:\Personal Documents\Enayet Sirs File\Tourism File\Photos\b1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1"/>
            <a:ext cx="8077200" cy="39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i="1" dirty="0" smtClean="0">
                <a:solidFill>
                  <a:srgbClr val="00B050"/>
                </a:solidFill>
                <a:latin typeface="Calibri" pitchFamily="34" charset="0"/>
              </a:rPr>
              <a:t>Built Environment Components</a:t>
            </a:r>
            <a:endParaRPr lang="en-US" sz="44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srgbClr val="FF0000"/>
                </a:solidFill>
                <a:latin typeface="Calibri" pitchFamily="34" charset="0"/>
              </a:rPr>
              <a:t>Built environment is an important supply components that has been created by humans. It includes:</a:t>
            </a:r>
          </a:p>
          <a:p>
            <a:pPr marL="0" indent="0">
              <a:buNone/>
            </a:pPr>
            <a:endParaRPr lang="en-GB" sz="32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Infrastructure and Superstructure</a:t>
            </a:r>
          </a:p>
          <a:p>
            <a:pPr marL="0" indent="0">
              <a:buNone/>
            </a:pPr>
            <a:endParaRPr lang="en-GB" sz="3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Auto Traveller  Services</a:t>
            </a:r>
          </a:p>
          <a:p>
            <a:pPr>
              <a:buFont typeface="Wingdings" pitchFamily="2" charset="2"/>
              <a:buChar char="Ø"/>
            </a:pPr>
            <a:endParaRPr lang="en-GB" sz="3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Roadside Parks</a:t>
            </a:r>
            <a:endParaRPr 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dirty="0" smtClean="0">
                <a:solidFill>
                  <a:srgbClr val="00B050"/>
                </a:solidFill>
                <a:latin typeface="Calibri" pitchFamily="34" charset="0"/>
              </a:rPr>
              <a:t>Roadside Restaurant</a:t>
            </a:r>
            <a:endParaRPr lang="en-US" sz="48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1026" name="Picture 2" descr="D:\Bhutan Tour Camera\100CANON\IMG_6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0224"/>
            <a:ext cx="8077200" cy="480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i="1" dirty="0" smtClean="0">
                <a:solidFill>
                  <a:srgbClr val="00B050"/>
                </a:solidFill>
                <a:latin typeface="Calibri" pitchFamily="34" charset="0"/>
              </a:rPr>
              <a:t>Operating Sectors</a:t>
            </a:r>
            <a:endParaRPr lang="en-US" sz="48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GB" sz="3200" dirty="0" smtClean="0">
                <a:solidFill>
                  <a:srgbClr val="FF0000"/>
                </a:solidFill>
                <a:latin typeface="Calibri" pitchFamily="34" charset="0"/>
              </a:rPr>
              <a:t>It is the </a:t>
            </a: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operating sectors </a:t>
            </a:r>
            <a:r>
              <a:rPr lang="en-GB" sz="3200" dirty="0" smtClean="0">
                <a:solidFill>
                  <a:srgbClr val="FF0000"/>
                </a:solidFill>
                <a:latin typeface="Calibri" pitchFamily="34" charset="0"/>
              </a:rPr>
              <a:t>that </a:t>
            </a: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deliver the tourism experience </a:t>
            </a:r>
            <a:r>
              <a:rPr lang="en-GB" sz="3200" dirty="0" smtClean="0">
                <a:solidFill>
                  <a:srgbClr val="FF0000"/>
                </a:solidFill>
                <a:latin typeface="Calibri" pitchFamily="34" charset="0"/>
              </a:rPr>
              <a:t>and tend to be viewed by the media, public, and visitors as the </a:t>
            </a: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‘‘tourism industry</a:t>
            </a:r>
            <a:r>
              <a:rPr lang="en-GB" sz="3200" dirty="0" smtClean="0">
                <a:solidFill>
                  <a:srgbClr val="FF0000"/>
                </a:solidFill>
                <a:latin typeface="Calibri" pitchFamily="34" charset="0"/>
              </a:rPr>
              <a:t>.’’ It is the task of the operating sectors to develop and deliver tourism services and experiences with a spirit of hospitality so they will be </a:t>
            </a: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memorable</a:t>
            </a:r>
            <a:r>
              <a:rPr lang="en-GB" sz="3200" dirty="0" smtClean="0">
                <a:solidFill>
                  <a:srgbClr val="FF0000"/>
                </a:solidFill>
                <a:latin typeface="Calibri" pitchFamily="34" charset="0"/>
              </a:rPr>
              <a:t>. It Includes:</a:t>
            </a:r>
          </a:p>
          <a:p>
            <a:pPr marL="0" indent="0" algn="just">
              <a:buNone/>
            </a:pPr>
            <a:endParaRPr lang="en-GB" sz="32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 Accommodation</a:t>
            </a:r>
          </a:p>
          <a:p>
            <a:pPr algn="ctr">
              <a:buFont typeface="Wingdings" pitchFamily="2" charset="2"/>
              <a:buChar char="v"/>
            </a:pPr>
            <a:endParaRPr lang="en-GB" sz="3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 Transportation</a:t>
            </a:r>
            <a:endParaRPr 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101</TotalTime>
  <Words>309</Words>
  <Application>Microsoft Office PowerPoint</Application>
  <PresentationFormat>On-screen Show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Good Afternoon</vt:lpstr>
      <vt:lpstr>Today’s Content</vt:lpstr>
      <vt:lpstr>Supply Components</vt:lpstr>
      <vt:lpstr>Supply Components</vt:lpstr>
      <vt:lpstr>Natural Resources and Environment</vt:lpstr>
      <vt:lpstr>Built Environment </vt:lpstr>
      <vt:lpstr>Built Environment Components</vt:lpstr>
      <vt:lpstr>Roadside Restaurant</vt:lpstr>
      <vt:lpstr>Operating Sectors</vt:lpstr>
      <vt:lpstr>Spirit of Hospitality and Cultural Resources </vt:lpstr>
      <vt:lpstr>Activities Tourists Enjoy Most</vt:lpstr>
      <vt:lpstr>Entertainment, Recreation, and Other Activities</vt:lpstr>
      <vt:lpstr>Special Events</vt:lpstr>
      <vt:lpstr>Shopping</vt:lpstr>
      <vt:lpstr>Museums and Art Galleries</vt:lpstr>
      <vt:lpstr>Sports</vt:lpstr>
      <vt:lpstr>End Of The Class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Afternoon</dc:title>
  <dc:creator>User</dc:creator>
  <cp:lastModifiedBy>User</cp:lastModifiedBy>
  <cp:revision>19</cp:revision>
  <dcterms:created xsi:type="dcterms:W3CDTF">2019-03-23T21:54:15Z</dcterms:created>
  <dcterms:modified xsi:type="dcterms:W3CDTF">2019-11-23T15:31:19Z</dcterms:modified>
</cp:coreProperties>
</file>