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62" r:id="rId6"/>
    <p:sldId id="277" r:id="rId7"/>
    <p:sldId id="278"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6"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3" d="100"/>
          <a:sy n="83" d="100"/>
        </p:scale>
        <p:origin x="-80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28E9DB3-A67D-4ED2-AD74-BFE9333A9BF2}" type="datetimeFigureOut">
              <a:rPr lang="en-US" smtClean="0"/>
              <a:pPr/>
              <a:t>5/21/2020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883E9F-2297-4668-9523-7DBB4FBDBEA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8E9DB3-A67D-4ED2-AD74-BFE9333A9BF2}" type="datetimeFigureOut">
              <a:rPr lang="en-US" smtClean="0"/>
              <a:pPr/>
              <a:t>5/21/2020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883E9F-2297-4668-9523-7DBB4FBDBEA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8E9DB3-A67D-4ED2-AD74-BFE9333A9BF2}" type="datetimeFigureOut">
              <a:rPr lang="en-US" smtClean="0"/>
              <a:pPr/>
              <a:t>5/21/2020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883E9F-2297-4668-9523-7DBB4FBDBEA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8E9DB3-A67D-4ED2-AD74-BFE9333A9BF2}" type="datetimeFigureOut">
              <a:rPr lang="en-US" smtClean="0"/>
              <a:pPr/>
              <a:t>5/21/2020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883E9F-2297-4668-9523-7DBB4FBDBEA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28E9DB3-A67D-4ED2-AD74-BFE9333A9BF2}" type="datetimeFigureOut">
              <a:rPr lang="en-US" smtClean="0"/>
              <a:pPr/>
              <a:t>5/21/2020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883E9F-2297-4668-9523-7DBB4FBDBEA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28E9DB3-A67D-4ED2-AD74-BFE9333A9BF2}" type="datetimeFigureOut">
              <a:rPr lang="en-US" smtClean="0"/>
              <a:pPr/>
              <a:t>5/21/2020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883E9F-2297-4668-9523-7DBB4FBDBEA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28E9DB3-A67D-4ED2-AD74-BFE9333A9BF2}" type="datetimeFigureOut">
              <a:rPr lang="en-US" smtClean="0"/>
              <a:pPr/>
              <a:t>5/21/2020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883E9F-2297-4668-9523-7DBB4FBDBEA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28E9DB3-A67D-4ED2-AD74-BFE9333A9BF2}" type="datetimeFigureOut">
              <a:rPr lang="en-US" smtClean="0"/>
              <a:pPr/>
              <a:t>5/21/2020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883E9F-2297-4668-9523-7DBB4FBDBEA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8E9DB3-A67D-4ED2-AD74-BFE9333A9BF2}" type="datetimeFigureOut">
              <a:rPr lang="en-US" smtClean="0"/>
              <a:pPr/>
              <a:t>5/21/2020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883E9F-2297-4668-9523-7DBB4FBDBEA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28E9DB3-A67D-4ED2-AD74-BFE9333A9BF2}" type="datetimeFigureOut">
              <a:rPr lang="en-US" smtClean="0"/>
              <a:pPr/>
              <a:t>5/21/2020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883E9F-2297-4668-9523-7DBB4FBDBEA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28E9DB3-A67D-4ED2-AD74-BFE9333A9BF2}" type="datetimeFigureOut">
              <a:rPr lang="en-US" smtClean="0"/>
              <a:pPr/>
              <a:t>5/21/2020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883E9F-2297-4668-9523-7DBB4FBDBEA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8E9DB3-A67D-4ED2-AD74-BFE9333A9BF2}" type="datetimeFigureOut">
              <a:rPr lang="en-US" smtClean="0"/>
              <a:pPr/>
              <a:t>5/21/2020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883E9F-2297-4668-9523-7DBB4FBDBEA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i="1" dirty="0" smtClean="0">
                <a:solidFill>
                  <a:srgbClr val="C00000"/>
                </a:solidFill>
              </a:rPr>
              <a:t>Meetings Industry</a:t>
            </a:r>
            <a:endParaRPr lang="en-US" i="1" dirty="0">
              <a:solidFill>
                <a:srgbClr val="C00000"/>
              </a:solidFill>
            </a:endParaRPr>
          </a:p>
        </p:txBody>
      </p:sp>
      <p:sp>
        <p:nvSpPr>
          <p:cNvPr id="3" name="Content Placeholder 2"/>
          <p:cNvSpPr>
            <a:spLocks noGrp="1"/>
          </p:cNvSpPr>
          <p:nvPr>
            <p:ph idx="1"/>
          </p:nvPr>
        </p:nvSpPr>
        <p:spPr/>
        <p:txBody>
          <a:bodyPr/>
          <a:lstStyle/>
          <a:p>
            <a:r>
              <a:rPr lang="en-GB" sz="2400" b="1" dirty="0" smtClean="0">
                <a:solidFill>
                  <a:schemeClr val="tx2"/>
                </a:solidFill>
              </a:rPr>
              <a:t>Because of the growth in the meeting and conventions area, it is an area of interest to students of tourism. With the growth of more corporate and association meetings, there is a need for more meeting planners, meeting consultants, and suppliers of goods and services to meeting planners.</a:t>
            </a:r>
          </a:p>
          <a:p>
            <a:endParaRPr lang="en-US" dirty="0"/>
          </a:p>
        </p:txBody>
      </p:sp>
      <p:pic>
        <p:nvPicPr>
          <p:cNvPr id="4" name="Picture 3" descr="9e320d3a424033791d771ea499b0ad11.jpg"/>
          <p:cNvPicPr>
            <a:picLocks noChangeAspect="1"/>
          </p:cNvPicPr>
          <p:nvPr/>
        </p:nvPicPr>
        <p:blipFill>
          <a:blip r:embed="rId2"/>
          <a:stretch>
            <a:fillRect/>
          </a:stretch>
        </p:blipFill>
        <p:spPr>
          <a:xfrm>
            <a:off x="1066800" y="3810000"/>
            <a:ext cx="7391400" cy="28956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b="1" i="1" dirty="0">
                <a:solidFill>
                  <a:srgbClr val="C00000"/>
                </a:solidFill>
              </a:rPr>
              <a:t>Types of travel agencies</a:t>
            </a:r>
            <a:br>
              <a:rPr lang="en-US" b="1" i="1" dirty="0">
                <a:solidFill>
                  <a:srgbClr val="C00000"/>
                </a:solidFill>
              </a:rPr>
            </a:br>
            <a:endParaRPr lang="en-US" i="1" dirty="0">
              <a:solidFill>
                <a:srgbClr val="C00000"/>
              </a:solidFill>
            </a:endParaRPr>
          </a:p>
        </p:txBody>
      </p:sp>
      <p:sp>
        <p:nvSpPr>
          <p:cNvPr id="3" name="Content Placeholder 2"/>
          <p:cNvSpPr>
            <a:spLocks noGrp="1"/>
          </p:cNvSpPr>
          <p:nvPr>
            <p:ph idx="1"/>
          </p:nvPr>
        </p:nvSpPr>
        <p:spPr/>
        <p:txBody>
          <a:bodyPr>
            <a:normAutofit fontScale="77500" lnSpcReduction="20000"/>
          </a:bodyPr>
          <a:lstStyle/>
          <a:p>
            <a:pPr algn="just">
              <a:spcBef>
                <a:spcPct val="50000"/>
              </a:spcBef>
              <a:buFontTx/>
              <a:buChar char="•"/>
            </a:pPr>
            <a:r>
              <a:rPr lang="en-US" sz="2800" b="1" dirty="0" smtClean="0">
                <a:solidFill>
                  <a:schemeClr val="tx2"/>
                </a:solidFill>
              </a:rPr>
              <a:t>Independent agencies</a:t>
            </a:r>
          </a:p>
          <a:p>
            <a:pPr algn="just">
              <a:spcBef>
                <a:spcPct val="50000"/>
              </a:spcBef>
              <a:buFontTx/>
              <a:buChar char="•"/>
            </a:pPr>
            <a:r>
              <a:rPr lang="en-US" sz="2800" b="1" dirty="0" smtClean="0">
                <a:solidFill>
                  <a:schemeClr val="tx2"/>
                </a:solidFill>
              </a:rPr>
              <a:t>Online travel agents</a:t>
            </a:r>
          </a:p>
          <a:p>
            <a:pPr algn="just">
              <a:spcBef>
                <a:spcPct val="50000"/>
              </a:spcBef>
              <a:buFontTx/>
              <a:buChar char="•"/>
            </a:pPr>
            <a:r>
              <a:rPr lang="en-US" sz="2800" b="1" dirty="0" smtClean="0">
                <a:solidFill>
                  <a:schemeClr val="tx2"/>
                </a:solidFill>
              </a:rPr>
              <a:t>Visitor information centers</a:t>
            </a:r>
          </a:p>
          <a:p>
            <a:pPr algn="just">
              <a:spcBef>
                <a:spcPct val="50000"/>
              </a:spcBef>
              <a:buFontTx/>
              <a:buChar char="•"/>
            </a:pPr>
            <a:r>
              <a:rPr lang="en-US" sz="2800" b="1" dirty="0" smtClean="0">
                <a:solidFill>
                  <a:schemeClr val="tx2"/>
                </a:solidFill>
              </a:rPr>
              <a:t>Hotel and Concierge Services</a:t>
            </a:r>
          </a:p>
          <a:p>
            <a:pPr algn="just">
              <a:spcBef>
                <a:spcPct val="50000"/>
              </a:spcBef>
              <a:buFontTx/>
              <a:buChar char="•"/>
            </a:pPr>
            <a:r>
              <a:rPr lang="en-US" sz="2800" b="1" dirty="0" smtClean="0">
                <a:solidFill>
                  <a:schemeClr val="tx2"/>
                </a:solidFill>
              </a:rPr>
              <a:t>Inbound tour operators</a:t>
            </a:r>
          </a:p>
          <a:p>
            <a:r>
              <a:rPr lang="en-US" sz="2800" b="1" dirty="0" smtClean="0">
                <a:solidFill>
                  <a:schemeClr val="tx2"/>
                </a:solidFill>
              </a:rPr>
              <a:t>Global distribution </a:t>
            </a:r>
            <a:r>
              <a:rPr lang="en-US" sz="2800" b="1" dirty="0" smtClean="0">
                <a:solidFill>
                  <a:srgbClr val="002060"/>
                </a:solidFill>
              </a:rPr>
              <a:t>systems</a:t>
            </a:r>
          </a:p>
          <a:p>
            <a:pPr>
              <a:buNone/>
            </a:pPr>
            <a:r>
              <a:rPr lang="en-US" sz="2800" b="1" dirty="0" smtClean="0">
                <a:solidFill>
                  <a:srgbClr val="002060"/>
                </a:solidFill>
              </a:rPr>
              <a:t>(</a:t>
            </a:r>
            <a:r>
              <a:rPr lang="en-US" sz="2800" dirty="0" smtClean="0">
                <a:solidFill>
                  <a:srgbClr val="002060"/>
                </a:solidFill>
              </a:rPr>
              <a:t>A </a:t>
            </a:r>
            <a:r>
              <a:rPr lang="en-US" sz="2800" b="1" dirty="0" smtClean="0">
                <a:solidFill>
                  <a:srgbClr val="002060"/>
                </a:solidFill>
              </a:rPr>
              <a:t>global distribution system</a:t>
            </a:r>
            <a:r>
              <a:rPr lang="en-US" sz="2800" dirty="0" smtClean="0">
                <a:solidFill>
                  <a:srgbClr val="002060"/>
                </a:solidFill>
              </a:rPr>
              <a:t> (GDS) is a computerized </a:t>
            </a:r>
            <a:r>
              <a:rPr lang="en-US" sz="2800" b="1" dirty="0" smtClean="0">
                <a:solidFill>
                  <a:srgbClr val="002060"/>
                </a:solidFill>
              </a:rPr>
              <a:t>network system</a:t>
            </a:r>
            <a:r>
              <a:rPr lang="en-US" sz="2800" dirty="0" smtClean="0">
                <a:solidFill>
                  <a:srgbClr val="002060"/>
                </a:solidFill>
              </a:rPr>
              <a:t> owned or operated by a company that enables transactions between travel industry service providers, mainly airlines, hotels, car rental companies, and travel agencies.)</a:t>
            </a:r>
          </a:p>
          <a:p>
            <a:pPr>
              <a:buNone/>
            </a:pPr>
            <a:r>
              <a:rPr lang="en-US" sz="2800" dirty="0" smtClean="0">
                <a:solidFill>
                  <a:srgbClr val="002060"/>
                </a:solidFill>
              </a:rPr>
              <a:t/>
            </a:r>
            <a:br>
              <a:rPr lang="en-US" sz="2800" dirty="0" smtClean="0">
                <a:solidFill>
                  <a:srgbClr val="002060"/>
                </a:solidFill>
              </a:rPr>
            </a:br>
            <a:endParaRPr lang="en-US" sz="2800" b="1" dirty="0" smtClean="0">
              <a:solidFill>
                <a:srgbClr val="002060"/>
              </a:solidFill>
            </a:endParaRPr>
          </a:p>
          <a:p>
            <a:pPr algn="just">
              <a:spcBef>
                <a:spcPct val="50000"/>
              </a:spcBef>
              <a:buFontTx/>
              <a:buChar char="•"/>
            </a:pPr>
            <a:endParaRPr lang="en-US" sz="2400" b="1" dirty="0" smtClean="0">
              <a:solidFill>
                <a:schemeClr val="tx2"/>
              </a:solidFill>
            </a:endParaRPr>
          </a:p>
          <a:p>
            <a:pPr algn="just">
              <a:spcBef>
                <a:spcPct val="50000"/>
              </a:spcBef>
              <a:buFontTx/>
              <a:buChar char="•"/>
            </a:pPr>
            <a:endParaRPr lang="en-U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solidFill>
                  <a:srgbClr val="C00000"/>
                </a:solidFill>
              </a:rPr>
              <a:t>Advantages of using a travel agent</a:t>
            </a:r>
            <a:br>
              <a:rPr lang="en-US" b="1" i="1" dirty="0" smtClean="0">
                <a:solidFill>
                  <a:srgbClr val="C00000"/>
                </a:solidFill>
              </a:rPr>
            </a:br>
            <a:endParaRPr lang="en-US" i="1" dirty="0">
              <a:solidFill>
                <a:srgbClr val="C00000"/>
              </a:solidFill>
            </a:endParaRPr>
          </a:p>
        </p:txBody>
      </p:sp>
      <p:sp>
        <p:nvSpPr>
          <p:cNvPr id="3" name="Content Placeholder 2"/>
          <p:cNvSpPr>
            <a:spLocks noGrp="1"/>
          </p:cNvSpPr>
          <p:nvPr>
            <p:ph idx="1"/>
          </p:nvPr>
        </p:nvSpPr>
        <p:spPr/>
        <p:txBody>
          <a:bodyPr>
            <a:normAutofit fontScale="85000" lnSpcReduction="10000"/>
          </a:bodyPr>
          <a:lstStyle/>
          <a:p>
            <a:pPr algn="just">
              <a:spcBef>
                <a:spcPct val="50000"/>
              </a:spcBef>
              <a:buFontTx/>
              <a:buChar char="•"/>
            </a:pPr>
            <a:r>
              <a:rPr lang="en-US" b="1" dirty="0" smtClean="0">
                <a:solidFill>
                  <a:schemeClr val="tx2"/>
                </a:solidFill>
              </a:rPr>
              <a:t>The agent has knowledge of a geographically diverse marketplace.</a:t>
            </a:r>
          </a:p>
          <a:p>
            <a:pPr algn="just">
              <a:spcBef>
                <a:spcPct val="50000"/>
              </a:spcBef>
              <a:buFontTx/>
              <a:buChar char="•"/>
            </a:pPr>
            <a:r>
              <a:rPr lang="en-US" b="1" dirty="0" smtClean="0">
                <a:solidFill>
                  <a:schemeClr val="tx2"/>
                </a:solidFill>
              </a:rPr>
              <a:t>The agent saves the customer time by researching the product mix that best meets the customer’s request.</a:t>
            </a:r>
          </a:p>
          <a:p>
            <a:pPr algn="just">
              <a:spcBef>
                <a:spcPct val="50000"/>
              </a:spcBef>
              <a:buFontTx/>
              <a:buChar char="•"/>
            </a:pPr>
            <a:r>
              <a:rPr lang="en-US" b="1" dirty="0" smtClean="0">
                <a:solidFill>
                  <a:schemeClr val="tx2"/>
                </a:solidFill>
              </a:rPr>
              <a:t>The agent can recommend price considerations.</a:t>
            </a:r>
          </a:p>
          <a:p>
            <a:pPr algn="just">
              <a:spcBef>
                <a:spcPct val="50000"/>
              </a:spcBef>
              <a:buFontTx/>
              <a:buChar char="•"/>
            </a:pPr>
            <a:r>
              <a:rPr lang="en-US" b="1" dirty="0" smtClean="0">
                <a:solidFill>
                  <a:schemeClr val="tx2"/>
                </a:solidFill>
              </a:rPr>
              <a:t>The agent may use </a:t>
            </a:r>
            <a:r>
              <a:rPr lang="en-US" b="1" i="1" dirty="0" smtClean="0">
                <a:solidFill>
                  <a:schemeClr val="tx2"/>
                </a:solidFill>
              </a:rPr>
              <a:t>Global Distribution Systems (GDS)</a:t>
            </a:r>
            <a:r>
              <a:rPr lang="en-US" b="1" dirty="0" smtClean="0">
                <a:solidFill>
                  <a:schemeClr val="tx2"/>
                </a:solidFill>
              </a:rPr>
              <a:t> to make reservations.  </a:t>
            </a:r>
            <a:r>
              <a:rPr lang="en-US" b="1" i="1" dirty="0" smtClean="0">
                <a:solidFill>
                  <a:schemeClr val="tx2"/>
                </a:solidFill>
              </a:rPr>
              <a:t>GDS is a worldwide inter-organization information system that maps destinations for travel associates’ use in selling tourism services.</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solidFill>
                  <a:srgbClr val="C00000"/>
                </a:solidFill>
              </a:rPr>
              <a:t>Challenges facing travel agencies</a:t>
            </a:r>
            <a:br>
              <a:rPr lang="en-US" b="1" i="1" dirty="0" smtClean="0">
                <a:solidFill>
                  <a:srgbClr val="C00000"/>
                </a:solidFill>
              </a:rPr>
            </a:br>
            <a:endParaRPr lang="en-US" i="1" dirty="0">
              <a:solidFill>
                <a:srgbClr val="C00000"/>
              </a:solidFill>
            </a:endParaRPr>
          </a:p>
        </p:txBody>
      </p:sp>
      <p:sp>
        <p:nvSpPr>
          <p:cNvPr id="3" name="Content Placeholder 2"/>
          <p:cNvSpPr>
            <a:spLocks noGrp="1"/>
          </p:cNvSpPr>
          <p:nvPr>
            <p:ph idx="1"/>
          </p:nvPr>
        </p:nvSpPr>
        <p:spPr/>
        <p:txBody>
          <a:bodyPr>
            <a:normAutofit fontScale="85000" lnSpcReduction="10000"/>
          </a:bodyPr>
          <a:lstStyle/>
          <a:p>
            <a:pPr algn="just">
              <a:spcBef>
                <a:spcPct val="50000"/>
              </a:spcBef>
              <a:buFontTx/>
              <a:buChar char="•"/>
            </a:pPr>
            <a:r>
              <a:rPr lang="en-US" b="1" dirty="0" smtClean="0">
                <a:solidFill>
                  <a:schemeClr val="tx2"/>
                </a:solidFill>
              </a:rPr>
              <a:t>Agents are no longer just order-takers making reservations at the customer’s request.</a:t>
            </a:r>
          </a:p>
          <a:p>
            <a:pPr algn="just">
              <a:spcBef>
                <a:spcPct val="50000"/>
              </a:spcBef>
              <a:buFontTx/>
              <a:buChar char="•"/>
            </a:pPr>
            <a:r>
              <a:rPr lang="en-US" b="1" dirty="0" smtClean="0">
                <a:solidFill>
                  <a:schemeClr val="tx2"/>
                </a:solidFill>
              </a:rPr>
              <a:t>Agents have to market themselves and the agency.</a:t>
            </a:r>
          </a:p>
          <a:p>
            <a:pPr algn="just">
              <a:spcBef>
                <a:spcPct val="50000"/>
              </a:spcBef>
              <a:buFontTx/>
              <a:buChar char="•"/>
            </a:pPr>
            <a:r>
              <a:rPr lang="en-US" b="1" dirty="0" smtClean="0">
                <a:solidFill>
                  <a:schemeClr val="tx2"/>
                </a:solidFill>
              </a:rPr>
              <a:t>Agents now have Internet competition.</a:t>
            </a:r>
          </a:p>
          <a:p>
            <a:pPr algn="just">
              <a:spcBef>
                <a:spcPct val="50000"/>
              </a:spcBef>
              <a:buFontTx/>
              <a:buChar char="•"/>
            </a:pPr>
            <a:r>
              <a:rPr lang="en-US" b="1" dirty="0" smtClean="0">
                <a:solidFill>
                  <a:schemeClr val="tx2"/>
                </a:solidFill>
              </a:rPr>
              <a:t>Agents earn commissions on reservations they make.</a:t>
            </a:r>
          </a:p>
          <a:p>
            <a:pPr algn="just">
              <a:spcBef>
                <a:spcPct val="50000"/>
              </a:spcBef>
              <a:buFontTx/>
              <a:buChar char="•"/>
            </a:pPr>
            <a:r>
              <a:rPr lang="en-US" b="1" dirty="0" smtClean="0">
                <a:solidFill>
                  <a:schemeClr val="tx2"/>
                </a:solidFill>
              </a:rPr>
              <a:t>Travel agents spend much of their time researching travel products.</a:t>
            </a:r>
          </a:p>
          <a:p>
            <a:pPr algn="just">
              <a:spcBef>
                <a:spcPct val="50000"/>
              </a:spcBef>
              <a:buFontTx/>
              <a:buChar char="•"/>
            </a:pPr>
            <a:r>
              <a:rPr lang="en-US" b="1" dirty="0" smtClean="0">
                <a:solidFill>
                  <a:schemeClr val="tx2"/>
                </a:solidFill>
              </a:rPr>
              <a:t>Agents must be culturally diverse and able to relate to customers’ personalities.</a:t>
            </a:r>
          </a:p>
          <a:p>
            <a:endParaRPr lang="en-US" b="1" dirty="0">
              <a:solidFill>
                <a:schemeClr val="tx2"/>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i="1" dirty="0" smtClean="0">
                <a:solidFill>
                  <a:srgbClr val="C00000"/>
                </a:solidFill>
              </a:rPr>
              <a:t>The Travel Agent versus the Internet </a:t>
            </a:r>
            <a:endParaRPr lang="en-US" i="1" dirty="0">
              <a:solidFill>
                <a:srgbClr val="C00000"/>
              </a:solidFill>
            </a:endParaRPr>
          </a:p>
        </p:txBody>
      </p:sp>
      <p:pic>
        <p:nvPicPr>
          <p:cNvPr id="4" name="Content Placeholder 3" descr="images (4).jpg"/>
          <p:cNvPicPr>
            <a:picLocks noGrp="1" noChangeAspect="1"/>
          </p:cNvPicPr>
          <p:nvPr>
            <p:ph idx="1"/>
          </p:nvPr>
        </p:nvPicPr>
        <p:blipFill>
          <a:blip r:embed="rId2"/>
          <a:stretch>
            <a:fillRect/>
          </a:stretch>
        </p:blipFill>
        <p:spPr>
          <a:xfrm>
            <a:off x="5334000" y="1295400"/>
            <a:ext cx="2619375" cy="4724400"/>
          </a:xfrm>
        </p:spPr>
      </p:pic>
      <p:pic>
        <p:nvPicPr>
          <p:cNvPr id="5" name="Picture 4" descr="images (3).jpg"/>
          <p:cNvPicPr>
            <a:picLocks noChangeAspect="1"/>
          </p:cNvPicPr>
          <p:nvPr/>
        </p:nvPicPr>
        <p:blipFill>
          <a:blip r:embed="rId3"/>
          <a:stretch>
            <a:fillRect/>
          </a:stretch>
        </p:blipFill>
        <p:spPr>
          <a:xfrm>
            <a:off x="1371600" y="1295400"/>
            <a:ext cx="2466975" cy="487680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i="1" dirty="0" smtClean="0">
                <a:solidFill>
                  <a:srgbClr val="C00000"/>
                </a:solidFill>
              </a:rPr>
              <a:t>The Future of Travel Agents</a:t>
            </a:r>
            <a:endParaRPr lang="en-US" i="1" dirty="0">
              <a:solidFill>
                <a:srgbClr val="C00000"/>
              </a:solidFill>
            </a:endParaRPr>
          </a:p>
        </p:txBody>
      </p:sp>
      <p:sp>
        <p:nvSpPr>
          <p:cNvPr id="3" name="Content Placeholder 2"/>
          <p:cNvSpPr>
            <a:spLocks noGrp="1"/>
          </p:cNvSpPr>
          <p:nvPr>
            <p:ph idx="1"/>
          </p:nvPr>
        </p:nvSpPr>
        <p:spPr/>
        <p:txBody>
          <a:bodyPr>
            <a:noAutofit/>
          </a:bodyPr>
          <a:lstStyle/>
          <a:p>
            <a:pPr algn="just"/>
            <a:r>
              <a:rPr lang="en-GB" sz="2400" b="1" dirty="0" smtClean="0">
                <a:solidFill>
                  <a:schemeClr val="tx2"/>
                </a:solidFill>
              </a:rPr>
              <a:t>Because of the Internet, commission caps, commission cuts, commission eliminations, and the changing world of travel, popular questions being raised today are:</a:t>
            </a:r>
          </a:p>
          <a:p>
            <a:pPr algn="just">
              <a:buNone/>
            </a:pPr>
            <a:r>
              <a:rPr lang="en-GB" sz="2400" b="1" dirty="0" smtClean="0">
                <a:solidFill>
                  <a:schemeClr val="tx2"/>
                </a:solidFill>
              </a:rPr>
              <a:t> </a:t>
            </a:r>
          </a:p>
          <a:p>
            <a:pPr lvl="1" algn="just"/>
            <a:r>
              <a:rPr lang="en-GB" sz="2400" b="1" dirty="0" smtClean="0">
                <a:solidFill>
                  <a:schemeClr val="tx2"/>
                </a:solidFill>
              </a:rPr>
              <a:t>Will there be a travel agent in the future? </a:t>
            </a:r>
          </a:p>
          <a:p>
            <a:pPr lvl="1" algn="just"/>
            <a:endParaRPr lang="en-GB" sz="2400" b="1" dirty="0" smtClean="0">
              <a:solidFill>
                <a:schemeClr val="tx2"/>
              </a:solidFill>
            </a:endParaRPr>
          </a:p>
          <a:p>
            <a:pPr lvl="1" algn="just"/>
            <a:r>
              <a:rPr lang="en-GB" sz="2400" b="1" dirty="0" smtClean="0">
                <a:solidFill>
                  <a:schemeClr val="tx2"/>
                </a:solidFill>
              </a:rPr>
              <a:t>Will travel agents survive the elimination of airline commissions? </a:t>
            </a:r>
          </a:p>
          <a:p>
            <a:pPr lvl="1" algn="just"/>
            <a:endParaRPr lang="en-GB" sz="2400" b="1" dirty="0" smtClean="0">
              <a:solidFill>
                <a:schemeClr val="tx2"/>
              </a:solidFill>
            </a:endParaRPr>
          </a:p>
          <a:p>
            <a:pPr lvl="1" algn="just"/>
            <a:r>
              <a:rPr lang="en-GB" sz="2400" b="1" dirty="0" smtClean="0">
                <a:solidFill>
                  <a:schemeClr val="tx2"/>
                </a:solidFill>
              </a:rPr>
              <a:t>Will the Internet result in the termination of the travel agent? </a:t>
            </a:r>
          </a:p>
          <a:p>
            <a:endParaRPr lang="en-US" sz="2400" b="1" dirty="0">
              <a:solidFill>
                <a:schemeClr val="tx2"/>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800" b="1" i="1" dirty="0" smtClean="0">
                <a:solidFill>
                  <a:srgbClr val="C00000"/>
                </a:solidFill>
              </a:rPr>
              <a:t>Internet</a:t>
            </a:r>
            <a:endParaRPr lang="en-US" sz="4800" i="1" dirty="0">
              <a:solidFill>
                <a:srgbClr val="C00000"/>
              </a:solidFill>
            </a:endParaRPr>
          </a:p>
        </p:txBody>
      </p:sp>
      <p:pic>
        <p:nvPicPr>
          <p:cNvPr id="4" name="Content Placeholder 3" descr="download-videos-on-iphone-ipad-internet.jpg"/>
          <p:cNvPicPr>
            <a:picLocks noGrp="1" noChangeAspect="1"/>
          </p:cNvPicPr>
          <p:nvPr>
            <p:ph idx="1"/>
          </p:nvPr>
        </p:nvPicPr>
        <p:blipFill>
          <a:blip r:embed="rId2"/>
          <a:stretch>
            <a:fillRect/>
          </a:stretch>
        </p:blipFill>
        <p:spPr>
          <a:xfrm>
            <a:off x="838200" y="1524000"/>
            <a:ext cx="7391400" cy="4244181"/>
          </a:xfr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i="1" dirty="0" smtClean="0">
                <a:solidFill>
                  <a:srgbClr val="C00000"/>
                </a:solidFill>
              </a:rPr>
              <a:t>The Advantage Of </a:t>
            </a:r>
            <a:r>
              <a:rPr lang="en-US" b="1" i="1" dirty="0" smtClean="0">
                <a:solidFill>
                  <a:srgbClr val="C00000"/>
                </a:solidFill>
              </a:rPr>
              <a:t>Internet</a:t>
            </a:r>
            <a:endParaRPr lang="en-US" i="1" dirty="0">
              <a:solidFill>
                <a:srgbClr val="C00000"/>
              </a:solidFill>
            </a:endParaRPr>
          </a:p>
        </p:txBody>
      </p:sp>
      <p:sp>
        <p:nvSpPr>
          <p:cNvPr id="3" name="Content Placeholder 2"/>
          <p:cNvSpPr>
            <a:spLocks noGrp="1"/>
          </p:cNvSpPr>
          <p:nvPr>
            <p:ph idx="1"/>
          </p:nvPr>
        </p:nvSpPr>
        <p:spPr/>
        <p:txBody>
          <a:bodyPr>
            <a:normAutofit fontScale="85000" lnSpcReduction="20000"/>
          </a:bodyPr>
          <a:lstStyle/>
          <a:p>
            <a:pPr algn="just">
              <a:lnSpc>
                <a:spcPct val="80000"/>
              </a:lnSpc>
            </a:pPr>
            <a:r>
              <a:rPr lang="en-GB" sz="3500" b="1" dirty="0" smtClean="0">
                <a:solidFill>
                  <a:schemeClr val="tx2"/>
                </a:solidFill>
              </a:rPr>
              <a:t>In today's marketplace it is necessary to talk about the Internet as a channel of distribution.</a:t>
            </a:r>
          </a:p>
          <a:p>
            <a:pPr algn="just">
              <a:lnSpc>
                <a:spcPct val="80000"/>
              </a:lnSpc>
              <a:buNone/>
            </a:pPr>
            <a:endParaRPr lang="en-GB" sz="3500" b="1" dirty="0" smtClean="0">
              <a:solidFill>
                <a:schemeClr val="tx2"/>
              </a:solidFill>
            </a:endParaRPr>
          </a:p>
          <a:p>
            <a:pPr algn="just">
              <a:lnSpc>
                <a:spcPct val="80000"/>
              </a:lnSpc>
            </a:pPr>
            <a:r>
              <a:rPr lang="en-GB" sz="3500" b="1" dirty="0" smtClean="0">
                <a:solidFill>
                  <a:schemeClr val="tx2"/>
                </a:solidFill>
              </a:rPr>
              <a:t>It makes direct selling from the supplier to the consumer more positive than ever before. There have always been direct sales in travel from suppliers consumers via suppliers' offices or the telephone. </a:t>
            </a:r>
          </a:p>
          <a:p>
            <a:pPr algn="just">
              <a:lnSpc>
                <a:spcPct val="80000"/>
              </a:lnSpc>
            </a:pPr>
            <a:endParaRPr lang="en-GB" sz="3500" b="1" dirty="0" smtClean="0">
              <a:solidFill>
                <a:schemeClr val="tx2"/>
              </a:solidFill>
            </a:endParaRPr>
          </a:p>
          <a:p>
            <a:pPr algn="just">
              <a:lnSpc>
                <a:spcPct val="80000"/>
              </a:lnSpc>
            </a:pPr>
            <a:r>
              <a:rPr lang="en-GB" sz="3500" b="1" dirty="0" smtClean="0">
                <a:solidFill>
                  <a:schemeClr val="tx2"/>
                </a:solidFill>
              </a:rPr>
              <a:t>We have witnessed the coming of computer central reservation systems (CRS), faxes, smart cards, videos, CD-ROMS, and impact they have had on the travel distribution process. </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C00000"/>
                </a:solidFill>
              </a:rPr>
              <a:t>Advantage of Internet</a:t>
            </a:r>
            <a:endParaRPr lang="en-US" b="1" i="1" dirty="0">
              <a:solidFill>
                <a:srgbClr val="C00000"/>
              </a:solidFill>
            </a:endParaRPr>
          </a:p>
        </p:txBody>
      </p:sp>
      <p:sp>
        <p:nvSpPr>
          <p:cNvPr id="3" name="Content Placeholder 2"/>
          <p:cNvSpPr>
            <a:spLocks noGrp="1"/>
          </p:cNvSpPr>
          <p:nvPr>
            <p:ph idx="1"/>
          </p:nvPr>
        </p:nvSpPr>
        <p:spPr/>
        <p:txBody>
          <a:bodyPr>
            <a:normAutofit fontScale="92500" lnSpcReduction="20000"/>
          </a:bodyPr>
          <a:lstStyle/>
          <a:p>
            <a:pPr algn="just">
              <a:lnSpc>
                <a:spcPct val="80000"/>
              </a:lnSpc>
            </a:pPr>
            <a:r>
              <a:rPr lang="en-GB" b="1" dirty="0" smtClean="0">
                <a:solidFill>
                  <a:schemeClr val="tx2"/>
                </a:solidFill>
              </a:rPr>
              <a:t>However, the newest technology entrant is attracting more attention and has more potential than of predecessors. It's the Internet. </a:t>
            </a:r>
          </a:p>
          <a:p>
            <a:pPr algn="just">
              <a:lnSpc>
                <a:spcPct val="80000"/>
              </a:lnSpc>
            </a:pPr>
            <a:endParaRPr lang="en-GB" b="1" dirty="0" smtClean="0">
              <a:solidFill>
                <a:schemeClr val="tx2"/>
              </a:solidFill>
            </a:endParaRPr>
          </a:p>
          <a:p>
            <a:pPr algn="just">
              <a:lnSpc>
                <a:spcPct val="80000"/>
              </a:lnSpc>
            </a:pPr>
            <a:r>
              <a:rPr lang="en-GB" b="1" dirty="0" smtClean="0">
                <a:solidFill>
                  <a:schemeClr val="tx2"/>
                </a:solidFill>
              </a:rPr>
              <a:t>As an evolving communications and booking, the Internet is delivering on its vast potential because travel is an information based product. </a:t>
            </a:r>
          </a:p>
          <a:p>
            <a:pPr algn="just">
              <a:lnSpc>
                <a:spcPct val="80000"/>
              </a:lnSpc>
            </a:pPr>
            <a:endParaRPr lang="en-GB" b="1" dirty="0" smtClean="0">
              <a:solidFill>
                <a:schemeClr val="tx2"/>
              </a:solidFill>
            </a:endParaRPr>
          </a:p>
          <a:p>
            <a:pPr algn="just">
              <a:lnSpc>
                <a:spcPct val="80000"/>
              </a:lnSpc>
            </a:pPr>
            <a:r>
              <a:rPr lang="en-GB" b="1" dirty="0" smtClean="0">
                <a:solidFill>
                  <a:schemeClr val="tx2"/>
                </a:solidFill>
              </a:rPr>
              <a:t>The Internet, that vast network of computer networks around world, confronts us with a stream of data. </a:t>
            </a:r>
          </a:p>
          <a:p>
            <a:pPr algn="just">
              <a:lnSpc>
                <a:spcPct val="80000"/>
              </a:lnSpc>
            </a:pPr>
            <a:endParaRPr lang="en-GB" b="1" dirty="0" smtClean="0">
              <a:solidFill>
                <a:schemeClr val="tx2"/>
              </a:solidFill>
            </a:endParaRPr>
          </a:p>
          <a:p>
            <a:pPr algn="just">
              <a:lnSpc>
                <a:spcPct val="80000"/>
              </a:lnSpc>
            </a:pPr>
            <a:r>
              <a:rPr lang="en-GB" b="1" dirty="0" smtClean="0">
                <a:solidFill>
                  <a:schemeClr val="tx2"/>
                </a:solidFill>
              </a:rPr>
              <a:t>The Web gives consumers the information and power to plan book their own travel. </a:t>
            </a:r>
          </a:p>
          <a:p>
            <a:endParaRPr lang="en-US" b="1" dirty="0">
              <a:solidFill>
                <a:schemeClr val="tx2"/>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i="1" u="sng" dirty="0" smtClean="0">
                <a:solidFill>
                  <a:srgbClr val="C00000"/>
                </a:solidFill>
              </a:rPr>
              <a:t>Electronic Commerce </a:t>
            </a:r>
            <a:endParaRPr lang="en-US" i="1" dirty="0">
              <a:solidFill>
                <a:srgbClr val="C00000"/>
              </a:solidFill>
            </a:endParaRPr>
          </a:p>
        </p:txBody>
      </p:sp>
      <p:pic>
        <p:nvPicPr>
          <p:cNvPr id="7" name="Content Placeholder 6" descr="ecommerce-2140603_960_720.jpg"/>
          <p:cNvPicPr>
            <a:picLocks noGrp="1" noChangeAspect="1"/>
          </p:cNvPicPr>
          <p:nvPr>
            <p:ph idx="1"/>
          </p:nvPr>
        </p:nvPicPr>
        <p:blipFill>
          <a:blip r:embed="rId2"/>
          <a:stretch>
            <a:fillRect/>
          </a:stretch>
        </p:blipFill>
        <p:spPr>
          <a:xfrm>
            <a:off x="6019800" y="1752600"/>
            <a:ext cx="2926080" cy="4267200"/>
          </a:xfrm>
        </p:spPr>
      </p:pic>
      <p:sp>
        <p:nvSpPr>
          <p:cNvPr id="8" name="Rectangle 7"/>
          <p:cNvSpPr/>
          <p:nvPr/>
        </p:nvSpPr>
        <p:spPr>
          <a:xfrm>
            <a:off x="533400" y="1752600"/>
            <a:ext cx="4572000" cy="4607415"/>
          </a:xfrm>
          <a:prstGeom prst="rect">
            <a:avLst/>
          </a:prstGeom>
        </p:spPr>
        <p:txBody>
          <a:bodyPr>
            <a:spAutoFit/>
          </a:bodyPr>
          <a:lstStyle/>
          <a:p>
            <a:pPr algn="just">
              <a:lnSpc>
                <a:spcPct val="90000"/>
              </a:lnSpc>
            </a:pPr>
            <a:r>
              <a:rPr lang="en-GB" sz="2800" b="1" dirty="0" smtClean="0">
                <a:solidFill>
                  <a:schemeClr val="tx2"/>
                </a:solidFill>
              </a:rPr>
              <a:t>The term e-commerce refers to the selling of goods and services via the Internet.</a:t>
            </a:r>
          </a:p>
          <a:p>
            <a:pPr algn="just">
              <a:lnSpc>
                <a:spcPct val="90000"/>
              </a:lnSpc>
            </a:pPr>
            <a:endParaRPr lang="en-GB" sz="2800" b="1" dirty="0" smtClean="0">
              <a:solidFill>
                <a:schemeClr val="tx2"/>
              </a:solidFill>
            </a:endParaRPr>
          </a:p>
          <a:p>
            <a:pPr algn="just">
              <a:lnSpc>
                <a:spcPct val="90000"/>
              </a:lnSpc>
            </a:pPr>
            <a:r>
              <a:rPr lang="en-GB" sz="2800" b="1" dirty="0" smtClean="0">
                <a:solidFill>
                  <a:schemeClr val="tx2"/>
                </a:solidFill>
              </a:rPr>
              <a:t>Many studies indicate that travel is being swept into the Web economy. </a:t>
            </a:r>
          </a:p>
          <a:p>
            <a:pPr algn="just">
              <a:lnSpc>
                <a:spcPct val="90000"/>
              </a:lnSpc>
            </a:pPr>
            <a:endParaRPr lang="en-GB" sz="2800" b="1" dirty="0" smtClean="0">
              <a:solidFill>
                <a:schemeClr val="tx2"/>
              </a:solidFill>
            </a:endParaRPr>
          </a:p>
          <a:p>
            <a:pPr algn="just">
              <a:lnSpc>
                <a:spcPct val="90000"/>
              </a:lnSpc>
            </a:pPr>
            <a:r>
              <a:rPr lang="en-GB" sz="2800" b="1" dirty="0" smtClean="0">
                <a:solidFill>
                  <a:schemeClr val="tx2"/>
                </a:solidFill>
              </a:rPr>
              <a:t>Tourism related services are now the king of Internet sales. </a:t>
            </a:r>
          </a:p>
          <a:p>
            <a:pPr algn="just">
              <a:lnSpc>
                <a:spcPct val="90000"/>
              </a:lnSpc>
            </a:pPr>
            <a:endParaRPr lang="en-GB"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i="1" u="sng" dirty="0" smtClean="0">
                <a:solidFill>
                  <a:srgbClr val="C00000"/>
                </a:solidFill>
              </a:rPr>
              <a:t>Limitations </a:t>
            </a:r>
            <a:endParaRPr lang="en-US" i="1" dirty="0">
              <a:solidFill>
                <a:srgbClr val="C00000"/>
              </a:solidFill>
            </a:endParaRPr>
          </a:p>
        </p:txBody>
      </p:sp>
      <p:sp>
        <p:nvSpPr>
          <p:cNvPr id="3" name="Content Placeholder 2"/>
          <p:cNvSpPr>
            <a:spLocks noGrp="1"/>
          </p:cNvSpPr>
          <p:nvPr>
            <p:ph idx="1"/>
          </p:nvPr>
        </p:nvSpPr>
        <p:spPr/>
        <p:txBody>
          <a:bodyPr>
            <a:normAutofit fontScale="92500" lnSpcReduction="10000"/>
          </a:bodyPr>
          <a:lstStyle/>
          <a:p>
            <a:pPr marL="571500" indent="-571500" algn="ctr">
              <a:lnSpc>
                <a:spcPct val="90000"/>
              </a:lnSpc>
              <a:buNone/>
            </a:pPr>
            <a:r>
              <a:rPr lang="en-GB" sz="2400" b="1" i="1" u="sng" dirty="0" smtClean="0">
                <a:solidFill>
                  <a:schemeClr val="tx2"/>
                </a:solidFill>
              </a:rPr>
              <a:t>Despite its great potential, the e-</a:t>
            </a:r>
            <a:r>
              <a:rPr lang="en-GB" sz="2400" b="1" i="1" u="sng" dirty="0" err="1" smtClean="0">
                <a:solidFill>
                  <a:schemeClr val="tx2"/>
                </a:solidFill>
              </a:rPr>
              <a:t>comerce</a:t>
            </a:r>
            <a:r>
              <a:rPr lang="en-GB" sz="2400" b="1" i="1" u="sng" dirty="0" smtClean="0">
                <a:solidFill>
                  <a:schemeClr val="tx2"/>
                </a:solidFill>
              </a:rPr>
              <a:t> has limitations. </a:t>
            </a:r>
          </a:p>
          <a:p>
            <a:pPr marL="571500" indent="-571500" algn="just">
              <a:lnSpc>
                <a:spcPct val="90000"/>
              </a:lnSpc>
            </a:pPr>
            <a:endParaRPr lang="en-GB" sz="2400" b="1" dirty="0" smtClean="0">
              <a:solidFill>
                <a:schemeClr val="tx2"/>
              </a:solidFill>
            </a:endParaRPr>
          </a:p>
          <a:p>
            <a:pPr marL="571500" indent="-571500" algn="just">
              <a:lnSpc>
                <a:spcPct val="90000"/>
              </a:lnSpc>
              <a:buFont typeface="Wingdings" pitchFamily="2" charset="2"/>
              <a:buAutoNum type="arabicPeriod"/>
            </a:pPr>
            <a:r>
              <a:rPr lang="en-GB" sz="2400" b="1" dirty="0" smtClean="0">
                <a:solidFill>
                  <a:schemeClr val="tx2"/>
                </a:solidFill>
              </a:rPr>
              <a:t>It produces an overwhelming amount of information more than the consumer can digest.</a:t>
            </a:r>
          </a:p>
          <a:p>
            <a:pPr marL="571500" indent="-571500" algn="just">
              <a:lnSpc>
                <a:spcPct val="90000"/>
              </a:lnSpc>
              <a:buFont typeface="Wingdings" pitchFamily="2" charset="2"/>
              <a:buAutoNum type="arabicPeriod"/>
            </a:pPr>
            <a:endParaRPr lang="en-GB" sz="2400" b="1" dirty="0" smtClean="0">
              <a:solidFill>
                <a:schemeClr val="tx2"/>
              </a:solidFill>
            </a:endParaRPr>
          </a:p>
          <a:p>
            <a:pPr marL="571500" indent="-571500" algn="just">
              <a:lnSpc>
                <a:spcPct val="90000"/>
              </a:lnSpc>
              <a:buFont typeface="Wingdings" pitchFamily="2" charset="2"/>
              <a:buAutoNum type="arabicPeriod"/>
            </a:pPr>
            <a:r>
              <a:rPr lang="en-GB" sz="2400" b="1" dirty="0" smtClean="0">
                <a:solidFill>
                  <a:schemeClr val="tx2"/>
                </a:solidFill>
              </a:rPr>
              <a:t>Nothing is worse than seeing outdated on the Web. Speed and ease of use still need to be improved. </a:t>
            </a:r>
          </a:p>
          <a:p>
            <a:pPr marL="571500" indent="-571500" algn="just">
              <a:lnSpc>
                <a:spcPct val="90000"/>
              </a:lnSpc>
              <a:buFont typeface="Wingdings" pitchFamily="2" charset="2"/>
              <a:buAutoNum type="arabicPeriod"/>
            </a:pPr>
            <a:endParaRPr lang="en-GB" sz="2400" b="1" dirty="0" smtClean="0">
              <a:solidFill>
                <a:schemeClr val="tx2"/>
              </a:solidFill>
            </a:endParaRPr>
          </a:p>
          <a:p>
            <a:pPr marL="571500" indent="-571500" algn="just">
              <a:lnSpc>
                <a:spcPct val="90000"/>
              </a:lnSpc>
              <a:buFont typeface="Wingdings" pitchFamily="2" charset="2"/>
              <a:buAutoNum type="arabicPeriod"/>
            </a:pPr>
            <a:r>
              <a:rPr lang="en-GB" sz="2400" b="1" dirty="0" smtClean="0">
                <a:solidFill>
                  <a:schemeClr val="tx2"/>
                </a:solidFill>
              </a:rPr>
              <a:t>Pop-up annoying.</a:t>
            </a:r>
          </a:p>
          <a:p>
            <a:pPr marL="571500" indent="-571500" algn="just">
              <a:lnSpc>
                <a:spcPct val="90000"/>
              </a:lnSpc>
              <a:buFont typeface="Wingdings" pitchFamily="2" charset="2"/>
              <a:buAutoNum type="arabicPeriod"/>
            </a:pPr>
            <a:endParaRPr lang="en-GB" sz="2400" b="1" dirty="0" smtClean="0">
              <a:solidFill>
                <a:schemeClr val="tx2"/>
              </a:solidFill>
            </a:endParaRPr>
          </a:p>
          <a:p>
            <a:pPr marL="571500" indent="-571500" algn="just">
              <a:lnSpc>
                <a:spcPct val="90000"/>
              </a:lnSpc>
              <a:buFont typeface="Wingdings" pitchFamily="2" charset="2"/>
              <a:buAutoNum type="arabicPeriod"/>
            </a:pPr>
            <a:r>
              <a:rPr lang="en-GB" sz="2400" b="1" dirty="0" smtClean="0">
                <a:solidFill>
                  <a:schemeClr val="tx2"/>
                </a:solidFill>
              </a:rPr>
              <a:t>Consumers have two major concerns about the Web. </a:t>
            </a:r>
          </a:p>
          <a:p>
            <a:pPr marL="1239838" lvl="2" indent="-495300" algn="just">
              <a:lnSpc>
                <a:spcPct val="90000"/>
              </a:lnSpc>
            </a:pPr>
            <a:r>
              <a:rPr lang="en-GB" b="1" dirty="0" smtClean="0">
                <a:solidFill>
                  <a:schemeClr val="tx2"/>
                </a:solidFill>
              </a:rPr>
              <a:t>One is privacy, </a:t>
            </a:r>
          </a:p>
          <a:p>
            <a:pPr marL="1239838" lvl="2" indent="-495300" algn="just">
              <a:lnSpc>
                <a:spcPct val="90000"/>
              </a:lnSpc>
            </a:pPr>
            <a:r>
              <a:rPr lang="en-GB" b="1" dirty="0" smtClean="0">
                <a:solidFill>
                  <a:schemeClr val="tx2"/>
                </a:solidFill>
              </a:rPr>
              <a:t>The  other is the security of the site. </a:t>
            </a:r>
            <a:endParaRPr lang="en-US" b="1" dirty="0" smtClean="0">
              <a:solidFill>
                <a:schemeClr val="tx2"/>
              </a:solidFill>
            </a:endParaRP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b="1" i="1" u="sng" dirty="0" smtClean="0">
                <a:solidFill>
                  <a:srgbClr val="C00000"/>
                </a:solidFill>
              </a:rPr>
              <a:t>Meeting Planners</a:t>
            </a:r>
            <a:br>
              <a:rPr lang="en-GB" b="1" i="1" u="sng" dirty="0" smtClean="0">
                <a:solidFill>
                  <a:srgbClr val="C00000"/>
                </a:solidFill>
              </a:rPr>
            </a:br>
            <a:endParaRPr lang="en-US" i="1" dirty="0">
              <a:solidFill>
                <a:srgbClr val="C00000"/>
              </a:solidFill>
            </a:endParaRPr>
          </a:p>
        </p:txBody>
      </p:sp>
      <p:sp>
        <p:nvSpPr>
          <p:cNvPr id="3" name="Content Placeholder 2"/>
          <p:cNvSpPr>
            <a:spLocks noGrp="1"/>
          </p:cNvSpPr>
          <p:nvPr>
            <p:ph idx="1"/>
          </p:nvPr>
        </p:nvSpPr>
        <p:spPr/>
        <p:txBody>
          <a:bodyPr>
            <a:noAutofit/>
          </a:bodyPr>
          <a:lstStyle/>
          <a:p>
            <a:r>
              <a:rPr lang="en-GB" sz="2800" b="1" dirty="0" smtClean="0">
                <a:solidFill>
                  <a:schemeClr val="tx2"/>
                </a:solidFill>
              </a:rPr>
              <a:t>Professional meeting planners are involved with such tasks as selecting sites, negotiating hotel contracts, negotiating with airlines, writing contracts, planning food and beverage, preparing signage, managing traffic flow, planning audio-visual, negotiating with foreign countries and hotels for incentive travel, budgeting, promotion, public relations, and planning special events and post meeting tours. Meeting planners are found in corporations, special-interest associations, educational institutions, trade shows, and government.</a:t>
            </a:r>
            <a:endParaRPr lang="en-US" sz="2800" b="1" dirty="0">
              <a:solidFill>
                <a:schemeClr val="tx2"/>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C00000"/>
                </a:solidFill>
              </a:rPr>
              <a:t>End of The Class</a:t>
            </a:r>
            <a:endParaRPr lang="en-US" b="1" i="1" dirty="0">
              <a:solidFill>
                <a:srgbClr val="C00000"/>
              </a:solidFill>
            </a:endParaRPr>
          </a:p>
        </p:txBody>
      </p:sp>
      <p:pic>
        <p:nvPicPr>
          <p:cNvPr id="4" name="Content Placeholder 3" descr="knocking-door-sound-door-knocking-sounds-knock-door-hand-pop-art-retro-style-wooden-door-knock-sound-free-download-door-knock-sound-effect-mp3-free-download.jpg"/>
          <p:cNvPicPr>
            <a:picLocks noGrp="1" noChangeAspect="1"/>
          </p:cNvPicPr>
          <p:nvPr>
            <p:ph idx="1"/>
          </p:nvPr>
        </p:nvPicPr>
        <p:blipFill>
          <a:blip r:embed="rId2"/>
          <a:stretch>
            <a:fillRect/>
          </a:stretch>
        </p:blipFill>
        <p:spPr>
          <a:xfrm>
            <a:off x="1295400" y="1600200"/>
            <a:ext cx="6476999" cy="4525963"/>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i="1" dirty="0" smtClean="0">
                <a:solidFill>
                  <a:srgbClr val="C00000"/>
                </a:solidFill>
              </a:rPr>
              <a:t>Miscellaneous Services</a:t>
            </a:r>
            <a:endParaRPr lang="en-US" i="1" dirty="0">
              <a:solidFill>
                <a:srgbClr val="C00000"/>
              </a:solidFill>
            </a:endParaRPr>
          </a:p>
        </p:txBody>
      </p:sp>
      <p:sp>
        <p:nvSpPr>
          <p:cNvPr id="3" name="Content Placeholder 2"/>
          <p:cNvSpPr>
            <a:spLocks noGrp="1"/>
          </p:cNvSpPr>
          <p:nvPr>
            <p:ph idx="1"/>
          </p:nvPr>
        </p:nvSpPr>
        <p:spPr/>
        <p:txBody>
          <a:bodyPr>
            <a:noAutofit/>
          </a:bodyPr>
          <a:lstStyle/>
          <a:p>
            <a:pPr marL="0" indent="0" algn="just">
              <a:buNone/>
            </a:pPr>
            <a:r>
              <a:rPr lang="en-GB" sz="2400" b="1" dirty="0" smtClean="0">
                <a:solidFill>
                  <a:schemeClr val="tx2"/>
                </a:solidFill>
              </a:rPr>
              <a:t>Many other organizations provide essential services to tourism. </a:t>
            </a:r>
          </a:p>
          <a:p>
            <a:pPr marL="0" indent="0" algn="just">
              <a:buNone/>
            </a:pPr>
            <a:endParaRPr lang="en-GB" sz="2400" b="1" dirty="0" smtClean="0">
              <a:solidFill>
                <a:schemeClr val="tx2"/>
              </a:solidFill>
            </a:endParaRPr>
          </a:p>
          <a:p>
            <a:pPr algn="just">
              <a:buFont typeface="Wingdings" pitchFamily="2" charset="2"/>
              <a:buChar char="v"/>
            </a:pPr>
            <a:r>
              <a:rPr lang="en-GB" sz="2400" b="1" dirty="0" smtClean="0">
                <a:solidFill>
                  <a:schemeClr val="tx2"/>
                </a:solidFill>
              </a:rPr>
              <a:t>Hospitals And Medical Services </a:t>
            </a:r>
          </a:p>
          <a:p>
            <a:pPr algn="just">
              <a:buFont typeface="Wingdings" pitchFamily="2" charset="2"/>
              <a:buChar char="v"/>
            </a:pPr>
            <a:r>
              <a:rPr lang="en-GB" sz="2400" b="1" dirty="0" smtClean="0">
                <a:solidFill>
                  <a:schemeClr val="tx2"/>
                </a:solidFill>
              </a:rPr>
              <a:t>Police Services</a:t>
            </a:r>
          </a:p>
          <a:p>
            <a:pPr algn="just">
              <a:buFont typeface="Wingdings" pitchFamily="2" charset="2"/>
              <a:buChar char="v"/>
            </a:pPr>
            <a:r>
              <a:rPr lang="en-GB" sz="2400" b="1" dirty="0" smtClean="0">
                <a:solidFill>
                  <a:schemeClr val="tx2"/>
                </a:solidFill>
              </a:rPr>
              <a:t>Sanitary Trash Pickup And Disposal Services; Laundry Services; </a:t>
            </a:r>
          </a:p>
          <a:p>
            <a:pPr algn="just">
              <a:buFont typeface="Wingdings" pitchFamily="2" charset="2"/>
              <a:buChar char="v"/>
            </a:pPr>
            <a:r>
              <a:rPr lang="en-GB" sz="2400" b="1" dirty="0" smtClean="0">
                <a:solidFill>
                  <a:schemeClr val="tx2"/>
                </a:solidFill>
              </a:rPr>
              <a:t>Construction Services; </a:t>
            </a:r>
          </a:p>
          <a:p>
            <a:pPr algn="just">
              <a:buFont typeface="Wingdings" pitchFamily="2" charset="2"/>
              <a:buChar char="v"/>
            </a:pPr>
            <a:r>
              <a:rPr lang="en-GB" sz="2400" b="1" dirty="0" smtClean="0">
                <a:solidFill>
                  <a:schemeClr val="tx2"/>
                </a:solidFill>
              </a:rPr>
              <a:t>Retail Stores Such As Department Stores, Drugstores, And Clothing Stores;</a:t>
            </a:r>
          </a:p>
          <a:p>
            <a:pPr algn="just">
              <a:buFont typeface="Wingdings" pitchFamily="2" charset="2"/>
              <a:buChar char="v"/>
            </a:pPr>
            <a:r>
              <a:rPr lang="en-GB" sz="2400" b="1" dirty="0" smtClean="0">
                <a:solidFill>
                  <a:schemeClr val="tx2"/>
                </a:solidFill>
              </a:rPr>
              <a:t>Marketing Consultants; </a:t>
            </a:r>
          </a:p>
          <a:p>
            <a:pPr algn="just">
              <a:buFont typeface="Wingdings" pitchFamily="2" charset="2"/>
              <a:buChar char="v"/>
            </a:pPr>
            <a:r>
              <a:rPr lang="en-GB" sz="2400" b="1" dirty="0" smtClean="0">
                <a:solidFill>
                  <a:schemeClr val="tx2"/>
                </a:solidFill>
              </a:rPr>
              <a:t>Newspapers</a:t>
            </a:r>
          </a:p>
          <a:p>
            <a:endParaRPr lang="en-US" sz="2400" b="1" dirty="0">
              <a:solidFill>
                <a:schemeClr val="tx2"/>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solidFill>
                  <a:srgbClr val="C00000"/>
                </a:solidFill>
              </a:rPr>
              <a:t>Tourism Distribution Channels</a:t>
            </a:r>
            <a:r>
              <a:rPr lang="en-US" dirty="0" smtClean="0">
                <a:latin typeface="Verdana" pitchFamily="34" charset="0"/>
              </a:rPr>
              <a:t/>
            </a:r>
            <a:br>
              <a:rPr lang="en-US" dirty="0" smtClean="0">
                <a:latin typeface="Verdana" pitchFamily="34" charset="0"/>
              </a:rPr>
            </a:br>
            <a:endParaRPr lang="en-US" dirty="0"/>
          </a:p>
        </p:txBody>
      </p:sp>
      <p:pic>
        <p:nvPicPr>
          <p:cNvPr id="4" name="Content Placeholder 3" descr="tourism-distribution-17-728.jpg"/>
          <p:cNvPicPr>
            <a:picLocks noGrp="1" noChangeAspect="1"/>
          </p:cNvPicPr>
          <p:nvPr>
            <p:ph idx="1"/>
          </p:nvPr>
        </p:nvPicPr>
        <p:blipFill>
          <a:blip r:embed="rId2"/>
          <a:stretch>
            <a:fillRect/>
          </a:stretch>
        </p:blipFill>
        <p:spPr>
          <a:xfrm>
            <a:off x="1" y="838201"/>
            <a:ext cx="9143999" cy="6019800"/>
          </a:xfr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C00000"/>
                </a:solidFill>
              </a:rPr>
              <a:t>Introduction</a:t>
            </a:r>
            <a:endParaRPr lang="en-US" i="1" dirty="0">
              <a:solidFill>
                <a:srgbClr val="C00000"/>
              </a:solidFill>
            </a:endParaRPr>
          </a:p>
        </p:txBody>
      </p:sp>
      <p:sp>
        <p:nvSpPr>
          <p:cNvPr id="3" name="Content Placeholder 2"/>
          <p:cNvSpPr>
            <a:spLocks noGrp="1"/>
          </p:cNvSpPr>
          <p:nvPr>
            <p:ph idx="1"/>
          </p:nvPr>
        </p:nvSpPr>
        <p:spPr/>
        <p:txBody>
          <a:bodyPr>
            <a:normAutofit fontScale="77500" lnSpcReduction="20000"/>
          </a:bodyPr>
          <a:lstStyle/>
          <a:p>
            <a:pPr marL="400050" indent="-400050" algn="just">
              <a:lnSpc>
                <a:spcPct val="80000"/>
              </a:lnSpc>
            </a:pPr>
            <a:r>
              <a:rPr lang="en-GB" sz="3300" b="1" dirty="0" smtClean="0">
                <a:solidFill>
                  <a:schemeClr val="tx2"/>
                </a:solidFill>
              </a:rPr>
              <a:t>The tourism channel of distribution is an operating structure system, or various combinations of organizations through which a producer of travel describes, sells, or confirms travel arrangements to the buyer. </a:t>
            </a:r>
          </a:p>
          <a:p>
            <a:pPr marL="400050" indent="-400050" algn="just">
              <a:lnSpc>
                <a:spcPct val="80000"/>
              </a:lnSpc>
              <a:buNone/>
            </a:pPr>
            <a:endParaRPr lang="en-GB" sz="3300" b="1" dirty="0" smtClean="0">
              <a:solidFill>
                <a:schemeClr val="tx2"/>
              </a:solidFill>
            </a:endParaRPr>
          </a:p>
          <a:p>
            <a:pPr marL="400050" indent="-400050" algn="just">
              <a:lnSpc>
                <a:spcPct val="80000"/>
              </a:lnSpc>
            </a:pPr>
            <a:r>
              <a:rPr lang="en-GB" sz="3300" b="1" dirty="0" smtClean="0">
                <a:solidFill>
                  <a:schemeClr val="tx2"/>
                </a:solidFill>
              </a:rPr>
              <a:t>Tourism produces mainly services that are intangible</a:t>
            </a:r>
          </a:p>
          <a:p>
            <a:pPr marL="400050" indent="-400050" algn="just">
              <a:lnSpc>
                <a:spcPct val="80000"/>
              </a:lnSpc>
            </a:pPr>
            <a:endParaRPr lang="en-GB" sz="3300" b="1" dirty="0" smtClean="0">
              <a:solidFill>
                <a:schemeClr val="tx2"/>
              </a:solidFill>
            </a:endParaRPr>
          </a:p>
          <a:p>
            <a:pPr marL="400050" indent="-400050" algn="just">
              <a:lnSpc>
                <a:spcPct val="80000"/>
              </a:lnSpc>
            </a:pPr>
            <a:r>
              <a:rPr lang="en-GB" sz="3300" b="1" dirty="0" smtClean="0">
                <a:solidFill>
                  <a:schemeClr val="tx2"/>
                </a:solidFill>
              </a:rPr>
              <a:t>Their products flow to the ultimate consumer through wholesalers, distributors, and middlemen. </a:t>
            </a:r>
          </a:p>
          <a:p>
            <a:pPr marL="400050" indent="-400050" algn="just">
              <a:lnSpc>
                <a:spcPct val="80000"/>
              </a:lnSpc>
              <a:buNone/>
            </a:pPr>
            <a:endParaRPr lang="en-GB" sz="3300" b="1" dirty="0" smtClean="0">
              <a:solidFill>
                <a:schemeClr val="tx2"/>
              </a:solidFill>
            </a:endParaRPr>
          </a:p>
          <a:p>
            <a:pPr marL="400050" indent="-400050" algn="just">
              <a:lnSpc>
                <a:spcPct val="80000"/>
              </a:lnSpc>
            </a:pPr>
            <a:r>
              <a:rPr lang="en-GB" sz="3300" b="1" dirty="0" smtClean="0">
                <a:solidFill>
                  <a:schemeClr val="tx2"/>
                </a:solidFill>
              </a:rPr>
              <a:t>The most efficient method is to market through:</a:t>
            </a:r>
          </a:p>
          <a:p>
            <a:pPr marL="1036638" lvl="2" indent="-342900" algn="just">
              <a:lnSpc>
                <a:spcPct val="80000"/>
              </a:lnSpc>
              <a:buFont typeface="Wingdings" pitchFamily="2" charset="2"/>
              <a:buAutoNum type="arabicPeriod"/>
            </a:pPr>
            <a:r>
              <a:rPr lang="en-GB" sz="3300" b="1" dirty="0" smtClean="0">
                <a:solidFill>
                  <a:schemeClr val="tx2"/>
                </a:solidFill>
              </a:rPr>
              <a:t>Travel agencies </a:t>
            </a:r>
          </a:p>
          <a:p>
            <a:pPr marL="1036638" lvl="2" indent="-342900" algn="just">
              <a:lnSpc>
                <a:spcPct val="80000"/>
              </a:lnSpc>
              <a:buFont typeface="Wingdings" pitchFamily="2" charset="2"/>
              <a:buAutoNum type="arabicPeriod"/>
            </a:pPr>
            <a:r>
              <a:rPr lang="en-GB" sz="3300" b="1" dirty="0" smtClean="0">
                <a:solidFill>
                  <a:schemeClr val="tx2"/>
                </a:solidFill>
              </a:rPr>
              <a:t>Internet </a:t>
            </a:r>
          </a:p>
          <a:p>
            <a:pPr marL="1036638" lvl="2" indent="-342900" algn="just">
              <a:lnSpc>
                <a:spcPct val="80000"/>
              </a:lnSpc>
              <a:buFont typeface="Wingdings" pitchFamily="2" charset="2"/>
              <a:buAutoNum type="arabicPeriod"/>
            </a:pPr>
            <a:r>
              <a:rPr lang="en-GB" sz="3300" b="1" dirty="0" smtClean="0">
                <a:solidFill>
                  <a:schemeClr val="tx2"/>
                </a:solidFill>
              </a:rPr>
              <a:t>Tour Operators</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00000"/>
                </a:solidFill>
              </a:rPr>
              <a:t>Tour Operator &amp; Travel Agent</a:t>
            </a:r>
            <a:endParaRPr lang="en-US" i="1" dirty="0">
              <a:solidFill>
                <a:srgbClr val="C00000"/>
              </a:solidFill>
            </a:endParaRPr>
          </a:p>
        </p:txBody>
      </p:sp>
      <p:sp>
        <p:nvSpPr>
          <p:cNvPr id="3" name="Content Placeholder 2"/>
          <p:cNvSpPr>
            <a:spLocks noGrp="1"/>
          </p:cNvSpPr>
          <p:nvPr>
            <p:ph idx="1"/>
          </p:nvPr>
        </p:nvSpPr>
        <p:spPr/>
        <p:txBody>
          <a:bodyPr>
            <a:normAutofit/>
          </a:bodyPr>
          <a:lstStyle/>
          <a:p>
            <a:r>
              <a:rPr lang="en-US" sz="2400" dirty="0" smtClean="0">
                <a:solidFill>
                  <a:srgbClr val="002060"/>
                </a:solidFill>
              </a:rPr>
              <a:t>The main difference is that a </a:t>
            </a:r>
            <a:r>
              <a:rPr lang="en-US" sz="2400" b="1" dirty="0" smtClean="0">
                <a:solidFill>
                  <a:srgbClr val="002060"/>
                </a:solidFill>
              </a:rPr>
              <a:t>tour operator</a:t>
            </a:r>
            <a:r>
              <a:rPr lang="en-US" sz="2400" dirty="0" smtClean="0">
                <a:solidFill>
                  <a:srgbClr val="002060"/>
                </a:solidFill>
              </a:rPr>
              <a:t> is responsible for operating and providing your vacation through the contracting, booking and packaging together of the various components of your tour such as your hotel, transportation, meals, guides, optional tours and sometimes flight.  Many tour operators are considered land only operators and focus on the aspects of your package once you have arrived in your destination.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00000"/>
                </a:solidFill>
              </a:rPr>
              <a:t>Tour Operator &amp; Travel Agent</a:t>
            </a:r>
            <a:endParaRPr lang="en-US" dirty="0"/>
          </a:p>
        </p:txBody>
      </p:sp>
      <p:sp>
        <p:nvSpPr>
          <p:cNvPr id="3" name="Content Placeholder 2"/>
          <p:cNvSpPr>
            <a:spLocks noGrp="1"/>
          </p:cNvSpPr>
          <p:nvPr>
            <p:ph idx="1"/>
          </p:nvPr>
        </p:nvSpPr>
        <p:spPr/>
        <p:txBody>
          <a:bodyPr>
            <a:normAutofit/>
          </a:bodyPr>
          <a:lstStyle/>
          <a:p>
            <a:r>
              <a:rPr lang="en-US" sz="2400" b="1" dirty="0" smtClean="0">
                <a:solidFill>
                  <a:srgbClr val="002060"/>
                </a:solidFill>
              </a:rPr>
              <a:t>Travel Agents</a:t>
            </a:r>
            <a:r>
              <a:rPr lang="en-US" sz="2400" dirty="0" smtClean="0">
                <a:solidFill>
                  <a:srgbClr val="002060"/>
                </a:solidFill>
              </a:rPr>
              <a:t> hold the role of selling and administering packages from various tour operators to their personal clients based on what they’re looking for and what package suits each client best.  While many tour operators focus on a select concentration of destinations most travel agents can specialize in a range of destinations and then they can help you narrow down a package for that specific destination or area you are looking to travel to based on your budget, preferred method of travel and interests.  Travel agents will then work directly with the tour operator to perfect your requests and provide the tour operator with the information and payments they need.</a:t>
            </a:r>
          </a:p>
          <a:p>
            <a:endParaRPr lang="en-US" sz="2400" dirty="0">
              <a:solidFill>
                <a:srgbClr val="00206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C00000"/>
                </a:solidFill>
              </a:rPr>
              <a:t>Travel Agents </a:t>
            </a:r>
            <a:endParaRPr lang="en-US" i="1" dirty="0">
              <a:solidFill>
                <a:srgbClr val="C00000"/>
              </a:solidFill>
            </a:endParaRPr>
          </a:p>
        </p:txBody>
      </p:sp>
      <p:pic>
        <p:nvPicPr>
          <p:cNvPr id="4" name="Content Placeholder 3" descr="images (3).jpg"/>
          <p:cNvPicPr>
            <a:picLocks noGrp="1" noChangeAspect="1"/>
          </p:cNvPicPr>
          <p:nvPr>
            <p:ph idx="1"/>
          </p:nvPr>
        </p:nvPicPr>
        <p:blipFill>
          <a:blip r:embed="rId2"/>
          <a:stretch>
            <a:fillRect/>
          </a:stretch>
        </p:blipFill>
        <p:spPr>
          <a:xfrm>
            <a:off x="6019800" y="1371600"/>
            <a:ext cx="2466975" cy="4876800"/>
          </a:xfrm>
        </p:spPr>
      </p:pic>
      <p:sp>
        <p:nvSpPr>
          <p:cNvPr id="5" name="Rectangle 4"/>
          <p:cNvSpPr/>
          <p:nvPr/>
        </p:nvSpPr>
        <p:spPr>
          <a:xfrm>
            <a:off x="381000" y="1143000"/>
            <a:ext cx="5334000" cy="4708981"/>
          </a:xfrm>
          <a:prstGeom prst="rect">
            <a:avLst/>
          </a:prstGeom>
        </p:spPr>
        <p:txBody>
          <a:bodyPr wrap="square">
            <a:spAutoFit/>
          </a:bodyPr>
          <a:lstStyle/>
          <a:p>
            <a:pPr algn="just">
              <a:buFont typeface="Wingdings" pitchFamily="2" charset="2"/>
              <a:buChar char="q"/>
            </a:pPr>
            <a:r>
              <a:rPr lang="en-GB" sz="2000" b="1" dirty="0" smtClean="0">
                <a:solidFill>
                  <a:schemeClr val="tx2"/>
                </a:solidFill>
              </a:rPr>
              <a:t>A travel agency is a middleman—a business or person selling the travel industry’s individual parts or a combination of the parts to the consumer. </a:t>
            </a:r>
          </a:p>
          <a:p>
            <a:pPr algn="just">
              <a:buFont typeface="Wingdings" pitchFamily="2" charset="2"/>
              <a:buChar char="q"/>
            </a:pPr>
            <a:endParaRPr lang="en-GB" sz="2000" b="1" dirty="0" smtClean="0">
              <a:solidFill>
                <a:schemeClr val="tx2"/>
              </a:solidFill>
            </a:endParaRPr>
          </a:p>
          <a:p>
            <a:pPr algn="just">
              <a:buFont typeface="Wingdings" pitchFamily="2" charset="2"/>
              <a:buChar char="q"/>
            </a:pPr>
            <a:r>
              <a:rPr lang="en-GB" sz="2000" b="1" dirty="0" smtClean="0">
                <a:solidFill>
                  <a:schemeClr val="tx2"/>
                </a:solidFill>
              </a:rPr>
              <a:t>In marketing terms, a travel agent is an agent middleman, acting on behalf of the client, making arrangements with suppliers of travel (airlines, hotels, tour operators) and receiving a commission from the suppliers and/or a fee from the client.</a:t>
            </a:r>
          </a:p>
          <a:p>
            <a:pPr algn="just">
              <a:buFont typeface="Wingdings" pitchFamily="2" charset="2"/>
              <a:buChar char="q"/>
            </a:pPr>
            <a:endParaRPr lang="en-GB" sz="2000" b="1" dirty="0" smtClean="0">
              <a:solidFill>
                <a:schemeClr val="tx2"/>
              </a:solidFill>
            </a:endParaRPr>
          </a:p>
          <a:p>
            <a:pPr algn="just">
              <a:buFont typeface="Wingdings" pitchFamily="2" charset="2"/>
              <a:buChar char="q"/>
            </a:pPr>
            <a:r>
              <a:rPr lang="en-GB" sz="2000" b="1" dirty="0" smtClean="0">
                <a:solidFill>
                  <a:schemeClr val="tx2"/>
                </a:solidFill>
              </a:rPr>
              <a:t>In legal terms, a travel agency is an agent of the principal—specifically, transportation companies.</a:t>
            </a:r>
            <a:endParaRPr lang="en-US" sz="2000" b="1" dirty="0">
              <a:solidFill>
                <a:schemeClr val="tx2"/>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solidFill>
                  <a:srgbClr val="C00000"/>
                </a:solidFill>
              </a:rPr>
              <a:t>Historical events in the travel industry</a:t>
            </a:r>
            <a:r>
              <a:rPr lang="en-US" b="1" dirty="0" smtClean="0">
                <a:solidFill>
                  <a:srgbClr val="7030A0"/>
                </a:solidFill>
              </a:rPr>
              <a:t/>
            </a:r>
            <a:br>
              <a:rPr lang="en-US" b="1" dirty="0" smtClean="0">
                <a:solidFill>
                  <a:srgbClr val="7030A0"/>
                </a:solidFill>
              </a:rPr>
            </a:br>
            <a:endParaRPr lang="en-US" dirty="0"/>
          </a:p>
        </p:txBody>
      </p:sp>
      <p:sp>
        <p:nvSpPr>
          <p:cNvPr id="3" name="Content Placeholder 2"/>
          <p:cNvSpPr>
            <a:spLocks noGrp="1"/>
          </p:cNvSpPr>
          <p:nvPr>
            <p:ph idx="1"/>
          </p:nvPr>
        </p:nvSpPr>
        <p:spPr>
          <a:xfrm>
            <a:off x="457200" y="1066800"/>
            <a:ext cx="8153400" cy="5105400"/>
          </a:xfrm>
        </p:spPr>
        <p:txBody>
          <a:bodyPr>
            <a:noAutofit/>
          </a:bodyPr>
          <a:lstStyle/>
          <a:p>
            <a:pPr>
              <a:spcBef>
                <a:spcPct val="50000"/>
              </a:spcBef>
              <a:buFontTx/>
              <a:buChar char="•"/>
            </a:pPr>
            <a:r>
              <a:rPr lang="en-US" sz="2400" b="1" dirty="0" smtClean="0">
                <a:solidFill>
                  <a:schemeClr val="tx2"/>
                </a:solidFill>
              </a:rPr>
              <a:t>Thomas Cook started the concept of the travel agent in England in 1841.</a:t>
            </a:r>
          </a:p>
          <a:p>
            <a:pPr>
              <a:spcBef>
                <a:spcPct val="50000"/>
              </a:spcBef>
              <a:buFontTx/>
              <a:buChar char="•"/>
            </a:pPr>
            <a:r>
              <a:rPr lang="en-US" sz="2400" b="1" dirty="0" smtClean="0">
                <a:solidFill>
                  <a:schemeClr val="tx2"/>
                </a:solidFill>
              </a:rPr>
              <a:t>Ward Foster introduced travel agencies to the US in 1888.</a:t>
            </a:r>
          </a:p>
          <a:p>
            <a:pPr>
              <a:spcBef>
                <a:spcPct val="50000"/>
              </a:spcBef>
              <a:buFontTx/>
              <a:buChar char="•"/>
            </a:pPr>
            <a:r>
              <a:rPr lang="en-US" sz="2400" b="1" dirty="0" smtClean="0">
                <a:solidFill>
                  <a:schemeClr val="tx2"/>
                </a:solidFill>
              </a:rPr>
              <a:t>Airline Deregulation Act was passed in 1978 and had impact on travel agencies.</a:t>
            </a:r>
          </a:p>
          <a:p>
            <a:pPr lvl="1">
              <a:spcBef>
                <a:spcPct val="50000"/>
              </a:spcBef>
              <a:buFont typeface="Wingdings" pitchFamily="2" charset="2"/>
              <a:buChar char="Ø"/>
            </a:pPr>
            <a:r>
              <a:rPr lang="en-US" sz="2400" b="1" dirty="0" smtClean="0">
                <a:solidFill>
                  <a:schemeClr val="tx2"/>
                </a:solidFill>
              </a:rPr>
              <a:t>Commission </a:t>
            </a:r>
            <a:r>
              <a:rPr lang="en-US" sz="2400" dirty="0" smtClean="0">
                <a:solidFill>
                  <a:srgbClr val="002060"/>
                </a:solidFill>
              </a:rPr>
              <a:t>cap</a:t>
            </a:r>
            <a:r>
              <a:rPr lang="en-US" sz="2400" b="1" dirty="0" smtClean="0">
                <a:solidFill>
                  <a:srgbClr val="002060"/>
                </a:solidFill>
              </a:rPr>
              <a:t>(</a:t>
            </a:r>
            <a:r>
              <a:rPr lang="en-US" sz="2400" dirty="0" smtClean="0">
                <a:solidFill>
                  <a:srgbClr val="002060"/>
                </a:solidFill>
              </a:rPr>
              <a:t>the limit placed on commissions paid to travel agents for the sale of air tickets, regardless of their price; ) was established reducing </a:t>
            </a:r>
            <a:r>
              <a:rPr lang="en-US" sz="2400" b="1" dirty="0" smtClean="0">
                <a:solidFill>
                  <a:schemeClr val="tx2"/>
                </a:solidFill>
              </a:rPr>
              <a:t>the travel agent’s profit.</a:t>
            </a:r>
          </a:p>
          <a:p>
            <a:pPr lvl="1">
              <a:spcBef>
                <a:spcPct val="50000"/>
              </a:spcBef>
              <a:buFont typeface="Wingdings" pitchFamily="2" charset="2"/>
              <a:buChar char="Ø"/>
            </a:pPr>
            <a:r>
              <a:rPr lang="en-US" sz="2400" b="1" dirty="0" smtClean="0">
                <a:solidFill>
                  <a:schemeClr val="tx2"/>
                </a:solidFill>
              </a:rPr>
              <a:t>Travel agents had to diversify and began offering tourism services that were not dependent on airline reservations.</a:t>
            </a:r>
          </a:p>
          <a:p>
            <a:pPr lvl="1">
              <a:spcBef>
                <a:spcPct val="50000"/>
              </a:spcBef>
              <a:buFont typeface="Wingdings" pitchFamily="2" charset="2"/>
              <a:buChar char="Ø"/>
            </a:pPr>
            <a:r>
              <a:rPr lang="en-US" sz="2400" b="1" dirty="0" smtClean="0">
                <a:solidFill>
                  <a:schemeClr val="tx2"/>
                </a:solidFill>
              </a:rPr>
              <a:t>Agents began to charge for their services</a:t>
            </a:r>
            <a:endParaRPr lang="en-US" sz="2400" b="1" dirty="0">
              <a:solidFill>
                <a:schemeClr val="tx2"/>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259</TotalTime>
  <Words>997</Words>
  <Application>Microsoft Office PowerPoint</Application>
  <PresentationFormat>On-screen Show (4:3)</PresentationFormat>
  <Paragraphs>107</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Meetings Industry</vt:lpstr>
      <vt:lpstr>Meeting Planners </vt:lpstr>
      <vt:lpstr>Miscellaneous Services</vt:lpstr>
      <vt:lpstr>Tourism Distribution Channels </vt:lpstr>
      <vt:lpstr>Introduction</vt:lpstr>
      <vt:lpstr>Tour Operator &amp; Travel Agent</vt:lpstr>
      <vt:lpstr>Tour Operator &amp; Travel Agent</vt:lpstr>
      <vt:lpstr>Travel Agents </vt:lpstr>
      <vt:lpstr>Historical events in the travel industry </vt:lpstr>
      <vt:lpstr>Types of travel agencies </vt:lpstr>
      <vt:lpstr>Advantages of using a travel agent </vt:lpstr>
      <vt:lpstr>Challenges facing travel agencies </vt:lpstr>
      <vt:lpstr>The Travel Agent versus the Internet </vt:lpstr>
      <vt:lpstr>The Future of Travel Agents</vt:lpstr>
      <vt:lpstr>Internet</vt:lpstr>
      <vt:lpstr>The Advantage Of Internet</vt:lpstr>
      <vt:lpstr>Advantage of Internet</vt:lpstr>
      <vt:lpstr>Electronic Commerce </vt:lpstr>
      <vt:lpstr>Limitations </vt:lpstr>
      <vt:lpstr>End of The Class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Hello…. This is our 18th Class</dc:title>
  <dc:creator>User</dc:creator>
  <cp:lastModifiedBy>SHAHED</cp:lastModifiedBy>
  <cp:revision>35</cp:revision>
  <dcterms:created xsi:type="dcterms:W3CDTF">2019-04-05T16:33:25Z</dcterms:created>
  <dcterms:modified xsi:type="dcterms:W3CDTF">2020-05-22T04:51:17Z</dcterms:modified>
</cp:coreProperties>
</file>