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5" r:id="rId9"/>
    <p:sldId id="276" r:id="rId10"/>
    <p:sldId id="266" r:id="rId11"/>
    <p:sldId id="268" r:id="rId12"/>
    <p:sldId id="269" r:id="rId13"/>
    <p:sldId id="270" r:id="rId14"/>
    <p:sldId id="271" r:id="rId15"/>
    <p:sldId id="272" r:id="rId16"/>
    <p:sldId id="277"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55E04C-D5D7-4A9D-9C4E-72949F5352E1}"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5E04C-D5D7-4A9D-9C4E-72949F5352E1}"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5E04C-D5D7-4A9D-9C4E-72949F5352E1}"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5E04C-D5D7-4A9D-9C4E-72949F5352E1}"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55E04C-D5D7-4A9D-9C4E-72949F5352E1}" type="datetimeFigureOut">
              <a:rPr lang="en-US" smtClean="0"/>
              <a:pPr/>
              <a:t>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55E04C-D5D7-4A9D-9C4E-72949F5352E1}"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55E04C-D5D7-4A9D-9C4E-72949F5352E1}" type="datetimeFigureOut">
              <a:rPr lang="en-US" smtClean="0"/>
              <a:pPr/>
              <a:t>4/10/2020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55E04C-D5D7-4A9D-9C4E-72949F5352E1}" type="datetimeFigureOut">
              <a:rPr lang="en-US" smtClean="0"/>
              <a:pPr/>
              <a:t>4/10/2020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55E04C-D5D7-4A9D-9C4E-72949F5352E1}" type="datetimeFigureOut">
              <a:rPr lang="en-US" smtClean="0"/>
              <a:pPr/>
              <a:t>4/10/2020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55E04C-D5D7-4A9D-9C4E-72949F5352E1}"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55E04C-D5D7-4A9D-9C4E-72949F5352E1}" type="datetimeFigureOut">
              <a:rPr lang="en-US" smtClean="0"/>
              <a:pPr/>
              <a:t>4/10/2020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9CDF4E-D3FC-4552-9ED7-C34A845930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5E04C-D5D7-4A9D-9C4E-72949F5352E1}" type="datetimeFigureOut">
              <a:rPr lang="en-US" smtClean="0"/>
              <a:pPr/>
              <a:t>4/10/2020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CDF4E-D3FC-4552-9ED7-C34A845930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GLUCOSE, CLINICAL SIGNIFICANCE</a:t>
            </a:r>
            <a:endParaRPr lang="en-US" dirty="0"/>
          </a:p>
        </p:txBody>
      </p:sp>
      <p:sp>
        <p:nvSpPr>
          <p:cNvPr id="3" name="Content Placeholder 2"/>
          <p:cNvSpPr>
            <a:spLocks noGrp="1"/>
          </p:cNvSpPr>
          <p:nvPr>
            <p:ph idx="1"/>
          </p:nvPr>
        </p:nvSpPr>
        <p:spPr>
          <a:xfrm>
            <a:off x="457200" y="1371600"/>
            <a:ext cx="8229600" cy="5029200"/>
          </a:xfrm>
        </p:spPr>
        <p:txBody>
          <a:bodyPr>
            <a:normAutofit/>
          </a:bodyPr>
          <a:lstStyle/>
          <a:p>
            <a:r>
              <a:rPr lang="en-US" sz="2000" dirty="0" smtClean="0">
                <a:latin typeface="Times New Roman" pitchFamily="18" charset="0"/>
                <a:cs typeface="Times New Roman" pitchFamily="18" charset="0"/>
              </a:rPr>
              <a:t>Glucose is the major carbohydrate present in the peripheral blood. </a:t>
            </a:r>
          </a:p>
          <a:p>
            <a:r>
              <a:rPr lang="en-US" sz="2000" dirty="0" smtClean="0">
                <a:latin typeface="Times New Roman" pitchFamily="18" charset="0"/>
                <a:cs typeface="Times New Roman" pitchFamily="18" charset="0"/>
              </a:rPr>
              <a:t>Oxidation of glucose is the major source of cellular energy in the body. </a:t>
            </a:r>
          </a:p>
          <a:p>
            <a:r>
              <a:rPr lang="en-US" sz="2000" dirty="0" smtClean="0">
                <a:latin typeface="Times New Roman" pitchFamily="18" charset="0"/>
                <a:cs typeface="Times New Roman" pitchFamily="18" charset="0"/>
              </a:rPr>
              <a:t>Glucose derived from dietary sources is converted to glycogen for storage in the liver and muscle or to fatty acids for storage in adipose tissue. </a:t>
            </a:r>
          </a:p>
          <a:p>
            <a:r>
              <a:rPr lang="en-US" sz="2000" dirty="0" smtClean="0">
                <a:latin typeface="Times New Roman" pitchFamily="18" charset="0"/>
                <a:cs typeface="Times New Roman" pitchFamily="18" charset="0"/>
              </a:rPr>
              <a:t>Hyperglycemia </a:t>
            </a:r>
            <a:r>
              <a:rPr lang="en-US" sz="2000" dirty="0" smtClean="0">
                <a:latin typeface="Times New Roman" pitchFamily="18" charset="0"/>
                <a:cs typeface="Times New Roman" pitchFamily="18" charset="0"/>
              </a:rPr>
              <a:t>(diabetes mellitus</a:t>
            </a:r>
            <a:r>
              <a:rPr lang="en-US" sz="2000" dirty="0" smtClean="0">
                <a:latin typeface="Times New Roman" pitchFamily="18" charset="0"/>
                <a:cs typeface="Times New Roman" pitchFamily="18" charset="0"/>
              </a:rPr>
              <a:t>) occurs due to a </a:t>
            </a:r>
            <a:r>
              <a:rPr lang="en-US" sz="2000" dirty="0" smtClean="0">
                <a:latin typeface="Times New Roman" pitchFamily="18" charset="0"/>
                <a:cs typeface="Times New Roman" pitchFamily="18" charset="0"/>
              </a:rPr>
              <a:t>relative deficiency </a:t>
            </a:r>
            <a:r>
              <a:rPr lang="en-US" sz="2000" dirty="0" smtClean="0">
                <a:latin typeface="Times New Roman" pitchFamily="18" charset="0"/>
                <a:cs typeface="Times New Roman" pitchFamily="18" charset="0"/>
              </a:rPr>
              <a:t>or dysfunction of </a:t>
            </a:r>
            <a:r>
              <a:rPr lang="en-US" sz="2000" dirty="0" smtClean="0">
                <a:latin typeface="Times New Roman" pitchFamily="18" charset="0"/>
                <a:cs typeface="Times New Roman" pitchFamily="18" charset="0"/>
              </a:rPr>
              <a:t>insulin.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A number of secondary factors also can contribute to elevated blood glucose levels. </a:t>
            </a:r>
          </a:p>
          <a:p>
            <a:r>
              <a:rPr lang="en-US" sz="2000" dirty="0" smtClean="0">
                <a:latin typeface="Times New Roman" pitchFamily="18" charset="0"/>
                <a:cs typeface="Times New Roman" pitchFamily="18" charset="0"/>
              </a:rPr>
              <a:t>These include pancreatitis, pituitary or thyroid dysfunction, renal failure and liver disease. </a:t>
            </a:r>
          </a:p>
          <a:p>
            <a:r>
              <a:rPr lang="en-US" sz="2000" dirty="0" smtClean="0">
                <a:latin typeface="Times New Roman" pitchFamily="18" charset="0"/>
                <a:cs typeface="Times New Roman" pitchFamily="18" charset="0"/>
              </a:rPr>
              <a:t>Hypoglycemia is less frequently observed. </a:t>
            </a:r>
          </a:p>
          <a:p>
            <a:r>
              <a:rPr lang="en-US" sz="2000" dirty="0" smtClean="0">
                <a:latin typeface="Times New Roman" pitchFamily="18" charset="0"/>
                <a:cs typeface="Times New Roman" pitchFamily="18" charset="0"/>
              </a:rPr>
              <a:t>A variety of conditions may cause hypoglycemia such as </a:t>
            </a:r>
            <a:r>
              <a:rPr lang="en-US" sz="2000" dirty="0" err="1" smtClean="0">
                <a:latin typeface="Times New Roman" pitchFamily="18" charset="0"/>
                <a:cs typeface="Times New Roman" pitchFamily="18" charset="0"/>
              </a:rPr>
              <a:t>insulinemia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hypopituitarism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neoplasms</a:t>
            </a:r>
            <a:r>
              <a:rPr lang="en-US" sz="2000" dirty="0" smtClean="0">
                <a:latin typeface="Times New Roman" pitchFamily="18" charset="0"/>
                <a:cs typeface="Times New Roman" pitchFamily="18" charset="0"/>
              </a:rPr>
              <a:t> or pharmacologic insulin induced hypoglycemia.</a:t>
            </a:r>
            <a:endParaRPr lang="en-US" sz="20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itchFamily="18" charset="0"/>
                <a:cs typeface="Times New Roman" pitchFamily="18" charset="0"/>
              </a:rPr>
              <a:t>KIDNEY FAILURE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533400" y="1143000"/>
            <a:ext cx="8229600" cy="5410200"/>
          </a:xfrm>
        </p:spPr>
        <p:txBody>
          <a:bodyPr>
            <a:normAutofit fontScale="92500" lnSpcReduction="20000"/>
          </a:bodyPr>
          <a:lstStyle/>
          <a:p>
            <a:r>
              <a:rPr lang="en-US" sz="2000" dirty="0" smtClean="0">
                <a:latin typeface="Times New Roman" pitchFamily="18" charset="0"/>
                <a:cs typeface="Times New Roman" pitchFamily="18" charset="0"/>
              </a:rPr>
              <a:t>Kidney failure is the inability of the kidneys to adequately filter metabolic waste products from the blood.</a:t>
            </a:r>
          </a:p>
          <a:p>
            <a:r>
              <a:rPr lang="en-US" sz="2000" dirty="0" smtClean="0">
                <a:latin typeface="Times New Roman" pitchFamily="18" charset="0"/>
                <a:cs typeface="Times New Roman" pitchFamily="18" charset="0"/>
              </a:rPr>
              <a:t>Kidney failure has many possible causes. </a:t>
            </a:r>
          </a:p>
          <a:p>
            <a:r>
              <a:rPr lang="en-US" sz="2000" dirty="0" smtClean="0">
                <a:latin typeface="Times New Roman" pitchFamily="18" charset="0"/>
                <a:cs typeface="Times New Roman" pitchFamily="18" charset="0"/>
              </a:rPr>
              <a:t>Some lead to a rapid decline in kidney function (acute</a:t>
            </a:r>
            <a:r>
              <a:rPr lang="en-US" sz="2000" u="sng"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kidney injury, also called acute renal failure). </a:t>
            </a:r>
          </a:p>
          <a:p>
            <a:r>
              <a:rPr lang="en-US" sz="2000" dirty="0" smtClean="0">
                <a:latin typeface="Times New Roman" pitchFamily="18" charset="0"/>
                <a:cs typeface="Times New Roman" pitchFamily="18" charset="0"/>
              </a:rPr>
              <a:t>Others lead to a gradual decline in kidney function (chronic kidney disease, also called chronic renal failure). </a:t>
            </a:r>
          </a:p>
          <a:p>
            <a:r>
              <a:rPr lang="en-US" sz="2000" dirty="0" smtClean="0">
                <a:latin typeface="Times New Roman" pitchFamily="18" charset="0"/>
                <a:cs typeface="Times New Roman" pitchFamily="18" charset="0"/>
              </a:rPr>
              <a:t>In addition to the kidneys being unable to filter metabolic waste products (such as creatinine and urea nitrogen) from the blood, the kidneys are less able to control the amount and distribution of water in the body (fluid balance) and the levels of electrolytes (sodium, potassium, calcium, phosphate) and acid in the blood</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When kidney failure has lasted for some time, blood pressure often rises. </a:t>
            </a:r>
          </a:p>
          <a:p>
            <a:r>
              <a:rPr lang="en-US" sz="2000" dirty="0" smtClean="0">
                <a:latin typeface="Times New Roman" pitchFamily="18" charset="0"/>
                <a:cs typeface="Times New Roman" pitchFamily="18" charset="0"/>
              </a:rPr>
              <a:t>The kidneys lose their ability to produce sufficient amounts of a hormone ( erythropoietin) that stimulates the formation of new red blood cells, resulting in a low red blood cell count (anemia). </a:t>
            </a:r>
          </a:p>
          <a:p>
            <a:r>
              <a:rPr lang="en-US" sz="2000" dirty="0" smtClean="0">
                <a:latin typeface="Times New Roman" pitchFamily="18" charset="0"/>
                <a:cs typeface="Times New Roman" pitchFamily="18" charset="0"/>
              </a:rPr>
              <a:t>The kidneys also lose their ability to produce sufficient </a:t>
            </a:r>
            <a:r>
              <a:rPr lang="en-US" sz="2000" dirty="0" err="1" smtClean="0">
                <a:latin typeface="Times New Roman" pitchFamily="18" charset="0"/>
                <a:cs typeface="Times New Roman" pitchFamily="18" charset="0"/>
              </a:rPr>
              <a:t>calcitriol</a:t>
            </a:r>
            <a:r>
              <a:rPr lang="en-US" sz="2000" dirty="0" smtClean="0">
                <a:latin typeface="Times New Roman" pitchFamily="18" charset="0"/>
                <a:cs typeface="Times New Roman" pitchFamily="18" charset="0"/>
              </a:rPr>
              <a:t> (the active form of vitamin D), which is vital to bone health. </a:t>
            </a:r>
          </a:p>
          <a:p>
            <a:r>
              <a:rPr lang="en-US" sz="2000" dirty="0" smtClean="0">
                <a:latin typeface="Times New Roman" pitchFamily="18" charset="0"/>
                <a:cs typeface="Times New Roman" pitchFamily="18" charset="0"/>
              </a:rPr>
              <a:t>In children, kidney failure affects the growth of bones. In both children and adults, kidney failure can lead to weaker, abnormal bones.</a:t>
            </a:r>
          </a:p>
          <a:p>
            <a:endParaRPr lang="en-US"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2800" dirty="0" smtClean="0">
                <a:latin typeface="Times New Roman" pitchFamily="18" charset="0"/>
                <a:cs typeface="Times New Roman" pitchFamily="18" charset="0"/>
              </a:rPr>
              <a:t>The following CMP is from a patient who presented </a:t>
            </a:r>
            <a:r>
              <a:rPr lang="en-US" sz="2800" dirty="0" smtClean="0">
                <a:latin typeface="Times New Roman" pitchFamily="18" charset="0"/>
                <a:cs typeface="Times New Roman" pitchFamily="18" charset="0"/>
              </a:rPr>
              <a:t>congestive </a:t>
            </a:r>
            <a:r>
              <a:rPr lang="en-US" sz="2800" dirty="0" smtClean="0">
                <a:latin typeface="Times New Roman" pitchFamily="18" charset="0"/>
                <a:cs typeface="Times New Roman" pitchFamily="18" charset="0"/>
              </a:rPr>
              <a:t>heart failure </a:t>
            </a:r>
            <a:r>
              <a:rPr lang="en-US" sz="2800" dirty="0" err="1" smtClean="0">
                <a:latin typeface="Times New Roman" pitchFamily="18" charset="0"/>
                <a:cs typeface="Times New Roman" pitchFamily="18" charset="0"/>
              </a:rPr>
              <a:t>exacerbat</a:t>
            </a:r>
            <a:r>
              <a:rPr lang="en-US" sz="2800" dirty="0" smtClean="0">
                <a:latin typeface="Times New Roman" pitchFamily="18" charset="0"/>
                <a:cs typeface="Times New Roman" pitchFamily="18" charset="0"/>
              </a:rPr>
              <a:t> with </a:t>
            </a:r>
            <a:r>
              <a:rPr lang="en-US" sz="2800" dirty="0" smtClean="0">
                <a:latin typeface="Times New Roman" pitchFamily="18" charset="0"/>
                <a:cs typeface="Times New Roman" pitchFamily="18" charset="0"/>
              </a:rPr>
              <a:t>systolic ion</a:t>
            </a:r>
            <a:endParaRPr lang="en-US" sz="2800" dirty="0" smtClean="0">
              <a:latin typeface="Times New Roman" pitchFamily="18" charset="0"/>
              <a:cs typeface="Times New Roman" pitchFamily="18" charset="0"/>
            </a:endParaRPr>
          </a:p>
        </p:txBody>
      </p:sp>
      <p:sp>
        <p:nvSpPr>
          <p:cNvPr id="52227" name="Rectangle 3"/>
          <p:cNvSpPr>
            <a:spLocks noGrp="1" noChangeArrowheads="1"/>
          </p:cNvSpPr>
          <p:nvPr>
            <p:ph type="body" idx="1"/>
          </p:nvPr>
        </p:nvSpPr>
        <p:spPr>
          <a:xfrm>
            <a:off x="457200" y="1600200"/>
            <a:ext cx="8229600" cy="4495800"/>
          </a:xfrm>
        </p:spPr>
        <p:txBody>
          <a:bodyPr>
            <a:noAutofit/>
          </a:bodyPr>
          <a:lstStyle/>
          <a:p>
            <a:pPr eaLnBrk="1" hangingPunct="1">
              <a:lnSpc>
                <a:spcPct val="80000"/>
              </a:lnSpc>
              <a:buFontTx/>
              <a:buNone/>
            </a:pPr>
            <a:r>
              <a:rPr lang="en-US" sz="2000" u="sng" dirty="0" smtClean="0">
                <a:latin typeface="Times New Roman" pitchFamily="18" charset="0"/>
                <a:cs typeface="Times New Roman" pitchFamily="18" charset="0"/>
              </a:rPr>
              <a:t>Complete Metabolic Panel</a:t>
            </a:r>
            <a:endParaRPr lang="en-US" sz="2000" dirty="0" smtClean="0">
              <a:latin typeface="Times New Roman" pitchFamily="18" charset="0"/>
              <a:cs typeface="Times New Roman" pitchFamily="18" charset="0"/>
            </a:endParaRPr>
          </a:p>
          <a:p>
            <a:pPr eaLnBrk="1" hangingPunct="1">
              <a:lnSpc>
                <a:spcPct val="80000"/>
              </a:lnSpc>
            </a:pPr>
            <a:r>
              <a:rPr lang="en-US" sz="2000" dirty="0" smtClean="0">
                <a:latin typeface="Times New Roman" pitchFamily="18" charset="0"/>
                <a:cs typeface="Times New Roman" pitchFamily="18" charset="0"/>
              </a:rPr>
              <a:t>Glucose		112     H		[70 – 100]	mg/dl</a:t>
            </a:r>
          </a:p>
          <a:p>
            <a:pPr eaLnBrk="1" hangingPunct="1">
              <a:lnSpc>
                <a:spcPct val="80000"/>
              </a:lnSpc>
            </a:pPr>
            <a:r>
              <a:rPr lang="en-US" sz="2000" dirty="0" smtClean="0">
                <a:latin typeface="Times New Roman" pitchFamily="18" charset="0"/>
                <a:cs typeface="Times New Roman" pitchFamily="18" charset="0"/>
              </a:rPr>
              <a:t>Blood Urea Nitrogen	39       H		[7 - 22]		mg/dl</a:t>
            </a:r>
          </a:p>
          <a:p>
            <a:pPr eaLnBrk="1" hangingPunct="1">
              <a:lnSpc>
                <a:spcPct val="80000"/>
              </a:lnSpc>
            </a:pPr>
            <a:r>
              <a:rPr lang="en-US" sz="2000" dirty="0" smtClean="0">
                <a:latin typeface="Times New Roman" pitchFamily="18" charset="0"/>
                <a:cs typeface="Times New Roman" pitchFamily="18" charset="0"/>
              </a:rPr>
              <a:t>Creatinine		1.6      H		[0.7 - 1.5]	mg/dl</a:t>
            </a:r>
          </a:p>
          <a:p>
            <a:pPr eaLnBrk="1" hangingPunct="1">
              <a:lnSpc>
                <a:spcPct val="80000"/>
              </a:lnSpc>
            </a:pPr>
            <a:r>
              <a:rPr lang="de-DE" sz="2000" dirty="0" smtClean="0">
                <a:latin typeface="Times New Roman" pitchFamily="18" charset="0"/>
                <a:cs typeface="Times New Roman" pitchFamily="18" charset="0"/>
              </a:rPr>
              <a:t>Calcium		8.9		[8.5 - 10.5]	mg/dl</a:t>
            </a:r>
          </a:p>
          <a:p>
            <a:pPr eaLnBrk="1" hangingPunct="1">
              <a:lnSpc>
                <a:spcPct val="80000"/>
              </a:lnSpc>
            </a:pPr>
            <a:r>
              <a:rPr lang="de-DE" sz="2000" dirty="0" smtClean="0">
                <a:latin typeface="Times New Roman" pitchFamily="18" charset="0"/>
                <a:cs typeface="Times New Roman" pitchFamily="18" charset="0"/>
              </a:rPr>
              <a:t>Sodium		132      L	</a:t>
            </a:r>
            <a:r>
              <a:rPr lang="de-DE" sz="2000" dirty="0" smtClean="0">
                <a:latin typeface="Times New Roman" pitchFamily="18" charset="0"/>
                <a:cs typeface="Times New Roman" pitchFamily="18" charset="0"/>
              </a:rPr>
              <a:t>[</a:t>
            </a:r>
            <a:r>
              <a:rPr lang="de-DE" sz="2000" dirty="0" smtClean="0">
                <a:latin typeface="Times New Roman" pitchFamily="18" charset="0"/>
                <a:cs typeface="Times New Roman" pitchFamily="18" charset="0"/>
              </a:rPr>
              <a:t>136 - 146]	mmol/L</a:t>
            </a:r>
          </a:p>
          <a:p>
            <a:pPr eaLnBrk="1" hangingPunct="1">
              <a:lnSpc>
                <a:spcPct val="80000"/>
              </a:lnSpc>
            </a:pPr>
            <a:r>
              <a:rPr lang="en-US" sz="2000" dirty="0" smtClean="0">
                <a:latin typeface="Times New Roman" pitchFamily="18" charset="0"/>
                <a:cs typeface="Times New Roman" pitchFamily="18" charset="0"/>
              </a:rPr>
              <a:t>Potassium		4.0		[3.5 - 5.3]	</a:t>
            </a:r>
            <a:r>
              <a:rPr lang="en-US" sz="2000" dirty="0" err="1" smtClean="0">
                <a:latin typeface="Times New Roman" pitchFamily="18" charset="0"/>
                <a:cs typeface="Times New Roman" pitchFamily="18" charset="0"/>
              </a:rPr>
              <a:t>mmol</a:t>
            </a:r>
            <a:r>
              <a:rPr lang="en-US" sz="2000" dirty="0" smtClean="0">
                <a:latin typeface="Times New Roman" pitchFamily="18" charset="0"/>
                <a:cs typeface="Times New Roman" pitchFamily="18" charset="0"/>
              </a:rPr>
              <a:t>/L</a:t>
            </a:r>
          </a:p>
          <a:p>
            <a:pPr eaLnBrk="1" hangingPunct="1">
              <a:lnSpc>
                <a:spcPct val="80000"/>
              </a:lnSpc>
            </a:pPr>
            <a:r>
              <a:rPr lang="en-US" sz="2000" dirty="0" smtClean="0">
                <a:latin typeface="Times New Roman" pitchFamily="18" charset="0"/>
                <a:cs typeface="Times New Roman" pitchFamily="18" charset="0"/>
              </a:rPr>
              <a:t>Chloride		93        L	</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98 - 108]	</a:t>
            </a:r>
            <a:r>
              <a:rPr lang="en-US" sz="2000" dirty="0" err="1" smtClean="0">
                <a:latin typeface="Times New Roman" pitchFamily="18" charset="0"/>
                <a:cs typeface="Times New Roman" pitchFamily="18" charset="0"/>
              </a:rPr>
              <a:t>mmol</a:t>
            </a:r>
            <a:r>
              <a:rPr lang="en-US" sz="2000" dirty="0" smtClean="0">
                <a:latin typeface="Times New Roman" pitchFamily="18" charset="0"/>
                <a:cs typeface="Times New Roman" pitchFamily="18" charset="0"/>
              </a:rPr>
              <a:t>/L</a:t>
            </a:r>
          </a:p>
          <a:p>
            <a:pPr eaLnBrk="1" hangingPunct="1">
              <a:lnSpc>
                <a:spcPct val="80000"/>
              </a:lnSpc>
            </a:pPr>
            <a:r>
              <a:rPr lang="en-US" sz="2000" dirty="0" smtClean="0">
                <a:latin typeface="Times New Roman" pitchFamily="18" charset="0"/>
                <a:cs typeface="Times New Roman" pitchFamily="18" charset="0"/>
              </a:rPr>
              <a:t>Carbon Dioxide	23		[20 - 32]		</a:t>
            </a:r>
            <a:r>
              <a:rPr lang="en-US" sz="2000" dirty="0" err="1" smtClean="0">
                <a:latin typeface="Times New Roman" pitchFamily="18" charset="0"/>
                <a:cs typeface="Times New Roman" pitchFamily="18" charset="0"/>
              </a:rPr>
              <a:t>mmol</a:t>
            </a:r>
            <a:r>
              <a:rPr lang="en-US" sz="2000" dirty="0" smtClean="0">
                <a:latin typeface="Times New Roman" pitchFamily="18" charset="0"/>
                <a:cs typeface="Times New Roman" pitchFamily="18" charset="0"/>
              </a:rPr>
              <a:t>/L</a:t>
            </a:r>
          </a:p>
          <a:p>
            <a:pPr eaLnBrk="1" hangingPunct="1">
              <a:lnSpc>
                <a:spcPct val="80000"/>
              </a:lnSpc>
            </a:pPr>
            <a:r>
              <a:rPr lang="en-US" sz="2000" dirty="0" smtClean="0">
                <a:latin typeface="Times New Roman" pitchFamily="18" charset="0"/>
                <a:cs typeface="Times New Roman" pitchFamily="18" charset="0"/>
              </a:rPr>
              <a:t>Albumin		3.1       L	</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3.6 - 5.0]	gm/dl</a:t>
            </a:r>
          </a:p>
          <a:p>
            <a:pPr eaLnBrk="1" hangingPunct="1">
              <a:lnSpc>
                <a:spcPct val="80000"/>
              </a:lnSpc>
            </a:pPr>
            <a:r>
              <a:rPr lang="en-US" sz="2000" dirty="0" smtClean="0">
                <a:latin typeface="Times New Roman" pitchFamily="18" charset="0"/>
                <a:cs typeface="Times New Roman" pitchFamily="18" charset="0"/>
              </a:rPr>
              <a:t>Protein, Total		5.8       L	</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6.2 - 8.0]	gm/dl</a:t>
            </a:r>
          </a:p>
          <a:p>
            <a:pPr eaLnBrk="1" hangingPunct="1">
              <a:lnSpc>
                <a:spcPct val="80000"/>
              </a:lnSpc>
            </a:pPr>
            <a:r>
              <a:rPr lang="en-US" sz="2000" dirty="0" smtClean="0">
                <a:latin typeface="Times New Roman" pitchFamily="18" charset="0"/>
                <a:cs typeface="Times New Roman" pitchFamily="18" charset="0"/>
              </a:rPr>
              <a:t>Alkaline </a:t>
            </a:r>
            <a:r>
              <a:rPr lang="en-US" sz="2000" dirty="0" err="1" smtClean="0">
                <a:latin typeface="Times New Roman" pitchFamily="18" charset="0"/>
                <a:cs typeface="Times New Roman" pitchFamily="18" charset="0"/>
              </a:rPr>
              <a:t>Phosphatase</a:t>
            </a:r>
            <a:r>
              <a:rPr lang="en-US" sz="2000" dirty="0" smtClean="0">
                <a:latin typeface="Times New Roman" pitchFamily="18" charset="0"/>
                <a:cs typeface="Times New Roman" pitchFamily="18" charset="0"/>
              </a:rPr>
              <a:t>   200		[25 - 215]	IU/L</a:t>
            </a:r>
          </a:p>
          <a:p>
            <a:pPr eaLnBrk="1" hangingPunct="1">
              <a:lnSpc>
                <a:spcPct val="80000"/>
              </a:lnSpc>
            </a:pPr>
            <a:r>
              <a:rPr lang="en-US" sz="2000" dirty="0" smtClean="0">
                <a:latin typeface="Times New Roman" pitchFamily="18" charset="0"/>
                <a:cs typeface="Times New Roman" pitchFamily="18" charset="0"/>
              </a:rPr>
              <a:t>AST			35		[5 - 40]		IU/L</a:t>
            </a:r>
          </a:p>
          <a:p>
            <a:pPr eaLnBrk="1" hangingPunct="1">
              <a:lnSpc>
                <a:spcPct val="80000"/>
              </a:lnSpc>
            </a:pPr>
            <a:r>
              <a:rPr lang="en-US" sz="2000" dirty="0" smtClean="0">
                <a:latin typeface="Times New Roman" pitchFamily="18" charset="0"/>
                <a:cs typeface="Times New Roman" pitchFamily="18" charset="0"/>
              </a:rPr>
              <a:t>Bilirubin, Total	</a:t>
            </a:r>
            <a:r>
              <a:rPr lang="en-US" sz="2000" dirty="0" smtClean="0">
                <a:latin typeface="Times New Roman" pitchFamily="18" charset="0"/>
                <a:cs typeface="Times New Roman" pitchFamily="18" charset="0"/>
              </a:rPr>
              <a:t>1.9      </a:t>
            </a:r>
            <a:r>
              <a:rPr lang="en-US" sz="2000" dirty="0" smtClean="0">
                <a:latin typeface="Times New Roman" pitchFamily="18" charset="0"/>
                <a:cs typeface="Times New Roman" pitchFamily="18" charset="0"/>
              </a:rPr>
              <a:t>H		[0.2 - 1.4]	mg/dl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274638"/>
            <a:ext cx="8305800" cy="1143000"/>
          </a:xfrm>
        </p:spPr>
        <p:txBody>
          <a:bodyPr>
            <a:normAutofit fontScale="90000"/>
          </a:bodyPr>
          <a:lstStyle/>
          <a:p>
            <a:pPr eaLnBrk="1" hangingPunct="1"/>
            <a:r>
              <a:rPr lang="en-US" sz="3600" dirty="0" err="1" smtClean="0">
                <a:latin typeface="Times New Roman" pitchFamily="18" charset="0"/>
                <a:cs typeface="Times New Roman" pitchFamily="18" charset="0"/>
              </a:rPr>
              <a:t>Interpretion</a:t>
            </a:r>
            <a:r>
              <a:rPr lang="en-US" sz="3600" dirty="0" smtClean="0">
                <a:latin typeface="Times New Roman" pitchFamily="18" charset="0"/>
                <a:cs typeface="Times New Roman" pitchFamily="18" charset="0"/>
              </a:rPr>
              <a:t>?</a:t>
            </a:r>
            <a:r>
              <a:rPr lang="en-US" sz="3600" dirty="0" smtClean="0"/>
              <a:t/>
            </a:r>
            <a:br>
              <a:rPr lang="en-US" sz="3600" dirty="0" smtClean="0"/>
            </a:br>
            <a:r>
              <a:rPr lang="en-US" sz="1800" dirty="0" smtClean="0">
                <a:latin typeface="Times New Roman" pitchFamily="18" charset="0"/>
                <a:cs typeface="Times New Roman" pitchFamily="18" charset="0"/>
              </a:rPr>
              <a:t>(Do not fret, you will begin learning this skill as MHD progresses and into your clerkships. This is only an example of how laboratory data will complement your understanding of </a:t>
            </a:r>
            <a:r>
              <a:rPr lang="en-US" sz="1800" dirty="0" err="1" smtClean="0">
                <a:latin typeface="Times New Roman" pitchFamily="18" charset="0"/>
                <a:cs typeface="Times New Roman" pitchFamily="18" charset="0"/>
              </a:rPr>
              <a:t>pathophysiology</a:t>
            </a:r>
            <a:r>
              <a:rPr lang="en-US" sz="1800" dirty="0" smtClean="0">
                <a:latin typeface="Times New Roman" pitchFamily="18" charset="0"/>
                <a:cs typeface="Times New Roman" pitchFamily="18" charset="0"/>
              </a:rPr>
              <a:t>!)</a:t>
            </a:r>
            <a:br>
              <a:rPr lang="en-US" sz="1800" dirty="0" smtClean="0">
                <a:latin typeface="Times New Roman" pitchFamily="18" charset="0"/>
                <a:cs typeface="Times New Roman" pitchFamily="18" charset="0"/>
              </a:rPr>
            </a:br>
            <a:endParaRPr lang="en-US" sz="1800" dirty="0" smtClean="0">
              <a:latin typeface="Times New Roman" pitchFamily="18" charset="0"/>
              <a:cs typeface="Times New Roman" pitchFamily="18" charset="0"/>
            </a:endParaRPr>
          </a:p>
        </p:txBody>
      </p:sp>
      <p:sp>
        <p:nvSpPr>
          <p:cNvPr id="58371" name="Rectangle 3"/>
          <p:cNvSpPr>
            <a:spLocks noGrp="1" noChangeArrowheads="1"/>
          </p:cNvSpPr>
          <p:nvPr>
            <p:ph type="body" idx="1"/>
          </p:nvPr>
        </p:nvSpPr>
        <p:spPr/>
        <p:txBody>
          <a:bodyPr>
            <a:normAutofit/>
          </a:bodyPr>
          <a:lstStyle/>
          <a:p>
            <a:pPr eaLnBrk="1" hangingPunct="1"/>
            <a:r>
              <a:rPr lang="en-US" sz="2000" dirty="0" smtClean="0">
                <a:latin typeface="Times New Roman" pitchFamily="18" charset="0"/>
                <a:cs typeface="Times New Roman" pitchFamily="18" charset="0"/>
              </a:rPr>
              <a:t>BUN and </a:t>
            </a:r>
            <a:r>
              <a:rPr lang="en-US" sz="2000" dirty="0" err="1" smtClean="0">
                <a:latin typeface="Times New Roman" pitchFamily="18" charset="0"/>
                <a:cs typeface="Times New Roman" pitchFamily="18" charset="0"/>
              </a:rPr>
              <a:t>creatinine</a:t>
            </a:r>
            <a:r>
              <a:rPr lang="en-US" sz="2000" dirty="0" smtClean="0">
                <a:latin typeface="Times New Roman" pitchFamily="18" charset="0"/>
                <a:cs typeface="Times New Roman" pitchFamily="18" charset="0"/>
              </a:rPr>
              <a:t> are elevated with a </a:t>
            </a:r>
            <a:r>
              <a:rPr lang="en-US" sz="2000" dirty="0" err="1" smtClean="0">
                <a:latin typeface="Times New Roman" pitchFamily="18" charset="0"/>
                <a:cs typeface="Times New Roman" pitchFamily="18" charset="0"/>
              </a:rPr>
              <a:t>BUN:Creat</a:t>
            </a:r>
            <a:r>
              <a:rPr lang="en-US" sz="2000" dirty="0" smtClean="0">
                <a:latin typeface="Times New Roman" pitchFamily="18" charset="0"/>
                <a:cs typeface="Times New Roman" pitchFamily="18" charset="0"/>
              </a:rPr>
              <a:t> ratio greater than 20:1 consistent with pre-renal </a:t>
            </a:r>
            <a:r>
              <a:rPr lang="en-US" sz="2000" dirty="0" err="1" smtClean="0">
                <a:latin typeface="Times New Roman" pitchFamily="18" charset="0"/>
                <a:cs typeface="Times New Roman" pitchFamily="18" charset="0"/>
              </a:rPr>
              <a:t>azotemia</a:t>
            </a:r>
            <a:r>
              <a:rPr lang="en-US" sz="2000" dirty="0" smtClean="0">
                <a:latin typeface="Times New Roman" pitchFamily="18" charset="0"/>
                <a:cs typeface="Times New Roman" pitchFamily="18" charset="0"/>
              </a:rPr>
              <a:t>, the result of inadequate renal perfusion and resulting reduced urea clearance.</a:t>
            </a:r>
          </a:p>
          <a:p>
            <a:pPr eaLnBrk="1" hangingPunct="1"/>
            <a:r>
              <a:rPr lang="en-US" sz="2000" dirty="0" smtClean="0">
                <a:latin typeface="Times New Roman" pitchFamily="18" charset="0"/>
                <a:cs typeface="Times New Roman" pitchFamily="18" charset="0"/>
              </a:rPr>
              <a:t>Hepatic congestion leads to hypoxia and altered function of the liver cells.  </a:t>
            </a:r>
            <a:r>
              <a:rPr lang="en-US" sz="2000" dirty="0" err="1" smtClean="0">
                <a:latin typeface="Times New Roman" pitchFamily="18" charset="0"/>
                <a:cs typeface="Times New Roman" pitchFamily="18" charset="0"/>
              </a:rPr>
              <a:t>Bilirubin</a:t>
            </a:r>
            <a:r>
              <a:rPr lang="en-US" sz="2000" dirty="0" smtClean="0">
                <a:latin typeface="Times New Roman" pitchFamily="18" charset="0"/>
                <a:cs typeface="Times New Roman" pitchFamily="18" charset="0"/>
              </a:rPr>
              <a:t>, especially the indirect fraction, and enzymes, like alkaline </a:t>
            </a:r>
            <a:r>
              <a:rPr lang="en-US" sz="2000" dirty="0" err="1" smtClean="0">
                <a:latin typeface="Times New Roman" pitchFamily="18" charset="0"/>
                <a:cs typeface="Times New Roman" pitchFamily="18" charset="0"/>
              </a:rPr>
              <a:t>phosphatase</a:t>
            </a:r>
            <a:r>
              <a:rPr lang="en-US" sz="2000" dirty="0" smtClean="0">
                <a:latin typeface="Times New Roman" pitchFamily="18" charset="0"/>
                <a:cs typeface="Times New Roman" pitchFamily="18" charset="0"/>
              </a:rPr>
              <a:t>, may be elevated. Total protein may decline at the expense of the  decreased albumin produced in the liver.</a:t>
            </a:r>
          </a:p>
          <a:p>
            <a:pPr eaLnBrk="1" hangingPunct="1"/>
            <a:r>
              <a:rPr lang="en-US" sz="2000" dirty="0" smtClean="0">
                <a:latin typeface="Times New Roman" pitchFamily="18" charset="0"/>
                <a:cs typeface="Times New Roman" pitchFamily="18" charset="0"/>
              </a:rPr>
              <a:t>The electrolyte changes, especially </a:t>
            </a:r>
            <a:r>
              <a:rPr lang="en-US" sz="2000" dirty="0" err="1" smtClean="0">
                <a:latin typeface="Times New Roman" pitchFamily="18" charset="0"/>
                <a:cs typeface="Times New Roman" pitchFamily="18" charset="0"/>
              </a:rPr>
              <a:t>hyponatremia</a:t>
            </a:r>
            <a:r>
              <a:rPr lang="en-US" sz="2000" dirty="0" smtClean="0">
                <a:latin typeface="Times New Roman" pitchFamily="18" charset="0"/>
                <a:cs typeface="Times New Roman" pitchFamily="18" charset="0"/>
              </a:rPr>
              <a:t>, reflect a </a:t>
            </a:r>
            <a:r>
              <a:rPr lang="en-US" sz="2000" dirty="0" err="1" smtClean="0">
                <a:latin typeface="Times New Roman" pitchFamily="18" charset="0"/>
                <a:cs typeface="Times New Roman" pitchFamily="18" charset="0"/>
              </a:rPr>
              <a:t>dilutional</a:t>
            </a:r>
            <a:r>
              <a:rPr lang="en-US" sz="2000" dirty="0" smtClean="0">
                <a:latin typeface="Times New Roman" pitchFamily="18" charset="0"/>
                <a:cs typeface="Times New Roman" pitchFamily="18" charset="0"/>
              </a:rPr>
              <a:t> effect with water retention and decreased </a:t>
            </a:r>
            <a:r>
              <a:rPr lang="en-US" sz="2000" dirty="0" err="1" smtClean="0">
                <a:latin typeface="Times New Roman" pitchFamily="18" charset="0"/>
                <a:cs typeface="Times New Roman" pitchFamily="18" charset="0"/>
              </a:rPr>
              <a:t>glomerular</a:t>
            </a:r>
            <a:r>
              <a:rPr lang="en-US" sz="2000" dirty="0" smtClean="0">
                <a:latin typeface="Times New Roman" pitchFamily="18" charset="0"/>
                <a:cs typeface="Times New Roman" pitchFamily="18" charset="0"/>
              </a:rPr>
              <a:t> filtration rate (poor perfusion) </a:t>
            </a:r>
          </a:p>
          <a:p>
            <a:pPr eaLnBrk="1" hangingPunct="1"/>
            <a:r>
              <a:rPr lang="en-US" sz="2000" dirty="0" smtClean="0">
                <a:latin typeface="Times New Roman" pitchFamily="18" charset="0"/>
                <a:cs typeface="Times New Roman" pitchFamily="18" charset="0"/>
              </a:rPr>
              <a:t>Hyperglycemia is present but it is not known whether this was a fasting or random sample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37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One final BMP pearl</a:t>
            </a:r>
          </a:p>
        </p:txBody>
      </p:sp>
      <p:sp>
        <p:nvSpPr>
          <p:cNvPr id="48131" name="Rectangle 3"/>
          <p:cNvSpPr>
            <a:spLocks noGrp="1" noChangeArrowheads="1"/>
          </p:cNvSpPr>
          <p:nvPr>
            <p:ph type="body" idx="1"/>
          </p:nvPr>
        </p:nvSpPr>
        <p:spPr/>
        <p:txBody>
          <a:bodyPr/>
          <a:lstStyle/>
          <a:p>
            <a:pPr eaLnBrk="1" hangingPunct="1"/>
            <a:r>
              <a:rPr lang="en-US" smtClean="0"/>
              <a:t>Clinicians have a short-hand way to report BMP  values: </a:t>
            </a:r>
          </a:p>
          <a:p>
            <a:pPr eaLnBrk="1" hangingPunct="1">
              <a:buFontTx/>
              <a:buNone/>
            </a:pPr>
            <a:endParaRPr lang="en-US" smtClean="0"/>
          </a:p>
          <a:p>
            <a:pPr eaLnBrk="1" hangingPunct="1">
              <a:buFontTx/>
              <a:buNone/>
            </a:pPr>
            <a:endParaRPr lang="en-US" smtClean="0"/>
          </a:p>
          <a:p>
            <a:pPr eaLnBrk="1" hangingPunct="1">
              <a:buFontTx/>
              <a:buNone/>
            </a:pPr>
            <a:endParaRPr lang="en-US" smtClean="0"/>
          </a:p>
          <a:p>
            <a:pPr eaLnBrk="1" hangingPunct="1">
              <a:buFontTx/>
              <a:buNone/>
            </a:pPr>
            <a:r>
              <a:rPr lang="en-US" smtClean="0"/>
              <a:t>If we look  at the last BMP…</a:t>
            </a:r>
          </a:p>
          <a:p>
            <a:pPr eaLnBrk="1" hangingPunct="1">
              <a:buFontTx/>
              <a:buNone/>
            </a:pPr>
            <a:endParaRPr lang="en-US" smtClean="0"/>
          </a:p>
        </p:txBody>
      </p:sp>
      <p:sp>
        <p:nvSpPr>
          <p:cNvPr id="44036" name="Line 4"/>
          <p:cNvSpPr>
            <a:spLocks noChangeShapeType="1"/>
          </p:cNvSpPr>
          <p:nvPr/>
        </p:nvSpPr>
        <p:spPr bwMode="auto">
          <a:xfrm>
            <a:off x="3200400" y="3352800"/>
            <a:ext cx="2895600" cy="0"/>
          </a:xfrm>
          <a:prstGeom prst="line">
            <a:avLst/>
          </a:prstGeom>
          <a:noFill/>
          <a:ln w="9525">
            <a:solidFill>
              <a:schemeClr val="tx1"/>
            </a:solidFill>
            <a:round/>
            <a:headEnd/>
            <a:tailEnd/>
          </a:ln>
        </p:spPr>
        <p:txBody>
          <a:bodyPr/>
          <a:lstStyle/>
          <a:p>
            <a:endParaRPr lang="en-US"/>
          </a:p>
        </p:txBody>
      </p:sp>
      <p:sp>
        <p:nvSpPr>
          <p:cNvPr id="44037" name="Line 5"/>
          <p:cNvSpPr>
            <a:spLocks noChangeShapeType="1"/>
          </p:cNvSpPr>
          <p:nvPr/>
        </p:nvSpPr>
        <p:spPr bwMode="auto">
          <a:xfrm>
            <a:off x="3962400" y="2971800"/>
            <a:ext cx="0" cy="914400"/>
          </a:xfrm>
          <a:prstGeom prst="line">
            <a:avLst/>
          </a:prstGeom>
          <a:noFill/>
          <a:ln w="9525">
            <a:solidFill>
              <a:schemeClr val="tx1"/>
            </a:solidFill>
            <a:round/>
            <a:headEnd/>
            <a:tailEnd/>
          </a:ln>
        </p:spPr>
        <p:txBody>
          <a:bodyPr/>
          <a:lstStyle/>
          <a:p>
            <a:endParaRPr lang="en-US"/>
          </a:p>
        </p:txBody>
      </p:sp>
      <p:sp>
        <p:nvSpPr>
          <p:cNvPr id="44038" name="Line 7"/>
          <p:cNvSpPr>
            <a:spLocks noChangeShapeType="1"/>
          </p:cNvSpPr>
          <p:nvPr/>
        </p:nvSpPr>
        <p:spPr bwMode="auto">
          <a:xfrm>
            <a:off x="5257800" y="2971800"/>
            <a:ext cx="0" cy="914400"/>
          </a:xfrm>
          <a:prstGeom prst="line">
            <a:avLst/>
          </a:prstGeom>
          <a:noFill/>
          <a:ln w="9525">
            <a:solidFill>
              <a:schemeClr val="tx1"/>
            </a:solidFill>
            <a:round/>
            <a:headEnd/>
            <a:tailEnd/>
          </a:ln>
        </p:spPr>
        <p:txBody>
          <a:bodyPr/>
          <a:lstStyle/>
          <a:p>
            <a:endParaRPr lang="en-US"/>
          </a:p>
        </p:txBody>
      </p:sp>
      <p:sp>
        <p:nvSpPr>
          <p:cNvPr id="44039" name="Line 8"/>
          <p:cNvSpPr>
            <a:spLocks noChangeShapeType="1"/>
          </p:cNvSpPr>
          <p:nvPr/>
        </p:nvSpPr>
        <p:spPr bwMode="auto">
          <a:xfrm flipV="1">
            <a:off x="6019800" y="2819400"/>
            <a:ext cx="762000" cy="533400"/>
          </a:xfrm>
          <a:prstGeom prst="line">
            <a:avLst/>
          </a:prstGeom>
          <a:noFill/>
          <a:ln w="9525">
            <a:solidFill>
              <a:schemeClr val="tx1"/>
            </a:solidFill>
            <a:round/>
            <a:headEnd/>
            <a:tailEnd/>
          </a:ln>
        </p:spPr>
        <p:txBody>
          <a:bodyPr/>
          <a:lstStyle/>
          <a:p>
            <a:endParaRPr lang="en-US"/>
          </a:p>
        </p:txBody>
      </p:sp>
      <p:sp>
        <p:nvSpPr>
          <p:cNvPr id="44040" name="Line 9"/>
          <p:cNvSpPr>
            <a:spLocks noChangeShapeType="1"/>
          </p:cNvSpPr>
          <p:nvPr/>
        </p:nvSpPr>
        <p:spPr bwMode="auto">
          <a:xfrm>
            <a:off x="6019800" y="3352800"/>
            <a:ext cx="685800" cy="609600"/>
          </a:xfrm>
          <a:prstGeom prst="line">
            <a:avLst/>
          </a:prstGeom>
          <a:noFill/>
          <a:ln w="9525">
            <a:solidFill>
              <a:schemeClr val="tx1"/>
            </a:solidFill>
            <a:round/>
            <a:headEnd/>
            <a:tailEnd/>
          </a:ln>
        </p:spPr>
        <p:txBody>
          <a:bodyPr/>
          <a:lstStyle/>
          <a:p>
            <a:endParaRPr lang="en-US"/>
          </a:p>
        </p:txBody>
      </p:sp>
      <p:sp>
        <p:nvSpPr>
          <p:cNvPr id="44041" name="Text Box 10"/>
          <p:cNvSpPr txBox="1">
            <a:spLocks noChangeArrowheads="1"/>
          </p:cNvSpPr>
          <p:nvPr/>
        </p:nvSpPr>
        <p:spPr bwMode="auto">
          <a:xfrm>
            <a:off x="3260725" y="2932113"/>
            <a:ext cx="501650" cy="366712"/>
          </a:xfrm>
          <a:prstGeom prst="rect">
            <a:avLst/>
          </a:prstGeom>
          <a:noFill/>
          <a:ln w="9525">
            <a:noFill/>
            <a:miter lim="800000"/>
            <a:headEnd/>
            <a:tailEnd/>
          </a:ln>
        </p:spPr>
        <p:txBody>
          <a:bodyPr wrap="none">
            <a:spAutoFit/>
          </a:bodyPr>
          <a:lstStyle/>
          <a:p>
            <a:r>
              <a:rPr lang="en-US"/>
              <a:t>NA</a:t>
            </a:r>
          </a:p>
        </p:txBody>
      </p:sp>
      <p:sp>
        <p:nvSpPr>
          <p:cNvPr id="44042" name="Text Box 11"/>
          <p:cNvSpPr txBox="1">
            <a:spLocks noChangeArrowheads="1"/>
          </p:cNvSpPr>
          <p:nvPr/>
        </p:nvSpPr>
        <p:spPr bwMode="auto">
          <a:xfrm>
            <a:off x="3260725" y="3465513"/>
            <a:ext cx="336550" cy="366712"/>
          </a:xfrm>
          <a:prstGeom prst="rect">
            <a:avLst/>
          </a:prstGeom>
          <a:noFill/>
          <a:ln w="9525">
            <a:noFill/>
            <a:miter lim="800000"/>
            <a:headEnd/>
            <a:tailEnd/>
          </a:ln>
        </p:spPr>
        <p:txBody>
          <a:bodyPr wrap="none">
            <a:spAutoFit/>
          </a:bodyPr>
          <a:lstStyle/>
          <a:p>
            <a:r>
              <a:rPr lang="en-US"/>
              <a:t>K</a:t>
            </a:r>
          </a:p>
        </p:txBody>
      </p:sp>
      <p:sp>
        <p:nvSpPr>
          <p:cNvPr id="44043" name="Text Box 12"/>
          <p:cNvSpPr txBox="1">
            <a:spLocks noChangeArrowheads="1"/>
          </p:cNvSpPr>
          <p:nvPr/>
        </p:nvSpPr>
        <p:spPr bwMode="auto">
          <a:xfrm>
            <a:off x="4251325" y="2855913"/>
            <a:ext cx="400050" cy="366712"/>
          </a:xfrm>
          <a:prstGeom prst="rect">
            <a:avLst/>
          </a:prstGeom>
          <a:noFill/>
          <a:ln w="9525">
            <a:noFill/>
            <a:miter lim="800000"/>
            <a:headEnd/>
            <a:tailEnd/>
          </a:ln>
        </p:spPr>
        <p:txBody>
          <a:bodyPr wrap="none">
            <a:spAutoFit/>
          </a:bodyPr>
          <a:lstStyle/>
          <a:p>
            <a:r>
              <a:rPr lang="en-US"/>
              <a:t>Cl</a:t>
            </a:r>
          </a:p>
        </p:txBody>
      </p:sp>
      <p:sp>
        <p:nvSpPr>
          <p:cNvPr id="44044" name="Text Box 13"/>
          <p:cNvSpPr txBox="1">
            <a:spLocks noChangeArrowheads="1"/>
          </p:cNvSpPr>
          <p:nvPr/>
        </p:nvSpPr>
        <p:spPr bwMode="auto">
          <a:xfrm>
            <a:off x="4022725" y="3389313"/>
            <a:ext cx="730250" cy="366712"/>
          </a:xfrm>
          <a:prstGeom prst="rect">
            <a:avLst/>
          </a:prstGeom>
          <a:noFill/>
          <a:ln w="9525">
            <a:noFill/>
            <a:miter lim="800000"/>
            <a:headEnd/>
            <a:tailEnd/>
          </a:ln>
        </p:spPr>
        <p:txBody>
          <a:bodyPr wrap="none">
            <a:spAutoFit/>
          </a:bodyPr>
          <a:lstStyle/>
          <a:p>
            <a:r>
              <a:rPr lang="en-US"/>
              <a:t>  C02</a:t>
            </a:r>
          </a:p>
        </p:txBody>
      </p:sp>
      <p:sp>
        <p:nvSpPr>
          <p:cNvPr id="44045" name="Text Box 14"/>
          <p:cNvSpPr txBox="1">
            <a:spLocks noChangeArrowheads="1"/>
          </p:cNvSpPr>
          <p:nvPr/>
        </p:nvSpPr>
        <p:spPr bwMode="auto">
          <a:xfrm>
            <a:off x="5410200" y="2895600"/>
            <a:ext cx="184150" cy="366713"/>
          </a:xfrm>
          <a:prstGeom prst="rect">
            <a:avLst/>
          </a:prstGeom>
          <a:noFill/>
          <a:ln w="9525">
            <a:noFill/>
            <a:miter lim="800000"/>
            <a:headEnd/>
            <a:tailEnd/>
          </a:ln>
        </p:spPr>
        <p:txBody>
          <a:bodyPr wrap="none">
            <a:spAutoFit/>
          </a:bodyPr>
          <a:lstStyle/>
          <a:p>
            <a:endParaRPr lang="en-US"/>
          </a:p>
        </p:txBody>
      </p:sp>
      <p:sp>
        <p:nvSpPr>
          <p:cNvPr id="44046" name="Text Box 15"/>
          <p:cNvSpPr txBox="1">
            <a:spLocks noChangeArrowheads="1"/>
          </p:cNvSpPr>
          <p:nvPr/>
        </p:nvSpPr>
        <p:spPr bwMode="auto">
          <a:xfrm>
            <a:off x="5410200" y="2895600"/>
            <a:ext cx="666750" cy="366713"/>
          </a:xfrm>
          <a:prstGeom prst="rect">
            <a:avLst/>
          </a:prstGeom>
          <a:noFill/>
          <a:ln w="9525">
            <a:noFill/>
            <a:miter lim="800000"/>
            <a:headEnd/>
            <a:tailEnd/>
          </a:ln>
        </p:spPr>
        <p:txBody>
          <a:bodyPr wrap="none">
            <a:spAutoFit/>
          </a:bodyPr>
          <a:lstStyle/>
          <a:p>
            <a:r>
              <a:rPr lang="en-US"/>
              <a:t>BUN</a:t>
            </a:r>
          </a:p>
        </p:txBody>
      </p:sp>
      <p:sp>
        <p:nvSpPr>
          <p:cNvPr id="44047" name="Text Box 16"/>
          <p:cNvSpPr txBox="1">
            <a:spLocks noChangeArrowheads="1"/>
          </p:cNvSpPr>
          <p:nvPr/>
        </p:nvSpPr>
        <p:spPr bwMode="auto">
          <a:xfrm>
            <a:off x="5470525" y="3429000"/>
            <a:ext cx="425450" cy="366713"/>
          </a:xfrm>
          <a:prstGeom prst="rect">
            <a:avLst/>
          </a:prstGeom>
          <a:noFill/>
          <a:ln w="9525">
            <a:noFill/>
            <a:miter lim="800000"/>
            <a:headEnd/>
            <a:tailEnd/>
          </a:ln>
        </p:spPr>
        <p:txBody>
          <a:bodyPr>
            <a:spAutoFit/>
          </a:bodyPr>
          <a:lstStyle/>
          <a:p>
            <a:r>
              <a:rPr lang="en-US"/>
              <a:t>Cr</a:t>
            </a:r>
          </a:p>
        </p:txBody>
      </p:sp>
      <p:sp>
        <p:nvSpPr>
          <p:cNvPr id="44048" name="Text Box 17"/>
          <p:cNvSpPr txBox="1">
            <a:spLocks noChangeArrowheads="1"/>
          </p:cNvSpPr>
          <p:nvPr/>
        </p:nvSpPr>
        <p:spPr bwMode="auto">
          <a:xfrm>
            <a:off x="6324600" y="3124200"/>
            <a:ext cx="539750" cy="366713"/>
          </a:xfrm>
          <a:prstGeom prst="rect">
            <a:avLst/>
          </a:prstGeom>
          <a:noFill/>
          <a:ln w="9525">
            <a:noFill/>
            <a:miter lim="800000"/>
            <a:headEnd/>
            <a:tailEnd/>
          </a:ln>
        </p:spPr>
        <p:txBody>
          <a:bodyPr wrap="none">
            <a:spAutoFit/>
          </a:bodyPr>
          <a:lstStyle/>
          <a:p>
            <a:r>
              <a:rPr lang="en-US"/>
              <a:t>Glu</a:t>
            </a:r>
          </a:p>
        </p:txBody>
      </p:sp>
      <p:sp>
        <p:nvSpPr>
          <p:cNvPr id="48146" name="Line 18"/>
          <p:cNvSpPr>
            <a:spLocks noChangeShapeType="1"/>
          </p:cNvSpPr>
          <p:nvPr/>
        </p:nvSpPr>
        <p:spPr bwMode="auto">
          <a:xfrm>
            <a:off x="2514600" y="5715000"/>
            <a:ext cx="2667000" cy="0"/>
          </a:xfrm>
          <a:prstGeom prst="line">
            <a:avLst/>
          </a:prstGeom>
          <a:noFill/>
          <a:ln w="9525">
            <a:solidFill>
              <a:schemeClr val="tx1"/>
            </a:solidFill>
            <a:round/>
            <a:headEnd/>
            <a:tailEnd/>
          </a:ln>
        </p:spPr>
        <p:txBody>
          <a:bodyPr/>
          <a:lstStyle/>
          <a:p>
            <a:endParaRPr lang="en-US"/>
          </a:p>
        </p:txBody>
      </p:sp>
      <p:sp>
        <p:nvSpPr>
          <p:cNvPr id="48147" name="Line 19"/>
          <p:cNvSpPr>
            <a:spLocks noChangeShapeType="1"/>
          </p:cNvSpPr>
          <p:nvPr/>
        </p:nvSpPr>
        <p:spPr bwMode="auto">
          <a:xfrm>
            <a:off x="3200400" y="5334000"/>
            <a:ext cx="0" cy="762000"/>
          </a:xfrm>
          <a:prstGeom prst="line">
            <a:avLst/>
          </a:prstGeom>
          <a:noFill/>
          <a:ln w="9525">
            <a:solidFill>
              <a:schemeClr val="tx1"/>
            </a:solidFill>
            <a:round/>
            <a:headEnd/>
            <a:tailEnd/>
          </a:ln>
        </p:spPr>
        <p:txBody>
          <a:bodyPr/>
          <a:lstStyle/>
          <a:p>
            <a:endParaRPr lang="en-US"/>
          </a:p>
        </p:txBody>
      </p:sp>
      <p:sp>
        <p:nvSpPr>
          <p:cNvPr id="48148" name="Line 20"/>
          <p:cNvSpPr>
            <a:spLocks noChangeShapeType="1"/>
          </p:cNvSpPr>
          <p:nvPr/>
        </p:nvSpPr>
        <p:spPr bwMode="auto">
          <a:xfrm>
            <a:off x="4495800" y="5334000"/>
            <a:ext cx="0" cy="762000"/>
          </a:xfrm>
          <a:prstGeom prst="line">
            <a:avLst/>
          </a:prstGeom>
          <a:noFill/>
          <a:ln w="9525">
            <a:solidFill>
              <a:schemeClr val="tx1"/>
            </a:solidFill>
            <a:round/>
            <a:headEnd/>
            <a:tailEnd/>
          </a:ln>
        </p:spPr>
        <p:txBody>
          <a:bodyPr/>
          <a:lstStyle/>
          <a:p>
            <a:endParaRPr lang="en-US"/>
          </a:p>
        </p:txBody>
      </p:sp>
      <p:sp>
        <p:nvSpPr>
          <p:cNvPr id="48149" name="Line 21"/>
          <p:cNvSpPr>
            <a:spLocks noChangeShapeType="1"/>
          </p:cNvSpPr>
          <p:nvPr/>
        </p:nvSpPr>
        <p:spPr bwMode="auto">
          <a:xfrm flipV="1">
            <a:off x="5181600" y="5257800"/>
            <a:ext cx="381000" cy="457200"/>
          </a:xfrm>
          <a:prstGeom prst="line">
            <a:avLst/>
          </a:prstGeom>
          <a:noFill/>
          <a:ln w="9525">
            <a:solidFill>
              <a:schemeClr val="tx1"/>
            </a:solidFill>
            <a:round/>
            <a:headEnd/>
            <a:tailEnd/>
          </a:ln>
        </p:spPr>
        <p:txBody>
          <a:bodyPr/>
          <a:lstStyle/>
          <a:p>
            <a:endParaRPr lang="en-US"/>
          </a:p>
        </p:txBody>
      </p:sp>
      <p:sp>
        <p:nvSpPr>
          <p:cNvPr id="48150" name="Line 22"/>
          <p:cNvSpPr>
            <a:spLocks noChangeShapeType="1"/>
          </p:cNvSpPr>
          <p:nvPr/>
        </p:nvSpPr>
        <p:spPr bwMode="auto">
          <a:xfrm>
            <a:off x="5181600" y="5715000"/>
            <a:ext cx="457200" cy="381000"/>
          </a:xfrm>
          <a:prstGeom prst="line">
            <a:avLst/>
          </a:prstGeom>
          <a:noFill/>
          <a:ln w="9525">
            <a:solidFill>
              <a:schemeClr val="tx1"/>
            </a:solidFill>
            <a:round/>
            <a:headEnd/>
            <a:tailEnd/>
          </a:ln>
        </p:spPr>
        <p:txBody>
          <a:bodyPr/>
          <a:lstStyle/>
          <a:p>
            <a:endParaRPr lang="en-US"/>
          </a:p>
        </p:txBody>
      </p:sp>
      <p:sp>
        <p:nvSpPr>
          <p:cNvPr id="48151" name="Text Box 23"/>
          <p:cNvSpPr txBox="1">
            <a:spLocks noChangeArrowheads="1"/>
          </p:cNvSpPr>
          <p:nvPr/>
        </p:nvSpPr>
        <p:spPr bwMode="auto">
          <a:xfrm>
            <a:off x="2590800" y="5257800"/>
            <a:ext cx="565150" cy="366713"/>
          </a:xfrm>
          <a:prstGeom prst="rect">
            <a:avLst/>
          </a:prstGeom>
          <a:noFill/>
          <a:ln w="9525">
            <a:noFill/>
            <a:miter lim="800000"/>
            <a:headEnd/>
            <a:tailEnd/>
          </a:ln>
        </p:spPr>
        <p:txBody>
          <a:bodyPr wrap="none">
            <a:spAutoFit/>
          </a:bodyPr>
          <a:lstStyle/>
          <a:p>
            <a:r>
              <a:rPr lang="en-US"/>
              <a:t>142</a:t>
            </a:r>
          </a:p>
        </p:txBody>
      </p:sp>
      <p:sp>
        <p:nvSpPr>
          <p:cNvPr id="48152" name="Text Box 24"/>
          <p:cNvSpPr txBox="1">
            <a:spLocks noChangeArrowheads="1"/>
          </p:cNvSpPr>
          <p:nvPr/>
        </p:nvSpPr>
        <p:spPr bwMode="auto">
          <a:xfrm>
            <a:off x="2590800" y="5715000"/>
            <a:ext cx="565150" cy="366713"/>
          </a:xfrm>
          <a:prstGeom prst="rect">
            <a:avLst/>
          </a:prstGeom>
          <a:noFill/>
          <a:ln w="9525">
            <a:noFill/>
            <a:miter lim="800000"/>
            <a:headEnd/>
            <a:tailEnd/>
          </a:ln>
        </p:spPr>
        <p:txBody>
          <a:bodyPr wrap="none">
            <a:spAutoFit/>
          </a:bodyPr>
          <a:lstStyle/>
          <a:p>
            <a:r>
              <a:rPr lang="en-US"/>
              <a:t> 3.9</a:t>
            </a:r>
          </a:p>
        </p:txBody>
      </p:sp>
      <p:sp>
        <p:nvSpPr>
          <p:cNvPr id="48153" name="Text Box 25"/>
          <p:cNvSpPr txBox="1">
            <a:spLocks noChangeArrowheads="1"/>
          </p:cNvSpPr>
          <p:nvPr/>
        </p:nvSpPr>
        <p:spPr bwMode="auto">
          <a:xfrm>
            <a:off x="3429000" y="5257800"/>
            <a:ext cx="565150" cy="366713"/>
          </a:xfrm>
          <a:prstGeom prst="rect">
            <a:avLst/>
          </a:prstGeom>
          <a:noFill/>
          <a:ln w="9525">
            <a:noFill/>
            <a:miter lim="800000"/>
            <a:headEnd/>
            <a:tailEnd/>
          </a:ln>
        </p:spPr>
        <p:txBody>
          <a:bodyPr wrap="none">
            <a:spAutoFit/>
          </a:bodyPr>
          <a:lstStyle/>
          <a:p>
            <a:r>
              <a:rPr lang="en-US"/>
              <a:t>107</a:t>
            </a:r>
          </a:p>
        </p:txBody>
      </p:sp>
      <p:sp>
        <p:nvSpPr>
          <p:cNvPr id="48154" name="Text Box 26"/>
          <p:cNvSpPr txBox="1">
            <a:spLocks noChangeArrowheads="1"/>
          </p:cNvSpPr>
          <p:nvPr/>
        </p:nvSpPr>
        <p:spPr bwMode="auto">
          <a:xfrm>
            <a:off x="3505200" y="5751513"/>
            <a:ext cx="574675" cy="366712"/>
          </a:xfrm>
          <a:prstGeom prst="rect">
            <a:avLst/>
          </a:prstGeom>
          <a:noFill/>
          <a:ln w="9525">
            <a:noFill/>
            <a:miter lim="800000"/>
            <a:headEnd/>
            <a:tailEnd/>
          </a:ln>
        </p:spPr>
        <p:txBody>
          <a:bodyPr>
            <a:spAutoFit/>
          </a:bodyPr>
          <a:lstStyle/>
          <a:p>
            <a:r>
              <a:rPr lang="en-US"/>
              <a:t>27</a:t>
            </a:r>
          </a:p>
        </p:txBody>
      </p:sp>
      <p:sp>
        <p:nvSpPr>
          <p:cNvPr id="48155" name="Text Box 27"/>
          <p:cNvSpPr txBox="1">
            <a:spLocks noChangeArrowheads="1"/>
          </p:cNvSpPr>
          <p:nvPr/>
        </p:nvSpPr>
        <p:spPr bwMode="auto">
          <a:xfrm>
            <a:off x="4708525" y="5294313"/>
            <a:ext cx="438150" cy="366712"/>
          </a:xfrm>
          <a:prstGeom prst="rect">
            <a:avLst/>
          </a:prstGeom>
          <a:noFill/>
          <a:ln w="9525">
            <a:noFill/>
            <a:miter lim="800000"/>
            <a:headEnd/>
            <a:tailEnd/>
          </a:ln>
        </p:spPr>
        <p:txBody>
          <a:bodyPr wrap="none">
            <a:spAutoFit/>
          </a:bodyPr>
          <a:lstStyle/>
          <a:p>
            <a:r>
              <a:rPr lang="en-US"/>
              <a:t>10</a:t>
            </a:r>
          </a:p>
        </p:txBody>
      </p:sp>
      <p:sp>
        <p:nvSpPr>
          <p:cNvPr id="48156" name="Text Box 28"/>
          <p:cNvSpPr txBox="1">
            <a:spLocks noChangeArrowheads="1"/>
          </p:cNvSpPr>
          <p:nvPr/>
        </p:nvSpPr>
        <p:spPr bwMode="auto">
          <a:xfrm>
            <a:off x="4708525" y="5751513"/>
            <a:ext cx="501650" cy="366712"/>
          </a:xfrm>
          <a:prstGeom prst="rect">
            <a:avLst/>
          </a:prstGeom>
          <a:noFill/>
          <a:ln w="9525">
            <a:noFill/>
            <a:miter lim="800000"/>
            <a:headEnd/>
            <a:tailEnd/>
          </a:ln>
        </p:spPr>
        <p:txBody>
          <a:bodyPr wrap="none">
            <a:spAutoFit/>
          </a:bodyPr>
          <a:lstStyle/>
          <a:p>
            <a:r>
              <a:rPr lang="en-US"/>
              <a:t>0.8</a:t>
            </a:r>
          </a:p>
        </p:txBody>
      </p:sp>
      <p:sp>
        <p:nvSpPr>
          <p:cNvPr id="48157" name="Text Box 29"/>
          <p:cNvSpPr txBox="1">
            <a:spLocks noChangeArrowheads="1"/>
          </p:cNvSpPr>
          <p:nvPr/>
        </p:nvSpPr>
        <p:spPr bwMode="auto">
          <a:xfrm>
            <a:off x="5394325" y="5522913"/>
            <a:ext cx="565150" cy="366712"/>
          </a:xfrm>
          <a:prstGeom prst="rect">
            <a:avLst/>
          </a:prstGeom>
          <a:noFill/>
          <a:ln w="9525">
            <a:noFill/>
            <a:miter lim="800000"/>
            <a:headEnd/>
            <a:tailEnd/>
          </a:ln>
        </p:spPr>
        <p:txBody>
          <a:bodyPr wrap="none">
            <a:spAutoFit/>
          </a:bodyPr>
          <a:lstStyle/>
          <a:p>
            <a:r>
              <a:rPr lang="en-US"/>
              <a:t>100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8131">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815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153">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8155">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8152">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815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8156">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8157">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81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814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81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14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8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6" grpId="0" animBg="1"/>
      <p:bldP spid="48147" grpId="0" animBg="1"/>
      <p:bldP spid="48148" grpId="0" animBg="1"/>
      <p:bldP spid="48149" grpId="0" animBg="1"/>
      <p:bldP spid="481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4419600" cy="762000"/>
          </a:xfrm>
        </p:spPr>
        <p:txBody>
          <a:bodyPr/>
          <a:lstStyle/>
          <a:p>
            <a:r>
              <a:rPr lang="en-US" dirty="0" smtClean="0">
                <a:latin typeface="Times New Roman" pitchFamily="18" charset="0"/>
                <a:cs typeface="Times New Roman" pitchFamily="18" charset="0"/>
              </a:rPr>
              <a:t>LIPID PROFILE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458200" cy="4525963"/>
          </a:xfrm>
        </p:spPr>
        <p:txBody>
          <a:bodyPr>
            <a:normAutofit lnSpcReduction="10000"/>
          </a:bodyPr>
          <a:lstStyle/>
          <a:p>
            <a:r>
              <a:rPr lang="en-US" sz="2000" dirty="0" smtClean="0">
                <a:latin typeface="Times New Roman" pitchFamily="18" charset="0"/>
                <a:cs typeface="Times New Roman" pitchFamily="18" charset="0"/>
              </a:rPr>
              <a:t>A lipid profile means the complete picture of lipids present in </a:t>
            </a:r>
            <a:r>
              <a:rPr lang="en-US" sz="2000" dirty="0" smtClean="0">
                <a:latin typeface="Times New Roman" pitchFamily="18" charset="0"/>
                <a:cs typeface="Times New Roman" pitchFamily="18" charset="0"/>
              </a:rPr>
              <a:t>blood.</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Lipid profile affects the health of the circulatory system</a:t>
            </a:r>
            <a:r>
              <a:rPr lang="en-US" sz="2000"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It</a:t>
            </a:r>
            <a:r>
              <a:rPr lang="en-US" sz="2000" dirty="0" smtClean="0">
                <a:latin typeface="Times New Roman" pitchFamily="18" charset="0"/>
                <a:cs typeface="Times New Roman" pitchFamily="18" charset="0"/>
              </a:rPr>
              <a:t> is a panel of blood tests that serves as an initial screening tool for abnormalities in lipids.</a:t>
            </a:r>
          </a:p>
          <a:p>
            <a:r>
              <a:rPr lang="en-US" sz="2000" dirty="0" smtClean="0">
                <a:latin typeface="Times New Roman" pitchFamily="18" charset="0"/>
                <a:cs typeface="Times New Roman" pitchFamily="18" charset="0"/>
              </a:rPr>
              <a:t>It includes: </a:t>
            </a:r>
            <a:r>
              <a:rPr lang="en-US" sz="2000" dirty="0" smtClean="0">
                <a:latin typeface="Times New Roman" pitchFamily="18" charset="0"/>
                <a:cs typeface="Times New Roman" pitchFamily="18" charset="0"/>
              </a:rPr>
              <a:t>assay </a:t>
            </a:r>
            <a:r>
              <a:rPr lang="en-US" sz="2000" dirty="0" smtClean="0">
                <a:latin typeface="Times New Roman" pitchFamily="18" charset="0"/>
                <a:cs typeface="Times New Roman" pitchFamily="18" charset="0"/>
              </a:rPr>
              <a:t>of total cholesterol, </a:t>
            </a:r>
            <a:r>
              <a:rPr lang="en-US" sz="2000" dirty="0" err="1" smtClean="0">
                <a:latin typeface="Times New Roman" pitchFamily="18" charset="0"/>
                <a:cs typeface="Times New Roman" pitchFamily="18" charset="0"/>
              </a:rPr>
              <a:t>Triacyl</a:t>
            </a:r>
            <a:r>
              <a:rPr lang="en-US" sz="2000" dirty="0" smtClean="0">
                <a:latin typeface="Times New Roman" pitchFamily="18" charset="0"/>
                <a:cs typeface="Times New Roman" pitchFamily="18" charset="0"/>
              </a:rPr>
              <a:t> Glycerol, Low Density Lipoprotein, High Density Lipoprotein, Very Low Density Lipoprotein, cholesterol: HDL ratio.</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Abnormal </a:t>
            </a:r>
            <a:r>
              <a:rPr lang="en-US" sz="2000" dirty="0" smtClean="0">
                <a:latin typeface="Times New Roman" pitchFamily="18" charset="0"/>
                <a:cs typeface="Times New Roman" pitchFamily="18" charset="0"/>
              </a:rPr>
              <a:t>lipid profile causes </a:t>
            </a:r>
            <a:r>
              <a:rPr lang="en-US" sz="2000" dirty="0" smtClean="0">
                <a:latin typeface="Times New Roman" pitchFamily="18" charset="0"/>
                <a:cs typeface="Times New Roman" pitchFamily="18" charset="0"/>
              </a:rPr>
              <a:t>diseases of the circulatory system including atherosclerosis</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heart </a:t>
            </a:r>
            <a:r>
              <a:rPr lang="en-US" sz="2000" dirty="0" smtClean="0">
                <a:latin typeface="Times New Roman" pitchFamily="18" charset="0"/>
                <a:cs typeface="Times New Roman" pitchFamily="18" charset="0"/>
              </a:rPr>
              <a:t>diseases and certain forms of pancreatitis.</a:t>
            </a:r>
          </a:p>
          <a:p>
            <a:r>
              <a:rPr lang="en-US" sz="2000" dirty="0" smtClean="0">
                <a:latin typeface="Times New Roman" pitchFamily="18" charset="0"/>
                <a:cs typeface="Times New Roman" pitchFamily="18" charset="0"/>
              </a:rPr>
              <a:t>Lipid profile is ordered along with other parameters such as CBC and </a:t>
            </a:r>
            <a:r>
              <a:rPr lang="en-US" sz="2000" dirty="0" smtClean="0">
                <a:latin typeface="Times New Roman" pitchFamily="18" charset="0"/>
                <a:cs typeface="Times New Roman" pitchFamily="18" charset="0"/>
              </a:rPr>
              <a:t>BMP.</a:t>
            </a:r>
          </a:p>
          <a:p>
            <a:r>
              <a:rPr lang="en-US" sz="2000" dirty="0" smtClean="0">
                <a:latin typeface="Times New Roman" pitchFamily="18" charset="0"/>
                <a:cs typeface="Times New Roman" pitchFamily="18" charset="0"/>
              </a:rPr>
              <a:t>Traditionally</a:t>
            </a:r>
            <a:r>
              <a:rPr lang="en-US" sz="2000" dirty="0" smtClean="0">
                <a:latin typeface="Times New Roman" pitchFamily="18" charset="0"/>
                <a:cs typeface="Times New Roman" pitchFamily="18" charset="0"/>
              </a:rPr>
              <a:t>, most laboratories have required patients to fast for 9–12 hours before screening. </a:t>
            </a:r>
          </a:p>
          <a:p>
            <a:r>
              <a:rPr lang="en-US" sz="2000" dirty="0" smtClean="0">
                <a:latin typeface="Times New Roman" pitchFamily="18" charset="0"/>
                <a:cs typeface="Times New Roman" pitchFamily="18" charset="0"/>
              </a:rPr>
              <a:t>However, recent studies have questioned the utility of fasting before lipid panels, and some diagnostic labs now routinely accept non-fasting samples.</a:t>
            </a:r>
            <a:endParaRPr lang="en-US" sz="2000"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5638800" cy="792162"/>
          </a:xfrm>
        </p:spPr>
        <p:txBody>
          <a:bodyPr/>
          <a:lstStyle/>
          <a:p>
            <a:r>
              <a:rPr lang="en-US" dirty="0" smtClean="0">
                <a:latin typeface="Times New Roman" pitchFamily="18" charset="0"/>
                <a:cs typeface="Times New Roman" pitchFamily="18" charset="0"/>
              </a:rPr>
              <a:t>LIPID PROFILE contd.</a:t>
            </a:r>
            <a:endParaRPr lang="en-US" dirty="0"/>
          </a:p>
        </p:txBody>
      </p:sp>
      <p:sp>
        <p:nvSpPr>
          <p:cNvPr id="3" name="Content Placeholder 2"/>
          <p:cNvSpPr>
            <a:spLocks noGrp="1"/>
          </p:cNvSpPr>
          <p:nvPr>
            <p:ph idx="1"/>
          </p:nvPr>
        </p:nvSpPr>
        <p:spPr>
          <a:xfrm>
            <a:off x="457200" y="1066800"/>
            <a:ext cx="8229600" cy="3429000"/>
          </a:xfrm>
        </p:spPr>
        <p:txBody>
          <a:bodyPr>
            <a:noAutofit/>
          </a:bodyPr>
          <a:lstStyle/>
          <a:p>
            <a:r>
              <a:rPr lang="en-US" sz="2000" dirty="0" smtClean="0">
                <a:latin typeface="Times New Roman" pitchFamily="18" charset="0"/>
                <a:cs typeface="Times New Roman" pitchFamily="18" charset="0"/>
              </a:rPr>
              <a:t>Typically </a:t>
            </a:r>
            <a:r>
              <a:rPr lang="en-US" sz="2000" dirty="0" smtClean="0">
                <a:latin typeface="Times New Roman" pitchFamily="18" charset="0"/>
                <a:cs typeface="Times New Roman" pitchFamily="18" charset="0"/>
              </a:rPr>
              <a:t>the laboratory measures only three quantities: total cholesterol; </a:t>
            </a:r>
            <a:r>
              <a:rPr lang="en-US" sz="2000" dirty="0" err="1" smtClean="0">
                <a:latin typeface="Times New Roman" pitchFamily="18" charset="0"/>
                <a:cs typeface="Times New Roman" pitchFamily="18" charset="0"/>
              </a:rPr>
              <a:t>HDLc</a:t>
            </a:r>
            <a:r>
              <a:rPr lang="en-US" sz="2000" dirty="0" smtClean="0">
                <a:latin typeface="Times New Roman" pitchFamily="18" charset="0"/>
                <a:cs typeface="Times New Roman" pitchFamily="18" charset="0"/>
              </a:rPr>
              <a:t>; Triglycerides.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From </a:t>
            </a:r>
            <a:r>
              <a:rPr lang="en-US" sz="2000" dirty="0" smtClean="0">
                <a:latin typeface="Times New Roman" pitchFamily="18" charset="0"/>
                <a:cs typeface="Times New Roman" pitchFamily="18" charset="0"/>
              </a:rPr>
              <a:t>these three data </a:t>
            </a:r>
            <a:r>
              <a:rPr lang="en-US" sz="2000" dirty="0" err="1" smtClean="0">
                <a:latin typeface="Times New Roman" pitchFamily="18" charset="0"/>
                <a:cs typeface="Times New Roman" pitchFamily="18" charset="0"/>
              </a:rPr>
              <a:t>LDLc</a:t>
            </a:r>
            <a:r>
              <a:rPr lang="en-US" sz="2000" dirty="0" smtClean="0">
                <a:latin typeface="Times New Roman" pitchFamily="18" charset="0"/>
                <a:cs typeface="Times New Roman" pitchFamily="18" charset="0"/>
              </a:rPr>
              <a:t> may be calculated. </a:t>
            </a:r>
            <a:r>
              <a:rPr lang="en-US" sz="2000" dirty="0" smtClean="0">
                <a:latin typeface="Times New Roman" pitchFamily="18" charset="0"/>
                <a:cs typeface="Times New Roman" pitchFamily="18" charset="0"/>
              </a:rPr>
              <a:t>by </a:t>
            </a:r>
            <a:r>
              <a:rPr lang="en-US" sz="2000" dirty="0" err="1" smtClean="0">
                <a:latin typeface="Times New Roman" pitchFamily="18" charset="0"/>
                <a:cs typeface="Times New Roman" pitchFamily="18" charset="0"/>
              </a:rPr>
              <a:t>Friedewald's</a:t>
            </a:r>
            <a:r>
              <a:rPr lang="en-US" sz="2000" dirty="0" smtClean="0">
                <a:latin typeface="Times New Roman" pitchFamily="18" charset="0"/>
                <a:cs typeface="Times New Roman" pitchFamily="18" charset="0"/>
              </a:rPr>
              <a:t> equation: </a:t>
            </a:r>
            <a:r>
              <a:rPr lang="en-US" sz="2000" dirty="0" err="1" smtClean="0">
                <a:latin typeface="Times New Roman" pitchFamily="18" charset="0"/>
                <a:cs typeface="Times New Roman" pitchFamily="18" charset="0"/>
              </a:rPr>
              <a:t>LDLc</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Total cholesterol - </a:t>
            </a:r>
            <a:r>
              <a:rPr lang="en-US" sz="2000" dirty="0" err="1" smtClean="0">
                <a:latin typeface="Times New Roman" pitchFamily="18" charset="0"/>
                <a:cs typeface="Times New Roman" pitchFamily="18" charset="0"/>
              </a:rPr>
              <a:t>HDLc</a:t>
            </a:r>
            <a:r>
              <a:rPr lang="en-US" sz="2000" dirty="0" smtClean="0">
                <a:latin typeface="Times New Roman" pitchFamily="18" charset="0"/>
                <a:cs typeface="Times New Roman" pitchFamily="18" charset="0"/>
              </a:rPr>
              <a:t> - TG/5</a:t>
            </a:r>
          </a:p>
          <a:p>
            <a:r>
              <a:rPr lang="en-US" sz="2000" dirty="0" smtClean="0">
                <a:latin typeface="Times New Roman" pitchFamily="18" charset="0"/>
                <a:cs typeface="Times New Roman" pitchFamily="18" charset="0"/>
              </a:rPr>
              <a:t>Other calculations of LDL from those same three data have been proposed which yield some significantly different results. </a:t>
            </a:r>
          </a:p>
          <a:p>
            <a:r>
              <a:rPr lang="en-US" sz="2000" dirty="0" smtClean="0">
                <a:latin typeface="Times New Roman" pitchFamily="18" charset="0"/>
                <a:cs typeface="Times New Roman" pitchFamily="18" charset="0"/>
              </a:rPr>
              <a:t>VLDL may be defined as the total cholesterol that is neither HDL nor LDL. Then </a:t>
            </a:r>
            <a:r>
              <a:rPr lang="en-US" sz="2000" dirty="0" err="1" smtClean="0">
                <a:latin typeface="Times New Roman" pitchFamily="18" charset="0"/>
                <a:cs typeface="Times New Roman" pitchFamily="18" charset="0"/>
              </a:rPr>
              <a:t>Friedewald's</a:t>
            </a:r>
            <a:r>
              <a:rPr lang="en-US" sz="2000" dirty="0" smtClean="0">
                <a:latin typeface="Times New Roman" pitchFamily="18" charset="0"/>
                <a:cs typeface="Times New Roman" pitchFamily="18" charset="0"/>
              </a:rPr>
              <a:t> equation mentioned above </a:t>
            </a:r>
            <a:r>
              <a:rPr lang="en-US" sz="2000" dirty="0" err="1" smtClean="0">
                <a:latin typeface="Times New Roman" pitchFamily="18" charset="0"/>
                <a:cs typeface="Times New Roman" pitchFamily="18" charset="0"/>
              </a:rPr>
              <a:t>yields:VLDL</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TG/5</a:t>
            </a:r>
          </a:p>
          <a:p>
            <a:r>
              <a:rPr lang="en-US" sz="2000" dirty="0" smtClean="0">
                <a:latin typeface="Times New Roman" pitchFamily="18" charset="0"/>
                <a:cs typeface="Times New Roman" pitchFamily="18" charset="0"/>
              </a:rPr>
              <a:t>The American Heart Association, NIH and NCEP provide a set of guidelines for fasting HDL levels and risk for heart disease</a:t>
            </a:r>
            <a:r>
              <a:rPr lang="en-US" sz="2000" dirty="0" smtClean="0">
                <a:latin typeface="Times New Roman" pitchFamily="18" charset="0"/>
                <a:cs typeface="Times New Roman" pitchFamily="18" charset="0"/>
              </a:rPr>
              <a:t>.</a:t>
            </a:r>
          </a:p>
        </p:txBody>
      </p:sp>
      <p:graphicFrame>
        <p:nvGraphicFramePr>
          <p:cNvPr id="4" name="Table 3"/>
          <p:cNvGraphicFramePr>
            <a:graphicFrameLocks noGrp="1"/>
          </p:cNvGraphicFramePr>
          <p:nvPr/>
        </p:nvGraphicFramePr>
        <p:xfrm>
          <a:off x="533401" y="4572000"/>
          <a:ext cx="8077199" cy="2026920"/>
        </p:xfrm>
        <a:graphic>
          <a:graphicData uri="http://schemas.openxmlformats.org/drawingml/2006/table">
            <a:tbl>
              <a:tblPr firstRow="1" bandRow="1">
                <a:tableStyleId>{5C22544A-7EE6-4342-B048-85BDC9FD1C3A}</a:tableStyleId>
              </a:tblPr>
              <a:tblGrid>
                <a:gridCol w="2133599"/>
                <a:gridCol w="1676400"/>
                <a:gridCol w="4267200"/>
              </a:tblGrid>
              <a:tr h="381000">
                <a:tc>
                  <a:txBody>
                    <a:bodyPr/>
                    <a:lstStyle/>
                    <a:p>
                      <a:pPr algn="ctr"/>
                      <a:r>
                        <a:rPr lang="en-US" dirty="0"/>
                        <a:t>Level </a:t>
                      </a:r>
                      <a:r>
                        <a:rPr lang="en-US" u="none" strike="noStrike" dirty="0">
                          <a:solidFill>
                            <a:schemeClr val="bg1"/>
                          </a:solidFill>
                        </a:rPr>
                        <a:t>mg/</a:t>
                      </a:r>
                      <a:r>
                        <a:rPr lang="en-US" u="none" strike="noStrike" dirty="0" err="1">
                          <a:solidFill>
                            <a:schemeClr val="bg1"/>
                          </a:solidFill>
                        </a:rPr>
                        <a:t>dL</a:t>
                      </a:r>
                      <a:endParaRPr lang="en-US" dirty="0">
                        <a:solidFill>
                          <a:schemeClr val="bg1"/>
                        </a:solidFill>
                      </a:endParaRPr>
                    </a:p>
                  </a:txBody>
                  <a:tcPr anchor="ctr"/>
                </a:tc>
                <a:tc>
                  <a:txBody>
                    <a:bodyPr/>
                    <a:lstStyle/>
                    <a:p>
                      <a:pPr algn="ctr"/>
                      <a:r>
                        <a:rPr lang="en-US" dirty="0"/>
                        <a:t>Level </a:t>
                      </a:r>
                      <a:r>
                        <a:rPr lang="en-US" u="none" strike="noStrike" dirty="0" err="1">
                          <a:solidFill>
                            <a:schemeClr val="bg1"/>
                          </a:solidFill>
                        </a:rPr>
                        <a:t>mmol</a:t>
                      </a:r>
                      <a:r>
                        <a:rPr lang="en-US" dirty="0"/>
                        <a:t>/L</a:t>
                      </a:r>
                    </a:p>
                  </a:txBody>
                  <a:tcPr anchor="ctr"/>
                </a:tc>
                <a:tc>
                  <a:txBody>
                    <a:bodyPr/>
                    <a:lstStyle/>
                    <a:p>
                      <a:pPr algn="ctr"/>
                      <a:r>
                        <a:rPr lang="en-US" dirty="0"/>
                        <a:t>Interpretation</a:t>
                      </a:r>
                    </a:p>
                  </a:txBody>
                  <a:tcPr anchor="ctr"/>
                </a:tc>
              </a:tr>
              <a:tr h="552450">
                <a:tc>
                  <a:txBody>
                    <a:bodyPr/>
                    <a:lstStyle/>
                    <a:p>
                      <a:r>
                        <a:rPr lang="en-US"/>
                        <a:t>&lt;40/50 men/women</a:t>
                      </a:r>
                    </a:p>
                  </a:txBody>
                  <a:tcPr anchor="ctr"/>
                </a:tc>
                <a:tc>
                  <a:txBody>
                    <a:bodyPr/>
                    <a:lstStyle/>
                    <a:p>
                      <a:r>
                        <a:rPr lang="en-US"/>
                        <a:t>&lt;1.03</a:t>
                      </a:r>
                    </a:p>
                  </a:txBody>
                  <a:tcPr anchor="ctr"/>
                </a:tc>
                <a:tc>
                  <a:txBody>
                    <a:bodyPr/>
                    <a:lstStyle/>
                    <a:p>
                      <a:r>
                        <a:rPr lang="en-US"/>
                        <a:t>Low HDL cholesterol, heightened risk considered correlated for heart disease</a:t>
                      </a:r>
                    </a:p>
                  </a:txBody>
                  <a:tcPr anchor="ctr"/>
                </a:tc>
              </a:tr>
              <a:tr h="350520">
                <a:tc>
                  <a:txBody>
                    <a:bodyPr/>
                    <a:lstStyle/>
                    <a:p>
                      <a:r>
                        <a:rPr lang="en-US"/>
                        <a:t>40–59</a:t>
                      </a:r>
                    </a:p>
                  </a:txBody>
                  <a:tcPr anchor="ctr"/>
                </a:tc>
                <a:tc>
                  <a:txBody>
                    <a:bodyPr/>
                    <a:lstStyle/>
                    <a:p>
                      <a:r>
                        <a:rPr lang="en-US"/>
                        <a:t>1.03–1.55</a:t>
                      </a:r>
                    </a:p>
                  </a:txBody>
                  <a:tcPr anchor="ctr"/>
                </a:tc>
                <a:tc>
                  <a:txBody>
                    <a:bodyPr/>
                    <a:lstStyle/>
                    <a:p>
                      <a:r>
                        <a:rPr lang="en-US"/>
                        <a:t>Medium HDL level</a:t>
                      </a:r>
                    </a:p>
                  </a:txBody>
                  <a:tcPr anchor="ctr"/>
                </a:tc>
              </a:tr>
              <a:tr h="518160">
                <a:tc>
                  <a:txBody>
                    <a:bodyPr/>
                    <a:lstStyle/>
                    <a:p>
                      <a:r>
                        <a:rPr lang="en-US"/>
                        <a:t>&gt;59</a:t>
                      </a:r>
                    </a:p>
                  </a:txBody>
                  <a:tcPr anchor="ctr"/>
                </a:tc>
                <a:tc>
                  <a:txBody>
                    <a:bodyPr/>
                    <a:lstStyle/>
                    <a:p>
                      <a:r>
                        <a:rPr lang="en-US"/>
                        <a:t>&gt;1.55</a:t>
                      </a:r>
                    </a:p>
                  </a:txBody>
                  <a:tcPr anchor="ctr"/>
                </a:tc>
                <a:tc>
                  <a:txBody>
                    <a:bodyPr/>
                    <a:lstStyle/>
                    <a:p>
                      <a:r>
                        <a:rPr lang="en-US" dirty="0"/>
                        <a:t>High HDL level, optimal condition considered correlated against heart disease</a:t>
                      </a:r>
                    </a:p>
                  </a:txBody>
                  <a:tcPr anchor="ct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solidFill>
                  <a:srgbClr val="0070C0"/>
                </a:solidFill>
                <a:latin typeface="Times New Roman" pitchFamily="18" charset="0"/>
                <a:cs typeface="Times New Roman" pitchFamily="18" charset="0"/>
              </a:rPr>
              <a:t>METHODS FOR LIPID PROFILE </a:t>
            </a:r>
            <a:endParaRPr lang="en-US" dirty="0"/>
          </a:p>
        </p:txBody>
      </p:sp>
      <p:sp>
        <p:nvSpPr>
          <p:cNvPr id="4" name="Rectangle 3"/>
          <p:cNvSpPr/>
          <p:nvPr/>
        </p:nvSpPr>
        <p:spPr>
          <a:xfrm>
            <a:off x="457200" y="1295400"/>
            <a:ext cx="8458200" cy="5078313"/>
          </a:xfrm>
          <a:prstGeom prst="rect">
            <a:avLst/>
          </a:prstGeom>
        </p:spPr>
        <p:txBody>
          <a:bodyPr wrap="square">
            <a:spAutoFit/>
          </a:bodyPr>
          <a:lstStyle/>
          <a:p>
            <a:pPr>
              <a:buFont typeface="Wingdings" pitchFamily="2" charset="2"/>
              <a:buChar char="Ø"/>
            </a:pPr>
            <a:r>
              <a:rPr lang="en-US" b="1" dirty="0" smtClean="0">
                <a:latin typeface="Times New Roman" pitchFamily="18" charset="0"/>
                <a:cs typeface="Times New Roman" pitchFamily="18" charset="0"/>
              </a:rPr>
              <a:t>Total </a:t>
            </a:r>
            <a:r>
              <a:rPr lang="en-US" b="1" dirty="0" smtClean="0">
                <a:latin typeface="Times New Roman" pitchFamily="18" charset="0"/>
                <a:cs typeface="Times New Roman" pitchFamily="18" charset="0"/>
              </a:rPr>
              <a:t>Cholesterol </a:t>
            </a:r>
            <a:r>
              <a:rPr lang="en-US" dirty="0" smtClean="0">
                <a:latin typeface="Times New Roman" pitchFamily="18" charset="0"/>
                <a:cs typeface="Times New Roman" pitchFamily="18" charset="0"/>
              </a:rPr>
              <a:t>is measured enzymatically in serum or plasma in a series of coupled reactions that hydrolyze </a:t>
            </a:r>
            <a:r>
              <a:rPr lang="en-US" dirty="0" err="1" smtClean="0">
                <a:latin typeface="Times New Roman" pitchFamily="18" charset="0"/>
                <a:cs typeface="Times New Roman" pitchFamily="18" charset="0"/>
              </a:rPr>
              <a:t>cholesteryl</a:t>
            </a:r>
            <a:r>
              <a:rPr lang="en-US" dirty="0" smtClean="0">
                <a:latin typeface="Times New Roman" pitchFamily="18" charset="0"/>
                <a:cs typeface="Times New Roman" pitchFamily="18" charset="0"/>
              </a:rPr>
              <a:t> esters and oxidize the 3-OH group of cholesterol</a:t>
            </a:r>
            <a:r>
              <a:rPr lang="en-US"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One of the reaction byproducts, 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is measured quantitatively in a peroxidase catalyzed reaction that produces a color.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Absorbance </a:t>
            </a:r>
            <a:r>
              <a:rPr lang="en-US" dirty="0" smtClean="0">
                <a:latin typeface="Times New Roman" pitchFamily="18" charset="0"/>
                <a:cs typeface="Times New Roman" pitchFamily="18" charset="0"/>
              </a:rPr>
              <a:t>is measured at 500 nm. The color intensity is proportional to cholesterol concentration. The reaction sequence is as follows: </a:t>
            </a:r>
            <a:endParaRPr lang="en-US" dirty="0" smtClean="0">
              <a:latin typeface="Times New Roman" pitchFamily="18" charset="0"/>
              <a:cs typeface="Times New Roman" pitchFamily="18" charset="0"/>
            </a:endParaRPr>
          </a:p>
          <a:p>
            <a:pPr>
              <a:buFont typeface="Wingdings" pitchFamily="2" charset="2"/>
              <a:buChar char="Ø"/>
            </a:pPr>
            <a:r>
              <a:rPr lang="en-US" dirty="0" err="1" smtClean="0">
                <a:latin typeface="Times New Roman" pitchFamily="18" charset="0"/>
                <a:cs typeface="Times New Roman" pitchFamily="18" charset="0"/>
              </a:rPr>
              <a:t>Cholesteryl</a:t>
            </a:r>
            <a:r>
              <a:rPr lang="en-US" dirty="0" smtClean="0">
                <a:latin typeface="Times New Roman" pitchFamily="18" charset="0"/>
                <a:cs typeface="Times New Roman" pitchFamily="18" charset="0"/>
              </a:rPr>
              <a:t> ester + H2O </a:t>
            </a:r>
            <a:r>
              <a:rPr lang="en-US" dirty="0" smtClean="0">
                <a:latin typeface="Times New Roman" pitchFamily="18" charset="0"/>
                <a:cs typeface="Times New Roman" pitchFamily="18" charset="0"/>
              </a:rPr>
              <a:t>----</a:t>
            </a:r>
            <a:r>
              <a:rPr lang="en-US" dirty="0" err="1" smtClean="0">
                <a:solidFill>
                  <a:srgbClr val="00B050"/>
                </a:solidFill>
                <a:latin typeface="Times New Roman" pitchFamily="18" charset="0"/>
                <a:cs typeface="Times New Roman" pitchFamily="18" charset="0"/>
              </a:rPr>
              <a:t>cholesteryl</a:t>
            </a:r>
            <a:r>
              <a:rPr lang="en-US" dirty="0" smtClean="0">
                <a:solidFill>
                  <a:srgbClr val="00B050"/>
                </a:solidFill>
                <a:latin typeface="Times New Roman" pitchFamily="18" charset="0"/>
                <a:cs typeface="Times New Roman" pitchFamily="18" charset="0"/>
              </a:rPr>
              <a:t> </a:t>
            </a:r>
            <a:r>
              <a:rPr lang="en-US" dirty="0" smtClean="0">
                <a:solidFill>
                  <a:srgbClr val="00B050"/>
                </a:solidFill>
                <a:latin typeface="Times New Roman" pitchFamily="18" charset="0"/>
                <a:cs typeface="Times New Roman" pitchFamily="18" charset="0"/>
              </a:rPr>
              <a:t>ester </a:t>
            </a:r>
            <a:r>
              <a:rPr lang="en-US" dirty="0" err="1" smtClean="0">
                <a:solidFill>
                  <a:srgbClr val="00B050"/>
                </a:solidFill>
                <a:latin typeface="Times New Roman" pitchFamily="18" charset="0"/>
                <a:cs typeface="Times New Roman" pitchFamily="18" charset="0"/>
              </a:rPr>
              <a:t>hydrolase</a:t>
            </a:r>
            <a:r>
              <a:rPr lang="en-US" dirty="0" smtClean="0">
                <a:solidFill>
                  <a:srgbClr val="00B050"/>
                </a:solidFill>
                <a:latin typeface="Times New Roman" pitchFamily="18" charset="0"/>
                <a:cs typeface="Times New Roman" pitchFamily="18" charset="0"/>
              </a:rPr>
              <a:t> </a:t>
            </a:r>
            <a:r>
              <a:rPr lang="en-US" dirty="0" smtClean="0">
                <a:latin typeface="Times New Roman" pitchFamily="18" charset="0"/>
                <a:cs typeface="Times New Roman" pitchFamily="18" charset="0"/>
              </a:rPr>
              <a:t>----------&gt;</a:t>
            </a:r>
            <a:r>
              <a:rPr lang="en-US" dirty="0" smtClean="0">
                <a:latin typeface="Times New Roman" pitchFamily="18" charset="0"/>
                <a:cs typeface="Times New Roman" pitchFamily="18" charset="0"/>
              </a:rPr>
              <a:t>cholesterol + fatty </a:t>
            </a:r>
            <a:r>
              <a:rPr lang="en-US" dirty="0" smtClean="0">
                <a:latin typeface="Times New Roman" pitchFamily="18" charset="0"/>
                <a:cs typeface="Times New Roman" pitchFamily="18" charset="0"/>
              </a:rPr>
              <a:t>acid</a:t>
            </a:r>
          </a:p>
          <a:p>
            <a:pPr>
              <a:buFont typeface="Wingdings" pitchFamily="2" charset="2"/>
              <a:buChar char="Ø"/>
            </a:pPr>
            <a:r>
              <a:rPr lang="en-US" dirty="0" smtClean="0">
                <a:latin typeface="Times New Roman" pitchFamily="18" charset="0"/>
                <a:cs typeface="Times New Roman" pitchFamily="18" charset="0"/>
              </a:rPr>
              <a:t>Cholesterol + O2 </a:t>
            </a: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Cholesterol Oxidase-</a:t>
            </a:r>
            <a:r>
              <a:rPr lang="en-US" dirty="0" smtClean="0">
                <a:latin typeface="Times New Roman" pitchFamily="18" charset="0"/>
                <a:cs typeface="Times New Roman" pitchFamily="18" charset="0"/>
              </a:rPr>
              <a:t>------&gt; </a:t>
            </a:r>
            <a:r>
              <a:rPr lang="en-US" dirty="0" smtClean="0">
                <a:latin typeface="Times New Roman" pitchFamily="18" charset="0"/>
                <a:cs typeface="Times New Roman" pitchFamily="18" charset="0"/>
              </a:rPr>
              <a:t>cholest-4-en-3-one + </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2</a:t>
            </a:r>
          </a:p>
          <a:p>
            <a:pPr>
              <a:buFont typeface="Wingdings" pitchFamily="2" charset="2"/>
              <a:buChar char="Ø"/>
            </a:pPr>
            <a:r>
              <a:rPr lang="en-US" dirty="0" smtClean="0">
                <a:latin typeface="Times New Roman" pitchFamily="18" charset="0"/>
                <a:cs typeface="Times New Roman" pitchFamily="18" charset="0"/>
              </a:rPr>
              <a:t>2H2O2 + 4-aminophenazone + phenol </a:t>
            </a: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Peroxidase</a:t>
            </a: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-----&gt; 4-(p-</a:t>
            </a:r>
            <a:r>
              <a:rPr lang="en-US" dirty="0" err="1" smtClean="0">
                <a:latin typeface="Times New Roman" pitchFamily="18" charset="0"/>
                <a:cs typeface="Times New Roman" pitchFamily="18" charset="0"/>
              </a:rPr>
              <a:t>benzoquinone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monoimino</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phenazone</a:t>
            </a:r>
            <a:r>
              <a:rPr lang="en-US" dirty="0" smtClean="0">
                <a:latin typeface="Times New Roman" pitchFamily="18" charset="0"/>
                <a:cs typeface="Times New Roman" pitchFamily="18" charset="0"/>
              </a:rPr>
              <a:t> + 4 </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p>
          <a:p>
            <a:endParaRPr lang="en-US" dirty="0" smtClean="0">
              <a:latin typeface="Times New Roman" pitchFamily="18" charset="0"/>
              <a:cs typeface="Times New Roman" pitchFamily="18" charset="0"/>
            </a:endParaRPr>
          </a:p>
          <a:p>
            <a:pPr>
              <a:buFont typeface="Wingdings" pitchFamily="2" charset="2"/>
              <a:buChar char="Ø"/>
            </a:pPr>
            <a:r>
              <a:rPr lang="en-US" b="1" dirty="0" smtClean="0">
                <a:latin typeface="Times New Roman" pitchFamily="18" charset="0"/>
                <a:cs typeface="Times New Roman" pitchFamily="18" charset="0"/>
              </a:rPr>
              <a:t>Triglycerides </a:t>
            </a:r>
            <a:r>
              <a:rPr lang="en-US" dirty="0" smtClean="0"/>
              <a:t>are </a:t>
            </a:r>
            <a:r>
              <a:rPr lang="en-US" dirty="0" smtClean="0"/>
              <a:t>measured enzymatically in serum or plasma using a series of coupled reactions in which triglycerides are hydrolyzed to produce glycerol. Glycerol is then oxidized using glycerol oxidase, and </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2</a:t>
            </a:r>
            <a:r>
              <a:rPr lang="en-US" dirty="0" smtClean="0"/>
              <a:t>, </a:t>
            </a:r>
            <a:r>
              <a:rPr lang="en-US" dirty="0" smtClean="0"/>
              <a:t>one of the reaction products, is measured as described above for cholesterol. Absorbance is measured at 500 nm. The reaction sequence is as follows</a:t>
            </a:r>
            <a:r>
              <a:rPr lang="en-US" dirty="0" smtClean="0"/>
              <a:t>:</a:t>
            </a:r>
          </a:p>
          <a:p>
            <a:pPr>
              <a:buFont typeface="Wingdings" pitchFamily="2" charset="2"/>
              <a:buChar char="Ø"/>
            </a:pPr>
            <a:r>
              <a:rPr lang="pt-BR" dirty="0" smtClean="0"/>
              <a:t>Triglycerides + 3H2 O </a:t>
            </a:r>
            <a:r>
              <a:rPr lang="pt-BR" dirty="0" smtClean="0"/>
              <a:t>---</a:t>
            </a:r>
            <a:r>
              <a:rPr lang="pt-BR" dirty="0" smtClean="0">
                <a:solidFill>
                  <a:srgbClr val="00B050"/>
                </a:solidFill>
              </a:rPr>
              <a:t>Lipase</a:t>
            </a:r>
            <a:r>
              <a:rPr lang="pt-BR" dirty="0" smtClean="0"/>
              <a:t>-</a:t>
            </a:r>
            <a:r>
              <a:rPr lang="pt-BR" dirty="0" smtClean="0"/>
              <a:t>---&gt; glycerol + fatty </a:t>
            </a:r>
            <a:r>
              <a:rPr lang="pt-BR" dirty="0" smtClean="0"/>
              <a:t>acids</a:t>
            </a:r>
          </a:p>
          <a:p>
            <a:pPr>
              <a:buFont typeface="Wingdings" pitchFamily="2" charset="2"/>
              <a:buChar char="Ø"/>
            </a:pPr>
            <a:r>
              <a:rPr lang="en-US" dirty="0" smtClean="0"/>
              <a:t>Glycerol + ATP </a:t>
            </a:r>
            <a:r>
              <a:rPr lang="en-US" dirty="0" smtClean="0"/>
              <a:t>----</a:t>
            </a:r>
            <a:r>
              <a:rPr lang="en-US" dirty="0" err="1" smtClean="0">
                <a:solidFill>
                  <a:srgbClr val="00B050"/>
                </a:solidFill>
              </a:rPr>
              <a:t>Glycerokinase</a:t>
            </a:r>
            <a:r>
              <a:rPr lang="en-US" dirty="0" smtClean="0"/>
              <a:t>-</a:t>
            </a:r>
            <a:r>
              <a:rPr lang="en-US" dirty="0" smtClean="0"/>
              <a:t>------&gt; glycerol-3-phosphate + ADP</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Contd.</a:t>
            </a:r>
            <a:endParaRPr lang="en-US" dirty="0"/>
          </a:p>
        </p:txBody>
      </p:sp>
      <p:sp>
        <p:nvSpPr>
          <p:cNvPr id="6" name="Rectangle 5"/>
          <p:cNvSpPr/>
          <p:nvPr/>
        </p:nvSpPr>
        <p:spPr>
          <a:xfrm>
            <a:off x="381000" y="1143000"/>
            <a:ext cx="8610600" cy="5170646"/>
          </a:xfrm>
          <a:prstGeom prst="rect">
            <a:avLst/>
          </a:prstGeom>
        </p:spPr>
        <p:txBody>
          <a:bodyPr wrap="square">
            <a:spAutoFit/>
          </a:bodyPr>
          <a:lstStyle/>
          <a:p>
            <a:pPr>
              <a:buFont typeface="Wingdings" pitchFamily="2" charset="2"/>
              <a:buChar char="Ø"/>
            </a:pPr>
            <a:r>
              <a:rPr lang="en-US" dirty="0" smtClean="0"/>
              <a:t>Glycerol-3-phosphate + O2 </a:t>
            </a:r>
            <a:r>
              <a:rPr lang="en-US" dirty="0" smtClean="0"/>
              <a:t>---</a:t>
            </a:r>
            <a:r>
              <a:rPr lang="en-US" dirty="0" err="1" smtClean="0">
                <a:solidFill>
                  <a:srgbClr val="00B050"/>
                </a:solidFill>
              </a:rPr>
              <a:t>Glycerophosphate</a:t>
            </a:r>
            <a:r>
              <a:rPr lang="en-US" dirty="0" smtClean="0">
                <a:solidFill>
                  <a:srgbClr val="00B050"/>
                </a:solidFill>
              </a:rPr>
              <a:t> oxidase-</a:t>
            </a:r>
            <a:r>
              <a:rPr lang="en-US" dirty="0" smtClean="0"/>
              <a:t>---&gt; </a:t>
            </a:r>
            <a:r>
              <a:rPr lang="en-US" dirty="0" err="1" smtClean="0"/>
              <a:t>dihydroxyacetone</a:t>
            </a:r>
            <a:r>
              <a:rPr lang="en-US" dirty="0" smtClean="0"/>
              <a:t> phosphate + </a:t>
            </a:r>
            <a:r>
              <a:rPr lang="en-US" dirty="0" smtClean="0"/>
              <a:t>H</a:t>
            </a:r>
            <a:r>
              <a:rPr lang="en-US" baseline="-25000" dirty="0" smtClean="0"/>
              <a:t>2</a:t>
            </a:r>
            <a:r>
              <a:rPr lang="en-US" dirty="0" smtClean="0"/>
              <a:t>O</a:t>
            </a:r>
            <a:r>
              <a:rPr lang="en-US" baseline="-25000" dirty="0" smtClean="0"/>
              <a:t>2</a:t>
            </a:r>
          </a:p>
          <a:p>
            <a:pPr>
              <a:buFont typeface="Wingdings" pitchFamily="2" charset="2"/>
              <a:buChar char="Ø"/>
            </a:pPr>
            <a:endParaRPr lang="en-US" baseline="-25000" dirty="0" smtClean="0"/>
          </a:p>
          <a:p>
            <a:pPr>
              <a:buFont typeface="Wingdings" pitchFamily="2" charset="2"/>
              <a:buChar char="Ø"/>
            </a:pPr>
            <a:r>
              <a:rPr lang="en-US" dirty="0" smtClean="0"/>
              <a:t>H</a:t>
            </a:r>
            <a:r>
              <a:rPr lang="en-US" baseline="-25000" dirty="0" smtClean="0"/>
              <a:t>2</a:t>
            </a:r>
            <a:r>
              <a:rPr lang="en-US" dirty="0" smtClean="0"/>
              <a:t>O</a:t>
            </a:r>
            <a:r>
              <a:rPr lang="en-US" baseline="-25000" dirty="0" smtClean="0"/>
              <a:t>2</a:t>
            </a:r>
            <a:r>
              <a:rPr lang="en-US" dirty="0" smtClean="0"/>
              <a:t> </a:t>
            </a:r>
            <a:r>
              <a:rPr lang="en-US" dirty="0" smtClean="0"/>
              <a:t>+ 4-aminophenazone + 4-chlorophenol </a:t>
            </a:r>
            <a:r>
              <a:rPr lang="en-US" dirty="0" smtClean="0"/>
              <a:t>---</a:t>
            </a:r>
            <a:r>
              <a:rPr lang="en-US" dirty="0" smtClean="0">
                <a:solidFill>
                  <a:srgbClr val="00B050"/>
                </a:solidFill>
              </a:rPr>
              <a:t>Peroxidase</a:t>
            </a:r>
            <a:r>
              <a:rPr lang="en-US" dirty="0" smtClean="0"/>
              <a:t>-</a:t>
            </a:r>
            <a:r>
              <a:rPr lang="en-US" dirty="0" smtClean="0"/>
              <a:t>-&gt; 4-(p-</a:t>
            </a:r>
            <a:r>
              <a:rPr lang="en-US" dirty="0" err="1" smtClean="0"/>
              <a:t>benzoquinone</a:t>
            </a:r>
            <a:r>
              <a:rPr lang="en-US" dirty="0" smtClean="0"/>
              <a:t>-</a:t>
            </a:r>
            <a:r>
              <a:rPr lang="en-US" dirty="0" err="1" smtClean="0"/>
              <a:t>monoimino</a:t>
            </a:r>
            <a:r>
              <a:rPr lang="en-US" dirty="0" smtClean="0"/>
              <a:t>)- </a:t>
            </a:r>
            <a:r>
              <a:rPr lang="en-US" dirty="0" err="1" smtClean="0"/>
              <a:t>phenazone</a:t>
            </a:r>
            <a:r>
              <a:rPr lang="en-US" dirty="0" smtClean="0"/>
              <a:t> + </a:t>
            </a:r>
            <a:r>
              <a:rPr lang="en-US" dirty="0" smtClean="0"/>
              <a:t>2H</a:t>
            </a:r>
            <a:r>
              <a:rPr lang="en-US" baseline="-25000" dirty="0" smtClean="0"/>
              <a:t>2</a:t>
            </a:r>
            <a:r>
              <a:rPr lang="en-US" dirty="0" smtClean="0"/>
              <a:t>O </a:t>
            </a:r>
            <a:r>
              <a:rPr lang="en-US" dirty="0" smtClean="0"/>
              <a:t>+ </a:t>
            </a:r>
            <a:r>
              <a:rPr lang="en-US" dirty="0" err="1" smtClean="0"/>
              <a:t>HCl</a:t>
            </a:r>
            <a:r>
              <a:rPr lang="en-US" dirty="0" smtClean="0"/>
              <a:t>.</a:t>
            </a:r>
          </a:p>
          <a:p>
            <a:pPr>
              <a:buFont typeface="Wingdings" pitchFamily="2" charset="2"/>
              <a:buChar char="Ø"/>
            </a:pPr>
            <a:endParaRPr lang="en-US" baseline="-25000" dirty="0" smtClean="0"/>
          </a:p>
          <a:p>
            <a:pPr>
              <a:buFont typeface="Wingdings" pitchFamily="2" charset="2"/>
              <a:buChar char="Ø"/>
            </a:pPr>
            <a:r>
              <a:rPr lang="en-US" b="1" dirty="0" smtClean="0"/>
              <a:t>Direct HDL method</a:t>
            </a:r>
            <a:r>
              <a:rPr lang="en-US" dirty="0" smtClean="0"/>
              <a:t>. HDL is measured directly in serum. The basic principle of the method is as follows. </a:t>
            </a:r>
            <a:endParaRPr lang="en-US" dirty="0" smtClean="0"/>
          </a:p>
          <a:p>
            <a:pPr>
              <a:buFont typeface="Wingdings" pitchFamily="2" charset="2"/>
              <a:buChar char="Ø"/>
            </a:pPr>
            <a:r>
              <a:rPr lang="en-US" dirty="0" smtClean="0"/>
              <a:t>The </a:t>
            </a:r>
            <a:r>
              <a:rPr lang="en-US" dirty="0" err="1" smtClean="0"/>
              <a:t>apoB</a:t>
            </a:r>
            <a:r>
              <a:rPr lang="en-US" dirty="0" smtClean="0"/>
              <a:t> containing lipoproteins in the specimen are reacted with a blocking reagent that renders them non-reactive with the enzymatic cholesterol reagent under conditions of the assay. </a:t>
            </a:r>
            <a:endParaRPr lang="en-US" dirty="0" smtClean="0"/>
          </a:p>
          <a:p>
            <a:pPr>
              <a:buFont typeface="Wingdings" pitchFamily="2" charset="2"/>
              <a:buChar char="Ø"/>
            </a:pPr>
            <a:r>
              <a:rPr lang="en-US" dirty="0" smtClean="0"/>
              <a:t>The </a:t>
            </a:r>
            <a:r>
              <a:rPr lang="en-US" dirty="0" err="1" smtClean="0"/>
              <a:t>apoB</a:t>
            </a:r>
            <a:r>
              <a:rPr lang="en-US" dirty="0" smtClean="0"/>
              <a:t> containing lipoproteins are thus effectively excluded from the assay and only HDL-</a:t>
            </a:r>
            <a:r>
              <a:rPr lang="en-US" dirty="0" err="1" smtClean="0"/>
              <a:t>chol</a:t>
            </a:r>
            <a:r>
              <a:rPr lang="en-US" dirty="0" smtClean="0"/>
              <a:t> is detected under the assay conditions</a:t>
            </a:r>
            <a:r>
              <a:rPr lang="en-US" dirty="0" smtClean="0"/>
              <a:t>.</a:t>
            </a:r>
          </a:p>
          <a:p>
            <a:pPr>
              <a:buFont typeface="Wingdings" pitchFamily="2" charset="2"/>
              <a:buChar char="Ø"/>
            </a:pPr>
            <a:r>
              <a:rPr lang="en-US" dirty="0" smtClean="0"/>
              <a:t>The method uses sulfated alpha-</a:t>
            </a:r>
            <a:r>
              <a:rPr lang="en-US" dirty="0" err="1" smtClean="0"/>
              <a:t>cyclodextrin</a:t>
            </a:r>
            <a:r>
              <a:rPr lang="en-US" dirty="0" smtClean="0"/>
              <a:t> in the presence of Mg</a:t>
            </a:r>
            <a:r>
              <a:rPr lang="en-US" baseline="30000" dirty="0" smtClean="0"/>
              <a:t>+2</a:t>
            </a:r>
            <a:r>
              <a:rPr lang="en-US" dirty="0" smtClean="0"/>
              <a:t>, which forms complexes with </a:t>
            </a:r>
            <a:r>
              <a:rPr lang="en-US" dirty="0" err="1" smtClean="0"/>
              <a:t>apoB</a:t>
            </a:r>
            <a:r>
              <a:rPr lang="en-US" dirty="0" smtClean="0"/>
              <a:t> containing lipoproteins, and polyethylene glycol-coupled </a:t>
            </a:r>
            <a:r>
              <a:rPr lang="en-US" dirty="0" err="1" smtClean="0"/>
              <a:t>cholesteryl</a:t>
            </a:r>
            <a:r>
              <a:rPr lang="en-US" dirty="0" smtClean="0"/>
              <a:t> esterase and cholesterol oxidase for the HDL-cholesterol measurement. The reactions are as follows</a:t>
            </a:r>
            <a:r>
              <a:rPr lang="en-US" dirty="0" smtClean="0"/>
              <a:t>:</a:t>
            </a:r>
          </a:p>
          <a:p>
            <a:pPr>
              <a:buFont typeface="Wingdings" pitchFamily="2" charset="2"/>
              <a:buChar char="Ø"/>
            </a:pPr>
            <a:r>
              <a:rPr lang="en-US" dirty="0" err="1" smtClean="0"/>
              <a:t>ApoB</a:t>
            </a:r>
            <a:r>
              <a:rPr lang="en-US" dirty="0" smtClean="0"/>
              <a:t> containing lipoproteins + </a:t>
            </a:r>
            <a:r>
              <a:rPr lang="el-GR" dirty="0" smtClean="0"/>
              <a:t>α-</a:t>
            </a:r>
            <a:r>
              <a:rPr lang="en-US" dirty="0" err="1" smtClean="0"/>
              <a:t>cyclodextrin</a:t>
            </a:r>
            <a:r>
              <a:rPr lang="en-US" dirty="0" smtClean="0"/>
              <a:t> + Mg+2 + </a:t>
            </a:r>
            <a:r>
              <a:rPr lang="en-US" dirty="0" err="1" smtClean="0"/>
              <a:t>dextran</a:t>
            </a:r>
            <a:r>
              <a:rPr lang="en-US" dirty="0" smtClean="0"/>
              <a:t> SO4 ---&gt; soluble non-reactive complexes with </a:t>
            </a:r>
            <a:r>
              <a:rPr lang="en-US" dirty="0" err="1" smtClean="0"/>
              <a:t>apoB</a:t>
            </a:r>
            <a:r>
              <a:rPr lang="en-US" dirty="0" smtClean="0"/>
              <a:t>-containing lipoproteins</a:t>
            </a:r>
            <a:endParaRPr lang="en-US" baseline="-25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itchFamily="18" charset="0"/>
                <a:cs typeface="Times New Roman" pitchFamily="18" charset="0"/>
              </a:rPr>
              <a:t>Contd.</a:t>
            </a:r>
            <a:endParaRPr lang="en-US" dirty="0">
              <a:latin typeface="Times New Roman" pitchFamily="18" charset="0"/>
              <a:cs typeface="Times New Roman" pitchFamily="18" charset="0"/>
            </a:endParaRPr>
          </a:p>
        </p:txBody>
      </p:sp>
      <p:sp>
        <p:nvSpPr>
          <p:cNvPr id="4" name="Rectangle 3"/>
          <p:cNvSpPr/>
          <p:nvPr/>
        </p:nvSpPr>
        <p:spPr>
          <a:xfrm>
            <a:off x="304800" y="1066800"/>
            <a:ext cx="8534400" cy="2031325"/>
          </a:xfrm>
          <a:prstGeom prst="rect">
            <a:avLst/>
          </a:prstGeom>
        </p:spPr>
        <p:txBody>
          <a:bodyPr wrap="square">
            <a:spAutoFit/>
          </a:bodyPr>
          <a:lstStyle/>
          <a:p>
            <a:pPr>
              <a:buFont typeface="Wingdings" pitchFamily="2" charset="2"/>
              <a:buChar char="Ø"/>
            </a:pPr>
            <a:r>
              <a:rPr lang="en-US" dirty="0" smtClean="0">
                <a:latin typeface="Times New Roman" pitchFamily="18" charset="0"/>
                <a:cs typeface="Times New Roman" pitchFamily="18" charset="0"/>
              </a:rPr>
              <a:t>HDL-</a:t>
            </a:r>
            <a:r>
              <a:rPr lang="en-US" dirty="0" err="1" smtClean="0">
                <a:latin typeface="Times New Roman" pitchFamily="18" charset="0"/>
                <a:cs typeface="Times New Roman" pitchFamily="18" charset="0"/>
              </a:rPr>
              <a:t>cholesteryl</a:t>
            </a:r>
            <a:r>
              <a:rPr lang="en-US" dirty="0" smtClean="0">
                <a:latin typeface="Times New Roman" pitchFamily="18" charset="0"/>
                <a:cs typeface="Times New Roman" pitchFamily="18" charset="0"/>
              </a:rPr>
              <a:t> esters </a:t>
            </a: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PEG-</a:t>
            </a:r>
            <a:r>
              <a:rPr lang="en-US" dirty="0" err="1" smtClean="0">
                <a:solidFill>
                  <a:srgbClr val="00B050"/>
                </a:solidFill>
                <a:latin typeface="Times New Roman" pitchFamily="18" charset="0"/>
                <a:cs typeface="Times New Roman" pitchFamily="18" charset="0"/>
              </a:rPr>
              <a:t>cholesteryl</a:t>
            </a:r>
            <a:r>
              <a:rPr lang="en-US" dirty="0" smtClean="0">
                <a:solidFill>
                  <a:srgbClr val="00B050"/>
                </a:solidFill>
                <a:latin typeface="Times New Roman" pitchFamily="18" charset="0"/>
                <a:cs typeface="Times New Roman" pitchFamily="18" charset="0"/>
              </a:rPr>
              <a:t> </a:t>
            </a:r>
            <a:r>
              <a:rPr lang="en-US" dirty="0" smtClean="0">
                <a:solidFill>
                  <a:srgbClr val="00B050"/>
                </a:solidFill>
                <a:latin typeface="Times New Roman" pitchFamily="18" charset="0"/>
                <a:cs typeface="Times New Roman" pitchFamily="18" charset="0"/>
              </a:rPr>
              <a:t>esterase </a:t>
            </a:r>
            <a:r>
              <a:rPr lang="en-US" dirty="0" smtClean="0">
                <a:latin typeface="Times New Roman" pitchFamily="18" charset="0"/>
                <a:cs typeface="Times New Roman" pitchFamily="18" charset="0"/>
              </a:rPr>
              <a:t>&gt; HDL-</a:t>
            </a:r>
            <a:r>
              <a:rPr lang="en-US" dirty="0" err="1" smtClean="0">
                <a:latin typeface="Times New Roman" pitchFamily="18" charset="0"/>
                <a:cs typeface="Times New Roman" pitchFamily="18" charset="0"/>
              </a:rPr>
              <a:t>unesterified</a:t>
            </a:r>
            <a:r>
              <a:rPr lang="en-US" dirty="0" smtClean="0">
                <a:latin typeface="Times New Roman" pitchFamily="18" charset="0"/>
                <a:cs typeface="Times New Roman" pitchFamily="18" charset="0"/>
              </a:rPr>
              <a:t> cholesterol + fatty acid </a:t>
            </a:r>
            <a:r>
              <a:rPr lang="en-US" dirty="0" smtClean="0">
                <a:latin typeface="Times New Roman" pitchFamily="18" charset="0"/>
                <a:cs typeface="Times New Roman" pitchFamily="18" charset="0"/>
              </a:rPr>
              <a:t>.</a:t>
            </a:r>
          </a:p>
          <a:p>
            <a:pPr>
              <a:buFont typeface="Wingdings" pitchFamily="2" charset="2"/>
              <a:buChar char="Ø"/>
            </a:pPr>
            <a:r>
              <a:rPr lang="en-US" dirty="0" err="1" smtClean="0">
                <a:latin typeface="Times New Roman" pitchFamily="18" charset="0"/>
                <a:cs typeface="Times New Roman" pitchFamily="18" charset="0"/>
              </a:rPr>
              <a:t>Unesterified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chol</a:t>
            </a:r>
            <a:r>
              <a:rPr lang="en-US" dirty="0" smtClean="0">
                <a:latin typeface="Times New Roman" pitchFamily="18" charset="0"/>
                <a:cs typeface="Times New Roman" pitchFamily="18" charset="0"/>
              </a:rPr>
              <a:t> + 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PEG-cholesterol </a:t>
            </a:r>
            <a:r>
              <a:rPr lang="en-US" dirty="0" smtClean="0">
                <a:solidFill>
                  <a:srgbClr val="00B050"/>
                </a:solidFill>
                <a:latin typeface="Times New Roman" pitchFamily="18" charset="0"/>
                <a:cs typeface="Times New Roman" pitchFamily="18" charset="0"/>
              </a:rPr>
              <a:t>oxidase </a:t>
            </a:r>
            <a:r>
              <a:rPr lang="en-US" dirty="0" smtClean="0">
                <a:latin typeface="Times New Roman" pitchFamily="18" charset="0"/>
                <a:cs typeface="Times New Roman" pitchFamily="18" charset="0"/>
              </a:rPr>
              <a:t>&gt; </a:t>
            </a:r>
            <a:r>
              <a:rPr lang="en-US" dirty="0" err="1" smtClean="0">
                <a:latin typeface="Times New Roman" pitchFamily="18" charset="0"/>
                <a:cs typeface="Times New Roman" pitchFamily="18" charset="0"/>
              </a:rPr>
              <a:t>cholestenone</a:t>
            </a:r>
            <a:r>
              <a:rPr lang="en-US" dirty="0" smtClean="0">
                <a:latin typeface="Times New Roman" pitchFamily="18" charset="0"/>
                <a:cs typeface="Times New Roman" pitchFamily="18" charset="0"/>
              </a:rPr>
              <a:t> + </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2</a:t>
            </a:r>
          </a:p>
          <a:p>
            <a:pPr>
              <a:buFont typeface="Wingdings" pitchFamily="2" charset="2"/>
              <a:buChar char="Ø"/>
            </a:pP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+ 5-aminophenazone + N-ethyl-N-(3-methylphenyl)-</a:t>
            </a:r>
            <a:r>
              <a:rPr lang="en-US" dirty="0" err="1" smtClean="0">
                <a:latin typeface="Times New Roman" pitchFamily="18" charset="0"/>
                <a:cs typeface="Times New Roman" pitchFamily="18" charset="0"/>
              </a:rPr>
              <a:t>N’_succinyl</a:t>
            </a:r>
            <a:r>
              <a:rPr lang="en-US" dirty="0" smtClean="0">
                <a:latin typeface="Times New Roman" pitchFamily="18" charset="0"/>
                <a:cs typeface="Times New Roman" pitchFamily="18" charset="0"/>
              </a:rPr>
              <a:t> ethylene </a:t>
            </a:r>
            <a:r>
              <a:rPr lang="en-US" dirty="0" err="1" smtClean="0">
                <a:latin typeface="Times New Roman" pitchFamily="18" charset="0"/>
                <a:cs typeface="Times New Roman" pitchFamily="18" charset="0"/>
              </a:rPr>
              <a:t>diamine</a:t>
            </a:r>
            <a:r>
              <a:rPr lang="en-US" dirty="0" smtClean="0">
                <a:latin typeface="Times New Roman" pitchFamily="18" charset="0"/>
                <a:cs typeface="Times New Roman" pitchFamily="18" charset="0"/>
              </a:rPr>
              <a:t> + 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 + H+ </a:t>
            </a:r>
            <a:r>
              <a:rPr lang="en-US" dirty="0" smtClean="0">
                <a:solidFill>
                  <a:srgbClr val="00B050"/>
                </a:solidFill>
                <a:latin typeface="Times New Roman" pitchFamily="18" charset="0"/>
                <a:cs typeface="Times New Roman" pitchFamily="18" charset="0"/>
              </a:rPr>
              <a:t>peroxidase</a:t>
            </a:r>
            <a:r>
              <a:rPr lang="en-US" dirty="0" smtClean="0">
                <a:latin typeface="Times New Roman" pitchFamily="18" charset="0"/>
                <a:cs typeface="Times New Roman" pitchFamily="18" charset="0"/>
              </a:rPr>
              <a:t> &gt; </a:t>
            </a:r>
            <a:r>
              <a:rPr lang="en-US" dirty="0" err="1" smtClean="0">
                <a:latin typeface="Times New Roman" pitchFamily="18" charset="0"/>
                <a:cs typeface="Times New Roman" pitchFamily="18" charset="0"/>
              </a:rPr>
              <a:t>qunoneimine</a:t>
            </a:r>
            <a:r>
              <a:rPr lang="en-US" dirty="0" smtClean="0">
                <a:latin typeface="Times New Roman" pitchFamily="18" charset="0"/>
                <a:cs typeface="Times New Roman" pitchFamily="18" charset="0"/>
              </a:rPr>
              <a:t> dye + </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p>
          <a:p>
            <a:pPr>
              <a:buFont typeface="Wingdings" pitchFamily="2" charset="2"/>
              <a:buChar char="Ø"/>
            </a:pPr>
            <a:r>
              <a:rPr lang="en-US" dirty="0" smtClean="0">
                <a:latin typeface="Times New Roman" pitchFamily="18" charset="0"/>
                <a:cs typeface="Times New Roman" pitchFamily="18" charset="0"/>
              </a:rPr>
              <a:t>Absorbance is measured at 600 nm.</a:t>
            </a:r>
            <a:endParaRPr lang="en-US" baseline="-25000"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590800" y="304800"/>
            <a:ext cx="3429000" cy="685800"/>
          </a:xfrm>
        </p:spPr>
        <p:txBody>
          <a:bodyPr>
            <a:normAutofit fontScale="90000"/>
          </a:bodyPr>
          <a:lstStyle/>
          <a:p>
            <a:pPr eaLnBrk="1" hangingPunct="1"/>
            <a:r>
              <a:rPr lang="en-US" dirty="0" smtClean="0">
                <a:latin typeface="Times New Roman" pitchFamily="18" charset="0"/>
                <a:cs typeface="Times New Roman" pitchFamily="18" charset="0"/>
              </a:rPr>
              <a:t>GLUCOSE </a:t>
            </a:r>
            <a:r>
              <a:rPr lang="en-US" sz="2700" dirty="0" smtClean="0">
                <a:latin typeface="Times New Roman" pitchFamily="18" charset="0"/>
                <a:cs typeface="Times New Roman" pitchFamily="18" charset="0"/>
              </a:rPr>
              <a:t>Cond.</a:t>
            </a:r>
            <a:endParaRPr lang="en-US" sz="2700" dirty="0" smtClean="0">
              <a:latin typeface="Times New Roman" pitchFamily="18" charset="0"/>
              <a:cs typeface="Times New Roman" pitchFamily="18" charset="0"/>
            </a:endParaRPr>
          </a:p>
        </p:txBody>
      </p:sp>
      <p:sp>
        <p:nvSpPr>
          <p:cNvPr id="49155" name="Rectangle 3"/>
          <p:cNvSpPr>
            <a:spLocks noGrp="1" noChangeArrowheads="1"/>
          </p:cNvSpPr>
          <p:nvPr>
            <p:ph type="body" idx="1"/>
          </p:nvPr>
        </p:nvSpPr>
        <p:spPr>
          <a:xfrm>
            <a:off x="304800" y="1066800"/>
            <a:ext cx="8610600" cy="5410200"/>
          </a:xfrm>
        </p:spPr>
        <p:txBody>
          <a:bodyPr>
            <a:normAutofit lnSpcReduction="10000"/>
          </a:bodyPr>
          <a:lstStyle/>
          <a:p>
            <a:r>
              <a:rPr lang="en-US" sz="2000" dirty="0" smtClean="0">
                <a:latin typeface="Times New Roman" pitchFamily="18" charset="0"/>
                <a:cs typeface="Times New Roman" pitchFamily="18" charset="0"/>
              </a:rPr>
              <a:t>Glucose </a:t>
            </a:r>
            <a:r>
              <a:rPr lang="en-US" sz="2000" dirty="0" smtClean="0">
                <a:latin typeface="Times New Roman" pitchFamily="18" charset="0"/>
                <a:cs typeface="Times New Roman" pitchFamily="18" charset="0"/>
              </a:rPr>
              <a:t>assay is </a:t>
            </a:r>
            <a:r>
              <a:rPr lang="en-US" sz="2000" dirty="0" smtClean="0">
                <a:latin typeface="Times New Roman" pitchFamily="18" charset="0"/>
                <a:cs typeface="Times New Roman" pitchFamily="18" charset="0"/>
              </a:rPr>
              <a:t>the most commonly </a:t>
            </a:r>
            <a:r>
              <a:rPr lang="en-US" sz="2000" dirty="0" smtClean="0">
                <a:latin typeface="Times New Roman" pitchFamily="18" charset="0"/>
                <a:cs typeface="Times New Roman" pitchFamily="18" charset="0"/>
              </a:rPr>
              <a:t>used test in </a:t>
            </a:r>
            <a:r>
              <a:rPr lang="en-US" sz="2000" dirty="0" smtClean="0">
                <a:latin typeface="Times New Roman" pitchFamily="18" charset="0"/>
                <a:cs typeface="Times New Roman" pitchFamily="18" charset="0"/>
              </a:rPr>
              <a:t>the laboratory</a:t>
            </a:r>
          </a:p>
          <a:p>
            <a:pPr eaLnBrk="1" hangingPunct="1"/>
            <a:r>
              <a:rPr lang="en-US" sz="2000" dirty="0" smtClean="0">
                <a:latin typeface="Times New Roman" pitchFamily="18" charset="0"/>
                <a:cs typeface="Times New Roman" pitchFamily="18" charset="0"/>
              </a:rPr>
              <a:t>Plasma glucose levels should be evaluated </a:t>
            </a:r>
            <a:r>
              <a:rPr lang="en-US" sz="2000" dirty="0" smtClean="0">
                <a:latin typeface="Times New Roman" pitchFamily="18" charset="0"/>
                <a:cs typeface="Times New Roman" pitchFamily="18" charset="0"/>
              </a:rPr>
              <a:t>in </a:t>
            </a:r>
            <a:r>
              <a:rPr lang="en-US" sz="2000" dirty="0" smtClean="0">
                <a:latin typeface="Times New Roman" pitchFamily="18" charset="0"/>
                <a:cs typeface="Times New Roman" pitchFamily="18" charset="0"/>
              </a:rPr>
              <a:t>relation to a patient’s meal </a:t>
            </a:r>
            <a:r>
              <a:rPr lang="en-US" sz="2000" dirty="0" smtClean="0">
                <a:latin typeface="Times New Roman" pitchFamily="18" charset="0"/>
                <a:cs typeface="Times New Roman" pitchFamily="18" charset="0"/>
              </a:rPr>
              <a:t>i.e</a:t>
            </a:r>
            <a:r>
              <a:rPr lang="en-US" sz="2000" dirty="0" smtClean="0">
                <a:latin typeface="Times New Roman" pitchFamily="18" charset="0"/>
                <a:cs typeface="Times New Roman" pitchFamily="18" charset="0"/>
              </a:rPr>
              <a:t>., postprandial </a:t>
            </a:r>
            <a:r>
              <a:rPr lang="en-US" sz="2000" dirty="0" err="1" smtClean="0">
                <a:latin typeface="Times New Roman" pitchFamily="18" charset="0"/>
                <a:cs typeface="Times New Roman" pitchFamily="18" charset="0"/>
              </a:rPr>
              <a:t>vs</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fasting.</a:t>
            </a:r>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Elevated </a:t>
            </a:r>
            <a:r>
              <a:rPr lang="en-US" sz="2000" dirty="0" smtClean="0">
                <a:latin typeface="Times New Roman" pitchFamily="18" charset="0"/>
                <a:cs typeface="Times New Roman" pitchFamily="18" charset="0"/>
              </a:rPr>
              <a:t>glucose levels may also be indicative of diabetes </a:t>
            </a:r>
            <a:r>
              <a:rPr lang="en-US" sz="2000" dirty="0" smtClean="0">
                <a:latin typeface="Times New Roman" pitchFamily="18" charset="0"/>
                <a:cs typeface="Times New Roman" pitchFamily="18" charset="0"/>
              </a:rPr>
              <a:t>mellitus</a:t>
            </a:r>
          </a:p>
          <a:p>
            <a:pPr eaLnBrk="1" hangingPunct="1"/>
            <a:endParaRPr lang="en-US" sz="2000" dirty="0" smtClean="0">
              <a:latin typeface="Times New Roman" pitchFamily="18" charset="0"/>
              <a:cs typeface="Times New Roman" pitchFamily="18" charset="0"/>
            </a:endParaRPr>
          </a:p>
          <a:p>
            <a:pPr eaLnBrk="1" hangingPunct="1"/>
            <a:endParaRPr lang="en-US" sz="2000" dirty="0" smtClean="0">
              <a:latin typeface="Times New Roman" pitchFamily="18" charset="0"/>
              <a:cs typeface="Times New Roman" pitchFamily="18" charset="0"/>
            </a:endParaRPr>
          </a:p>
          <a:p>
            <a:pPr eaLnBrk="1" hangingPunct="1"/>
            <a:endParaRPr lang="en-US" sz="2000" dirty="0" smtClean="0">
              <a:latin typeface="Times New Roman" pitchFamily="18" charset="0"/>
              <a:cs typeface="Times New Roman" pitchFamily="18" charset="0"/>
            </a:endParaRPr>
          </a:p>
          <a:p>
            <a:pPr eaLnBrk="1" hangingPunct="1"/>
            <a:endParaRPr lang="en-US" sz="2000" dirty="0" smtClean="0">
              <a:latin typeface="Times New Roman" pitchFamily="18" charset="0"/>
              <a:cs typeface="Times New Roman" pitchFamily="18" charset="0"/>
            </a:endParaRPr>
          </a:p>
          <a:p>
            <a:pPr eaLnBrk="1" hangingPunct="1"/>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Impaired glucose tolerance (IGT) or impaired fasting glucose (IFG) means that blood glucose is raised beyond normal levels (5.6~6.9 </a:t>
            </a:r>
            <a:r>
              <a:rPr lang="en-US" sz="2000" dirty="0" err="1" smtClean="0">
                <a:latin typeface="Times New Roman" pitchFamily="18" charset="0"/>
                <a:cs typeface="Times New Roman" pitchFamily="18" charset="0"/>
              </a:rPr>
              <a:t>mM</a:t>
            </a:r>
            <a:r>
              <a:rPr lang="en-US" sz="2000" dirty="0" smtClean="0">
                <a:latin typeface="Times New Roman" pitchFamily="18" charset="0"/>
                <a:cs typeface="Times New Roman" pitchFamily="18" charset="0"/>
              </a:rPr>
              <a:t>/L), but not high enough to warrant a </a:t>
            </a:r>
            <a:r>
              <a:rPr lang="en-US" sz="2000" b="1" dirty="0" smtClean="0">
                <a:latin typeface="Times New Roman" pitchFamily="18" charset="0"/>
                <a:cs typeface="Times New Roman" pitchFamily="18" charset="0"/>
              </a:rPr>
              <a:t>diabetes</a:t>
            </a:r>
            <a:r>
              <a:rPr lang="en-US" sz="2000" dirty="0" smtClean="0">
                <a:latin typeface="Times New Roman" pitchFamily="18" charset="0"/>
                <a:cs typeface="Times New Roman" pitchFamily="18" charset="0"/>
              </a:rPr>
              <a:t> diagnosis. IGT indicates a much greater risk of developing </a:t>
            </a:r>
            <a:r>
              <a:rPr lang="en-US" sz="2000" b="1" dirty="0" smtClean="0">
                <a:latin typeface="Times New Roman" pitchFamily="18" charset="0"/>
                <a:cs typeface="Times New Roman" pitchFamily="18" charset="0"/>
              </a:rPr>
              <a:t>diabetes</a:t>
            </a:r>
            <a:r>
              <a:rPr lang="en-US" sz="2000" dirty="0" smtClean="0">
                <a:latin typeface="Times New Roman" pitchFamily="18" charset="0"/>
                <a:cs typeface="Times New Roman" pitchFamily="18" charset="0"/>
              </a:rPr>
              <a:t> and cardiovascular disease.</a:t>
            </a:r>
          </a:p>
          <a:p>
            <a:r>
              <a:rPr lang="en-US" sz="2000" dirty="0" smtClean="0">
                <a:latin typeface="Times New Roman" pitchFamily="18" charset="0"/>
                <a:cs typeface="Times New Roman" pitchFamily="18" charset="0"/>
              </a:rPr>
              <a:t>Glucose </a:t>
            </a:r>
            <a:r>
              <a:rPr lang="en-US" sz="2000" dirty="0" smtClean="0">
                <a:latin typeface="Times New Roman" pitchFamily="18" charset="0"/>
                <a:cs typeface="Times New Roman" pitchFamily="18" charset="0"/>
              </a:rPr>
              <a:t>tolerance test </a:t>
            </a:r>
            <a:r>
              <a:rPr lang="en-US" sz="2000" dirty="0" smtClean="0">
                <a:latin typeface="Times New Roman" pitchFamily="18" charset="0"/>
                <a:cs typeface="Times New Roman" pitchFamily="18" charset="0"/>
              </a:rPr>
              <a:t>(GT test) or Oral glucose tolerance test (OGTT) is the assay of serum glucose by feeding 75 g glucose solution and testing serum glucose at 1-2 h interval.</a:t>
            </a:r>
            <a:endParaRPr lang="en-US" sz="2000" dirty="0" smtClean="0">
              <a:latin typeface="Times New Roman" pitchFamily="18" charset="0"/>
              <a:cs typeface="Times New Roman" pitchFamily="18" charset="0"/>
            </a:endParaRPr>
          </a:p>
          <a:p>
            <a:pPr lvl="1" eaLnBrk="1" hangingPunct="1"/>
            <a:endParaRPr lang="en-US" sz="2000" dirty="0" smtClean="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533400" y="2514600"/>
          <a:ext cx="8001000" cy="1483360"/>
        </p:xfrm>
        <a:graphic>
          <a:graphicData uri="http://schemas.openxmlformats.org/drawingml/2006/table">
            <a:tbl>
              <a:tblPr firstRow="1" bandRow="1">
                <a:tableStyleId>{5C22544A-7EE6-4342-B048-85BDC9FD1C3A}</a:tableStyleId>
              </a:tblPr>
              <a:tblGrid>
                <a:gridCol w="2514600"/>
                <a:gridCol w="1485900"/>
                <a:gridCol w="2000250"/>
                <a:gridCol w="2000250"/>
              </a:tblGrid>
              <a:tr h="370840">
                <a:tc>
                  <a:txBody>
                    <a:bodyPr/>
                    <a:lstStyle/>
                    <a:p>
                      <a:pPr algn="l" fontAlgn="t"/>
                      <a:r>
                        <a:rPr lang="en-US" dirty="0"/>
                        <a:t>Test</a:t>
                      </a:r>
                    </a:p>
                  </a:txBody>
                  <a:tcPr/>
                </a:tc>
                <a:tc>
                  <a:txBody>
                    <a:bodyPr/>
                    <a:lstStyle/>
                    <a:p>
                      <a:pPr algn="ctr" fontAlgn="t"/>
                      <a:r>
                        <a:rPr lang="en-US"/>
                        <a:t>Normal</a:t>
                      </a:r>
                    </a:p>
                  </a:txBody>
                  <a:tcPr/>
                </a:tc>
                <a:tc>
                  <a:txBody>
                    <a:bodyPr/>
                    <a:lstStyle/>
                    <a:p>
                      <a:pPr algn="ctr" fontAlgn="t"/>
                      <a:r>
                        <a:rPr lang="en-US"/>
                        <a:t>IFG or IGT</a:t>
                      </a:r>
                    </a:p>
                  </a:txBody>
                  <a:tcPr/>
                </a:tc>
                <a:tc>
                  <a:txBody>
                    <a:bodyPr/>
                    <a:lstStyle/>
                    <a:p>
                      <a:pPr algn="ctr" fontAlgn="t"/>
                      <a:r>
                        <a:rPr lang="en-US"/>
                        <a:t>Type 2 Diabetes</a:t>
                      </a:r>
                    </a:p>
                  </a:txBody>
                  <a:tcPr/>
                </a:tc>
              </a:tr>
              <a:tr h="370840">
                <a:tc>
                  <a:txBody>
                    <a:bodyPr/>
                    <a:lstStyle/>
                    <a:p>
                      <a:pPr algn="l" fontAlgn="t"/>
                      <a:r>
                        <a:rPr lang="en-US" b="1"/>
                        <a:t>Hemoglobin a1c</a:t>
                      </a:r>
                      <a:endParaRPr lang="en-US"/>
                    </a:p>
                  </a:txBody>
                  <a:tcPr/>
                </a:tc>
                <a:tc>
                  <a:txBody>
                    <a:bodyPr/>
                    <a:lstStyle/>
                    <a:p>
                      <a:pPr algn="l" fontAlgn="t"/>
                      <a:r>
                        <a:rPr lang="en-US"/>
                        <a:t>&lt;5.7%</a:t>
                      </a:r>
                    </a:p>
                  </a:txBody>
                  <a:tcPr/>
                </a:tc>
                <a:tc>
                  <a:txBody>
                    <a:bodyPr/>
                    <a:lstStyle/>
                    <a:p>
                      <a:pPr algn="l" fontAlgn="t"/>
                      <a:r>
                        <a:rPr lang="en-US"/>
                        <a:t>5.7 to 6.4%</a:t>
                      </a:r>
                    </a:p>
                  </a:txBody>
                  <a:tcPr/>
                </a:tc>
                <a:tc>
                  <a:txBody>
                    <a:bodyPr/>
                    <a:lstStyle/>
                    <a:p>
                      <a:pPr algn="l" fontAlgn="t"/>
                      <a:r>
                        <a:rPr lang="en-US"/>
                        <a:t>≥6.5%</a:t>
                      </a:r>
                    </a:p>
                  </a:txBody>
                  <a:tcPr/>
                </a:tc>
              </a:tr>
              <a:tr h="370840">
                <a:tc>
                  <a:txBody>
                    <a:bodyPr/>
                    <a:lstStyle/>
                    <a:p>
                      <a:pPr algn="l" fontAlgn="t"/>
                      <a:r>
                        <a:rPr lang="en-US" b="1"/>
                        <a:t>Fasting plasma glucose</a:t>
                      </a:r>
                      <a:endParaRPr lang="en-US"/>
                    </a:p>
                  </a:txBody>
                  <a:tcPr/>
                </a:tc>
                <a:tc>
                  <a:txBody>
                    <a:bodyPr/>
                    <a:lstStyle/>
                    <a:p>
                      <a:pPr algn="l" fontAlgn="t"/>
                      <a:r>
                        <a:rPr lang="en-US"/>
                        <a:t>&lt;100 mg/dL</a:t>
                      </a:r>
                    </a:p>
                  </a:txBody>
                  <a:tcPr/>
                </a:tc>
                <a:tc>
                  <a:txBody>
                    <a:bodyPr/>
                    <a:lstStyle/>
                    <a:p>
                      <a:pPr algn="l" fontAlgn="t"/>
                      <a:r>
                        <a:rPr lang="en-US"/>
                        <a:t>100 to 125 mg/dL</a:t>
                      </a:r>
                    </a:p>
                  </a:txBody>
                  <a:tcPr/>
                </a:tc>
                <a:tc>
                  <a:txBody>
                    <a:bodyPr/>
                    <a:lstStyle/>
                    <a:p>
                      <a:pPr algn="l" fontAlgn="t"/>
                      <a:r>
                        <a:rPr lang="en-US"/>
                        <a:t>≥126 mg/dL</a:t>
                      </a:r>
                    </a:p>
                  </a:txBody>
                  <a:tcPr/>
                </a:tc>
              </a:tr>
              <a:tr h="370840">
                <a:tc>
                  <a:txBody>
                    <a:bodyPr/>
                    <a:lstStyle/>
                    <a:p>
                      <a:pPr algn="l" fontAlgn="t"/>
                      <a:r>
                        <a:rPr lang="en-US" b="1" dirty="0"/>
                        <a:t>OGTT after 2 hours</a:t>
                      </a:r>
                      <a:endParaRPr lang="en-US" dirty="0"/>
                    </a:p>
                  </a:txBody>
                  <a:tcPr/>
                </a:tc>
                <a:tc>
                  <a:txBody>
                    <a:bodyPr/>
                    <a:lstStyle/>
                    <a:p>
                      <a:pPr algn="l" fontAlgn="t"/>
                      <a:r>
                        <a:rPr lang="en-US"/>
                        <a:t>&lt;140 mg/dL</a:t>
                      </a:r>
                    </a:p>
                  </a:txBody>
                  <a:tcPr/>
                </a:tc>
                <a:tc>
                  <a:txBody>
                    <a:bodyPr/>
                    <a:lstStyle/>
                    <a:p>
                      <a:pPr algn="l" fontAlgn="t"/>
                      <a:r>
                        <a:rPr lang="en-US"/>
                        <a:t>140 to 199 mg/dL</a:t>
                      </a:r>
                    </a:p>
                  </a:txBody>
                  <a:tcPr/>
                </a:tc>
                <a:tc>
                  <a:txBody>
                    <a:bodyPr/>
                    <a:lstStyle/>
                    <a:p>
                      <a:pPr algn="l" fontAlgn="t"/>
                      <a:r>
                        <a:rPr lang="en-US" dirty="0"/>
                        <a:t>≥200 mg/</a:t>
                      </a:r>
                      <a:r>
                        <a:rPr lang="en-US" dirty="0" err="1"/>
                        <a:t>dL</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155">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91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868362"/>
          </a:xfrm>
        </p:spPr>
        <p:txBody>
          <a:bodyPr>
            <a:normAutofit fontScale="90000"/>
          </a:bodyPr>
          <a:lstStyle/>
          <a:p>
            <a:r>
              <a:rPr lang="en-US" sz="3600" dirty="0" smtClean="0">
                <a:solidFill>
                  <a:srgbClr val="0070C0"/>
                </a:solidFill>
                <a:latin typeface="Times New Roman" pitchFamily="18" charset="0"/>
                <a:cs typeface="Times New Roman" pitchFamily="18" charset="0"/>
              </a:rPr>
              <a:t>METHODS FOR SERUM GLUCOSE ASSAY</a:t>
            </a:r>
            <a:endParaRPr lang="en-US" sz="36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lnSpc>
                <a:spcPct val="120000"/>
              </a:lnSpc>
            </a:pPr>
            <a:r>
              <a:rPr lang="en-US" dirty="0" smtClean="0">
                <a:latin typeface="Times New Roman" pitchFamily="18" charset="0"/>
                <a:cs typeface="Times New Roman" pitchFamily="18" charset="0"/>
              </a:rPr>
              <a:t>Serum glucose is assayed enzymatically using glucose oxidase enzyme in the clinical laboratory.</a:t>
            </a:r>
          </a:p>
          <a:p>
            <a:pPr>
              <a:lnSpc>
                <a:spcPct val="120000"/>
              </a:lnSpc>
            </a:pPr>
            <a:r>
              <a:rPr lang="en-US" dirty="0" smtClean="0">
                <a:latin typeface="Times New Roman" pitchFamily="18" charset="0"/>
                <a:cs typeface="Times New Roman" pitchFamily="18" charset="0"/>
              </a:rPr>
              <a:t>Today, enzymes, buffers and other color producing agents are prepared as a kit ready to load onto a auto-</a:t>
            </a:r>
            <a:r>
              <a:rPr lang="en-US" dirty="0" err="1" smtClean="0">
                <a:latin typeface="Times New Roman" pitchFamily="18" charset="0"/>
                <a:cs typeface="Times New Roman" pitchFamily="18" charset="0"/>
              </a:rPr>
              <a:t>bioanalyzer</a:t>
            </a:r>
            <a:r>
              <a:rPr lang="en-US" dirty="0" smtClean="0">
                <a:latin typeface="Times New Roman" pitchFamily="18" charset="0"/>
                <a:cs typeface="Times New Roman" pitchFamily="18" charset="0"/>
              </a:rPr>
              <a:t>.</a:t>
            </a:r>
          </a:p>
          <a:p>
            <a:pPr>
              <a:lnSpc>
                <a:spcPct val="120000"/>
              </a:lnSpc>
            </a:pPr>
            <a:r>
              <a:rPr lang="en-US" dirty="0" smtClean="0">
                <a:latin typeface="Times New Roman" pitchFamily="18" charset="0"/>
                <a:cs typeface="Times New Roman" pitchFamily="18" charset="0"/>
              </a:rPr>
              <a:t>Biosensor is another technique/device that exploits this enzymatic method together with electron /proton measurement produced during oxidation of glucose. </a:t>
            </a:r>
          </a:p>
          <a:p>
            <a:pPr>
              <a:lnSpc>
                <a:spcPct val="120000"/>
              </a:lnSpc>
            </a:pPr>
            <a:r>
              <a:rPr lang="en-US" dirty="0" smtClean="0">
                <a:latin typeface="Times New Roman" pitchFamily="18" charset="0"/>
                <a:cs typeface="Times New Roman" pitchFamily="18" charset="0"/>
              </a:rPr>
              <a:t>Glucometer is a device used at home for serum glucose assay that uses immobilized enzyme in a strip that is inserted in the device and a single drop of blood is put into the strip to be </a:t>
            </a:r>
            <a:r>
              <a:rPr lang="en-US" dirty="0" err="1" smtClean="0">
                <a:latin typeface="Times New Roman" pitchFamily="18" charset="0"/>
                <a:cs typeface="Times New Roman" pitchFamily="18" charset="0"/>
              </a:rPr>
              <a:t>oxidised</a:t>
            </a:r>
            <a:r>
              <a:rPr lang="en-US" dirty="0" smtClean="0">
                <a:latin typeface="Times New Roman" pitchFamily="18" charset="0"/>
                <a:cs typeface="Times New Roman" pitchFamily="18" charset="0"/>
              </a:rPr>
              <a:t> and the electron released is quantified by the device.  </a:t>
            </a:r>
          </a:p>
          <a:p>
            <a:pPr>
              <a:lnSpc>
                <a:spcPct val="120000"/>
              </a:lnSpc>
            </a:pPr>
            <a:r>
              <a:rPr lang="en-US" dirty="0" smtClean="0">
                <a:latin typeface="Times New Roman" pitchFamily="18" charset="0"/>
                <a:cs typeface="Times New Roman" pitchFamily="18" charset="0"/>
              </a:rPr>
              <a:t>Presence of glucose in urine is observed by using paper strips that gives a gross idea by change in color of the strip and the degree of urinary sugar excretion is denoted as +, ++, and +++ etc based on color </a:t>
            </a:r>
            <a:r>
              <a:rPr lang="en-US" dirty="0" err="1" smtClean="0">
                <a:latin typeface="Times New Roman" pitchFamily="18" charset="0"/>
                <a:cs typeface="Times New Roman" pitchFamily="18" charset="0"/>
              </a:rPr>
              <a:t>deveoped</a:t>
            </a:r>
            <a:r>
              <a:rPr lang="en-US" dirty="0" smtClean="0">
                <a:latin typeface="Times New Roman" pitchFamily="18" charset="0"/>
                <a:cs typeface="Times New Roman" pitchFamily="18" charset="0"/>
              </a:rPr>
              <a:t> on the strip within a few min of immersion in the urine.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639762"/>
          </a:xfrm>
        </p:spPr>
        <p:txBody>
          <a:bodyPr>
            <a:normAutofit fontScale="90000"/>
          </a:bodyPr>
          <a:lstStyle/>
          <a:p>
            <a:r>
              <a:rPr lang="en-US" dirty="0" smtClean="0">
                <a:latin typeface="Times New Roman" pitchFamily="18" charset="0"/>
                <a:cs typeface="Times New Roman" pitchFamily="18" charset="0"/>
              </a:rPr>
              <a:t>BILIRUBIN, SIGNIFICANCE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715000"/>
          </a:xfrm>
        </p:spPr>
        <p:txBody>
          <a:bodyPr>
            <a:normAutofit fontScale="25000" lnSpcReduction="20000"/>
          </a:bodyPr>
          <a:lstStyle/>
          <a:p>
            <a:pPr>
              <a:lnSpc>
                <a:spcPct val="120000"/>
              </a:lnSpc>
            </a:pPr>
            <a:r>
              <a:rPr lang="en-US" sz="7000" dirty="0" smtClean="0">
                <a:latin typeface="Times New Roman" pitchFamily="18" charset="0"/>
                <a:cs typeface="Times New Roman" pitchFamily="18" charset="0"/>
              </a:rPr>
              <a:t>Bilirubin is a potentially </a:t>
            </a:r>
            <a:r>
              <a:rPr lang="en-US" sz="7000" dirty="0" smtClean="0">
                <a:latin typeface="Times New Roman" pitchFamily="18" charset="0"/>
                <a:cs typeface="Times New Roman" pitchFamily="18" charset="0"/>
              </a:rPr>
              <a:t>toxic </a:t>
            </a:r>
            <a:r>
              <a:rPr lang="en-US" sz="7000" dirty="0" smtClean="0">
                <a:latin typeface="Times New Roman" pitchFamily="18" charset="0"/>
                <a:cs typeface="Times New Roman" pitchFamily="18" charset="0"/>
              </a:rPr>
              <a:t>metabolite</a:t>
            </a:r>
            <a:r>
              <a:rPr lang="en-US" sz="7000" dirty="0" smtClean="0">
                <a:latin typeface="Times New Roman" pitchFamily="18" charset="0"/>
                <a:cs typeface="Times New Roman" pitchFamily="18" charset="0"/>
              </a:rPr>
              <a:t> </a:t>
            </a:r>
            <a:r>
              <a:rPr lang="en-US" sz="7000" dirty="0" smtClean="0">
                <a:latin typeface="Times New Roman" pitchFamily="18" charset="0"/>
                <a:cs typeface="Times New Roman" pitchFamily="18" charset="0"/>
              </a:rPr>
              <a:t>for the body to be </a:t>
            </a:r>
            <a:r>
              <a:rPr lang="en-US" sz="7000" dirty="0" smtClean="0">
                <a:latin typeface="Times New Roman" pitchFamily="18" charset="0"/>
                <a:cs typeface="Times New Roman" pitchFamily="18" charset="0"/>
              </a:rPr>
              <a:t>excreted. </a:t>
            </a:r>
            <a:endParaRPr lang="en-US" sz="7000" dirty="0" smtClean="0">
              <a:latin typeface="Times New Roman" pitchFamily="18" charset="0"/>
              <a:cs typeface="Times New Roman" pitchFamily="18" charset="0"/>
            </a:endParaRPr>
          </a:p>
          <a:p>
            <a:pPr>
              <a:lnSpc>
                <a:spcPct val="120000"/>
              </a:lnSpc>
            </a:pPr>
            <a:r>
              <a:rPr lang="en-US" sz="7000" dirty="0" smtClean="0">
                <a:latin typeface="Times New Roman" pitchFamily="18" charset="0"/>
                <a:cs typeface="Times New Roman" pitchFamily="18" charset="0"/>
              </a:rPr>
              <a:t>Excessive </a:t>
            </a:r>
            <a:r>
              <a:rPr lang="en-US" sz="7000" dirty="0" smtClean="0">
                <a:latin typeface="Times New Roman" pitchFamily="18" charset="0"/>
                <a:cs typeface="Times New Roman" pitchFamily="18" charset="0"/>
              </a:rPr>
              <a:t>levels of bilirubin in the bloodstream can lead to accumulation of bilirubin in the brain due to its ability to cross the blood–brain barrier, a condition known as </a:t>
            </a:r>
            <a:r>
              <a:rPr lang="en-US" sz="7000" i="1" dirty="0" err="1" smtClean="0">
                <a:latin typeface="Times New Roman" pitchFamily="18" charset="0"/>
                <a:cs typeface="Times New Roman" pitchFamily="18" charset="0"/>
              </a:rPr>
              <a:t>kernicterus</a:t>
            </a:r>
            <a:r>
              <a:rPr lang="en-US" sz="7000" dirty="0" smtClean="0">
                <a:latin typeface="Times New Roman" pitchFamily="18" charset="0"/>
                <a:cs typeface="Times New Roman" pitchFamily="18" charset="0"/>
              </a:rPr>
              <a:t> (meaning “yellow-stained nucleus”). </a:t>
            </a:r>
          </a:p>
          <a:p>
            <a:pPr>
              <a:lnSpc>
                <a:spcPct val="120000"/>
              </a:lnSpc>
            </a:pPr>
            <a:r>
              <a:rPr lang="en-US" sz="7000" dirty="0" smtClean="0">
                <a:latin typeface="Times New Roman" pitchFamily="18" charset="0"/>
                <a:cs typeface="Times New Roman" pitchFamily="18" charset="0"/>
              </a:rPr>
              <a:t>The development of this condition impairs brain function by mechanisms that are not well-understood, but it can be fatal if left untreated. </a:t>
            </a:r>
          </a:p>
          <a:p>
            <a:pPr>
              <a:lnSpc>
                <a:spcPct val="120000"/>
              </a:lnSpc>
            </a:pPr>
            <a:r>
              <a:rPr lang="en-US" sz="7000" dirty="0" err="1" smtClean="0">
                <a:latin typeface="Times New Roman" pitchFamily="18" charset="0"/>
                <a:cs typeface="Times New Roman" pitchFamily="18" charset="0"/>
              </a:rPr>
              <a:t>Bilirubin</a:t>
            </a:r>
            <a:r>
              <a:rPr lang="en-US" sz="7000" dirty="0" smtClean="0">
                <a:latin typeface="Times New Roman" pitchFamily="18" charset="0"/>
                <a:cs typeface="Times New Roman" pitchFamily="18" charset="0"/>
              </a:rPr>
              <a:t> is also notable for its yellow coloration. Accumulation of this substance in the blood is the basis for </a:t>
            </a:r>
            <a:r>
              <a:rPr lang="en-US" sz="7000" i="1" dirty="0" smtClean="0">
                <a:latin typeface="Times New Roman" pitchFamily="18" charset="0"/>
                <a:cs typeface="Times New Roman" pitchFamily="18" charset="0"/>
              </a:rPr>
              <a:t>jaundice</a:t>
            </a:r>
            <a:r>
              <a:rPr lang="en-US" sz="7000" dirty="0" smtClean="0">
                <a:latin typeface="Times New Roman" pitchFamily="18" charset="0"/>
                <a:cs typeface="Times New Roman" pitchFamily="18" charset="0"/>
              </a:rPr>
              <a:t>, or a yellow discoloration of the skin and eyes which is a common symptom of liver diseases. </a:t>
            </a:r>
          </a:p>
          <a:p>
            <a:pPr>
              <a:lnSpc>
                <a:spcPct val="120000"/>
              </a:lnSpc>
            </a:pPr>
            <a:r>
              <a:rPr lang="en-US" sz="7000" dirty="0" smtClean="0">
                <a:latin typeface="Times New Roman" pitchFamily="18" charset="0"/>
                <a:cs typeface="Times New Roman" pitchFamily="18" charset="0"/>
              </a:rPr>
              <a:t>Thus, measurement of bilirubin in the plasma can be a useful marker of such conditions</a:t>
            </a:r>
            <a:r>
              <a:rPr lang="en-US" sz="7000" dirty="0" smtClean="0">
                <a:latin typeface="Times New Roman" pitchFamily="18" charset="0"/>
                <a:cs typeface="Times New Roman" pitchFamily="18" charset="0"/>
              </a:rPr>
              <a:t>.</a:t>
            </a:r>
          </a:p>
          <a:p>
            <a:pPr>
              <a:lnSpc>
                <a:spcPct val="120000"/>
              </a:lnSpc>
            </a:pPr>
            <a:r>
              <a:rPr lang="en-US" sz="7000" dirty="0" smtClean="0">
                <a:latin typeface="Times New Roman" pitchFamily="18" charset="0"/>
                <a:cs typeface="Times New Roman" pitchFamily="18" charset="0"/>
              </a:rPr>
              <a:t>The total serum bilirubin level is the sum of the conjugated (direct) and </a:t>
            </a:r>
            <a:r>
              <a:rPr lang="en-US" sz="7000" dirty="0" err="1" smtClean="0">
                <a:latin typeface="Times New Roman" pitchFamily="18" charset="0"/>
                <a:cs typeface="Times New Roman" pitchFamily="18" charset="0"/>
              </a:rPr>
              <a:t>unconjugated</a:t>
            </a:r>
            <a:r>
              <a:rPr lang="en-US" sz="7000" dirty="0" smtClean="0">
                <a:latin typeface="Times New Roman" pitchFamily="18" charset="0"/>
                <a:cs typeface="Times New Roman" pitchFamily="18" charset="0"/>
              </a:rPr>
              <a:t> (indirect) bilirubin.</a:t>
            </a:r>
          </a:p>
          <a:p>
            <a:pPr lvl="1">
              <a:lnSpc>
                <a:spcPct val="120000"/>
              </a:lnSpc>
            </a:pPr>
            <a:r>
              <a:rPr lang="en-US" sz="7000" dirty="0" smtClean="0">
                <a:latin typeface="Times New Roman" pitchFamily="18" charset="0"/>
                <a:cs typeface="Times New Roman" pitchFamily="18" charset="0"/>
              </a:rPr>
              <a:t>Normally the </a:t>
            </a:r>
            <a:r>
              <a:rPr lang="en-US" sz="7000" dirty="0" err="1" smtClean="0">
                <a:latin typeface="Times New Roman" pitchFamily="18" charset="0"/>
                <a:cs typeface="Times New Roman" pitchFamily="18" charset="0"/>
              </a:rPr>
              <a:t>unconjugated</a:t>
            </a:r>
            <a:r>
              <a:rPr lang="en-US" sz="7000" dirty="0" smtClean="0">
                <a:latin typeface="Times New Roman" pitchFamily="18" charset="0"/>
                <a:cs typeface="Times New Roman" pitchFamily="18" charset="0"/>
              </a:rPr>
              <a:t> bilirubin makes up 70-85% of the total bilirubin</a:t>
            </a:r>
          </a:p>
          <a:p>
            <a:pPr>
              <a:lnSpc>
                <a:spcPct val="120000"/>
              </a:lnSpc>
            </a:pPr>
            <a:r>
              <a:rPr lang="en-US" sz="7000" dirty="0" smtClean="0">
                <a:latin typeface="Times New Roman" pitchFamily="18" charset="0"/>
                <a:cs typeface="Times New Roman" pitchFamily="18" charset="0"/>
              </a:rPr>
              <a:t>Bilirubin </a:t>
            </a:r>
            <a:r>
              <a:rPr lang="en-US" sz="7000" dirty="0" smtClean="0">
                <a:latin typeface="Times New Roman" pitchFamily="18" charset="0"/>
                <a:cs typeface="Times New Roman" pitchFamily="18" charset="0"/>
              </a:rPr>
              <a:t>metabolism begins with the breakdown of </a:t>
            </a:r>
            <a:r>
              <a:rPr lang="en-US" sz="7000" dirty="0" smtClean="0">
                <a:latin typeface="Times New Roman" pitchFamily="18" charset="0"/>
                <a:cs typeface="Times New Roman" pitchFamily="18" charset="0"/>
              </a:rPr>
              <a:t>RBC in </a:t>
            </a:r>
            <a:r>
              <a:rPr lang="en-US" sz="7000" dirty="0" smtClean="0">
                <a:latin typeface="Times New Roman" pitchFamily="18" charset="0"/>
                <a:cs typeface="Times New Roman" pitchFamily="18" charset="0"/>
              </a:rPr>
              <a:t>the </a:t>
            </a:r>
            <a:r>
              <a:rPr lang="en-US" sz="7000" dirty="0" err="1" smtClean="0">
                <a:latin typeface="Times New Roman" pitchFamily="18" charset="0"/>
                <a:cs typeface="Times New Roman" pitchFamily="18" charset="0"/>
              </a:rPr>
              <a:t>reticuloendothelial</a:t>
            </a:r>
            <a:r>
              <a:rPr lang="en-US" sz="7000" dirty="0" smtClean="0">
                <a:latin typeface="Times New Roman" pitchFamily="18" charset="0"/>
                <a:cs typeface="Times New Roman" pitchFamily="18" charset="0"/>
              </a:rPr>
              <a:t> system and </a:t>
            </a:r>
            <a:r>
              <a:rPr lang="en-US" sz="7000" dirty="0" smtClean="0">
                <a:latin typeface="Times New Roman" pitchFamily="18" charset="0"/>
                <a:cs typeface="Times New Roman" pitchFamily="18" charset="0"/>
              </a:rPr>
              <a:t>it continues </a:t>
            </a:r>
            <a:r>
              <a:rPr lang="en-US" sz="7000" dirty="0" smtClean="0">
                <a:latin typeface="Times New Roman" pitchFamily="18" charset="0"/>
                <a:cs typeface="Times New Roman" pitchFamily="18" charset="0"/>
              </a:rPr>
              <a:t>in the </a:t>
            </a:r>
            <a:r>
              <a:rPr lang="en-US" sz="7000" dirty="0" smtClean="0">
                <a:latin typeface="Times New Roman" pitchFamily="18" charset="0"/>
                <a:cs typeface="Times New Roman" pitchFamily="18" charset="0"/>
              </a:rPr>
              <a:t>liver.</a:t>
            </a:r>
            <a:endParaRPr lang="en-US" sz="7000" dirty="0" smtClean="0">
              <a:latin typeface="Times New Roman" pitchFamily="18" charset="0"/>
              <a:cs typeface="Times New Roman" pitchFamily="18" charset="0"/>
            </a:endParaRPr>
          </a:p>
          <a:p>
            <a:pPr lvl="1">
              <a:lnSpc>
                <a:spcPct val="120000"/>
              </a:lnSpc>
            </a:pPr>
            <a:r>
              <a:rPr lang="en-US" sz="7000" dirty="0" smtClean="0">
                <a:latin typeface="Times New Roman" pitchFamily="18" charset="0"/>
                <a:cs typeface="Times New Roman" pitchFamily="18" charset="0"/>
              </a:rPr>
              <a:t>Elevation in total bilirubin may therefore be a reflection of any aberrations in bilirubin metabolism or increased levels of bilirubin production (such as </a:t>
            </a:r>
            <a:r>
              <a:rPr lang="en-US" sz="7000" dirty="0" err="1" smtClean="0">
                <a:latin typeface="Times New Roman" pitchFamily="18" charset="0"/>
                <a:cs typeface="Times New Roman" pitchFamily="18" charset="0"/>
              </a:rPr>
              <a:t>hemolysis</a:t>
            </a:r>
            <a:r>
              <a:rPr lang="en-US" sz="7000" dirty="0" smtClean="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274638"/>
            <a:ext cx="8229600" cy="792162"/>
          </a:xfrm>
        </p:spPr>
        <p:txBody>
          <a:bodyPr/>
          <a:lstStyle/>
          <a:p>
            <a:pPr eaLnBrk="1" hangingPunct="1"/>
            <a:r>
              <a:rPr lang="en-US" dirty="0" smtClean="0">
                <a:latin typeface="Times New Roman" pitchFamily="18" charset="0"/>
                <a:cs typeface="Times New Roman" pitchFamily="18" charset="0"/>
              </a:rPr>
              <a:t>BILIRUBIN, </a:t>
            </a:r>
            <a:r>
              <a:rPr lang="en-US" dirty="0" smtClean="0">
                <a:latin typeface="Times New Roman" pitchFamily="18" charset="0"/>
                <a:cs typeface="Times New Roman" pitchFamily="18" charset="0"/>
              </a:rPr>
              <a:t>Assay</a:t>
            </a:r>
            <a:endParaRPr lang="en-US" dirty="0" smtClean="0">
              <a:latin typeface="Times New Roman" pitchFamily="18" charset="0"/>
              <a:cs typeface="Times New Roman" pitchFamily="18" charset="0"/>
            </a:endParaRPr>
          </a:p>
        </p:txBody>
      </p:sp>
      <p:sp>
        <p:nvSpPr>
          <p:cNvPr id="55299" name="Rectangle 3"/>
          <p:cNvSpPr>
            <a:spLocks noGrp="1" noChangeArrowheads="1"/>
          </p:cNvSpPr>
          <p:nvPr>
            <p:ph type="body" idx="1"/>
          </p:nvPr>
        </p:nvSpPr>
        <p:spPr>
          <a:xfrm>
            <a:off x="304800" y="1219200"/>
            <a:ext cx="8534400" cy="5410200"/>
          </a:xfrm>
        </p:spPr>
        <p:txBody>
          <a:bodyPr>
            <a:normAutofit fontScale="85000" lnSpcReduction="10000"/>
          </a:bodyPr>
          <a:lstStyle/>
          <a:p>
            <a:pPr>
              <a:lnSpc>
                <a:spcPct val="80000"/>
              </a:lnSpc>
            </a:pPr>
            <a:r>
              <a:rPr lang="en-US" sz="2400" dirty="0" smtClean="0">
                <a:latin typeface="Times New Roman" pitchFamily="18" charset="0"/>
                <a:cs typeface="Times New Roman" pitchFamily="18" charset="0"/>
              </a:rPr>
              <a:t>In </a:t>
            </a:r>
            <a:r>
              <a:rPr lang="en-US" sz="2400" dirty="0" smtClean="0">
                <a:latin typeface="Times New Roman" pitchFamily="18" charset="0"/>
                <a:cs typeface="Times New Roman" pitchFamily="18" charset="0"/>
              </a:rPr>
              <a:t>an older child or adult, normal values of direct bilirubin are from 0–0.4 </a:t>
            </a:r>
            <a:r>
              <a:rPr lang="en-US" sz="2400" dirty="0" smtClean="0">
                <a:latin typeface="Times New Roman" pitchFamily="18" charset="0"/>
                <a:cs typeface="Times New Roman" pitchFamily="18" charset="0"/>
              </a:rPr>
              <a:t>mg/</a:t>
            </a:r>
            <a:r>
              <a:rPr lang="en-US" sz="2400" dirty="0" err="1" smtClean="0">
                <a:latin typeface="Times New Roman" pitchFamily="18" charset="0"/>
                <a:cs typeface="Times New Roman" pitchFamily="18" charset="0"/>
              </a:rPr>
              <a:t>dL</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Normal values of total bilirubin are from 0.3–1.0 mg/</a:t>
            </a:r>
            <a:r>
              <a:rPr lang="en-US" sz="2400" dirty="0" err="1" smtClean="0">
                <a:latin typeface="Times New Roman" pitchFamily="18" charset="0"/>
                <a:cs typeface="Times New Roman" pitchFamily="18" charset="0"/>
              </a:rPr>
              <a:t>dL</a:t>
            </a:r>
            <a:r>
              <a:rPr lang="en-US" sz="2400" dirty="0" smtClean="0">
                <a:latin typeface="Times New Roman" pitchFamily="18" charset="0"/>
                <a:cs typeface="Times New Roman" pitchFamily="18" charset="0"/>
              </a:rPr>
              <a:t>.</a:t>
            </a:r>
          </a:p>
          <a:p>
            <a:pPr>
              <a:lnSpc>
                <a:spcPct val="80000"/>
              </a:lnSpc>
            </a:pPr>
            <a:r>
              <a:rPr lang="en-US" sz="2400" dirty="0" smtClean="0">
                <a:latin typeface="Times New Roman" pitchFamily="18" charset="0"/>
                <a:cs typeface="Times New Roman" pitchFamily="18" charset="0"/>
              </a:rPr>
              <a:t>For this test, </a:t>
            </a:r>
            <a:r>
              <a:rPr lang="en-US" sz="2400" dirty="0" smtClean="0">
                <a:latin typeface="Times New Roman" pitchFamily="18" charset="0"/>
                <a:cs typeface="Times New Roman" pitchFamily="18" charset="0"/>
              </a:rPr>
              <a:t>at least 4h fasting (except water) needed  before collection of blood. </a:t>
            </a:r>
          </a:p>
          <a:p>
            <a:r>
              <a:rPr lang="en-US" sz="2400" dirty="0" smtClean="0">
                <a:latin typeface="Times New Roman" pitchFamily="18" charset="0"/>
                <a:cs typeface="Times New Roman" pitchFamily="18" charset="0"/>
              </a:rPr>
              <a:t>A small amount of your blood is needed to perform this test. The blood sample is obtained through </a:t>
            </a:r>
            <a:r>
              <a:rPr lang="en-US" sz="2400" dirty="0" err="1" smtClean="0">
                <a:latin typeface="Times New Roman" pitchFamily="18" charset="0"/>
                <a:cs typeface="Times New Roman" pitchFamily="18" charset="0"/>
              </a:rPr>
              <a:t>venipuncture</a:t>
            </a:r>
            <a:r>
              <a:rPr lang="en-US" sz="2400" dirty="0" smtClean="0">
                <a:latin typeface="Times New Roman" pitchFamily="18" charset="0"/>
                <a:cs typeface="Times New Roman" pitchFamily="18" charset="0"/>
              </a:rPr>
              <a:t>, a </a:t>
            </a:r>
            <a:r>
              <a:rPr lang="en-US" sz="2400" dirty="0" smtClean="0">
                <a:latin typeface="Times New Roman" pitchFamily="18" charset="0"/>
                <a:cs typeface="Times New Roman" pitchFamily="18" charset="0"/>
              </a:rPr>
              <a:t>small amount of blood is collected in a test tube.</a:t>
            </a:r>
          </a:p>
          <a:p>
            <a:r>
              <a:rPr lang="en-US" sz="2400" dirty="0" smtClean="0">
                <a:latin typeface="Times New Roman" pitchFamily="18" charset="0"/>
                <a:cs typeface="Times New Roman" pitchFamily="18" charset="0"/>
              </a:rPr>
              <a:t>Cell </a:t>
            </a:r>
            <a:r>
              <a:rPr lang="en-US" sz="2400" dirty="0" err="1" smtClean="0">
                <a:latin typeface="Times New Roman" pitchFamily="18" charset="0"/>
                <a:cs typeface="Times New Roman" pitchFamily="18" charset="0"/>
              </a:rPr>
              <a:t>Biolabs</a:t>
            </a:r>
            <a:r>
              <a:rPr lang="en-US" sz="2400" dirty="0" smtClean="0">
                <a:latin typeface="Times New Roman" pitchFamily="18" charset="0"/>
                <a:cs typeface="Times New Roman" pitchFamily="18" charset="0"/>
              </a:rPr>
              <a:t>’ Bilirubin Assay Kit measures the total and direct bilirubin within serum, plasma, urine, cell </a:t>
            </a:r>
            <a:r>
              <a:rPr lang="en-US" sz="2400" dirty="0" err="1" smtClean="0">
                <a:latin typeface="Times New Roman" pitchFamily="18" charset="0"/>
                <a:cs typeface="Times New Roman" pitchFamily="18" charset="0"/>
              </a:rPr>
              <a:t>lysates</a:t>
            </a:r>
            <a:r>
              <a:rPr lang="en-US" sz="2400" dirty="0" smtClean="0">
                <a:latin typeface="Times New Roman" pitchFamily="18" charset="0"/>
                <a:cs typeface="Times New Roman" pitchFamily="18" charset="0"/>
              </a:rPr>
              <a:t>, or tissue </a:t>
            </a:r>
            <a:r>
              <a:rPr lang="en-US" sz="2400" dirty="0" err="1" smtClean="0">
                <a:latin typeface="Times New Roman" pitchFamily="18" charset="0"/>
                <a:cs typeface="Times New Roman" pitchFamily="18" charset="0"/>
              </a:rPr>
              <a:t>lysate</a:t>
            </a:r>
            <a:r>
              <a:rPr lang="en-US" sz="2400" dirty="0" smtClean="0">
                <a:latin typeface="Times New Roman" pitchFamily="18" charset="0"/>
                <a:cs typeface="Times New Roman" pitchFamily="18" charset="0"/>
              </a:rPr>
              <a:t> samples.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a:t>
            </a:r>
            <a:r>
              <a:rPr lang="en-US" sz="2400" dirty="0" smtClean="0">
                <a:latin typeface="Times New Roman" pitchFamily="18" charset="0"/>
                <a:cs typeface="Times New Roman" pitchFamily="18" charset="0"/>
              </a:rPr>
              <a:t>assay is based on the </a:t>
            </a:r>
            <a:r>
              <a:rPr lang="en-US" sz="2400" dirty="0" err="1" smtClean="0">
                <a:latin typeface="Times New Roman" pitchFamily="18" charset="0"/>
                <a:cs typeface="Times New Roman" pitchFamily="18" charset="0"/>
              </a:rPr>
              <a:t>Jendrassik-Grof</a:t>
            </a:r>
            <a:r>
              <a:rPr lang="en-US" sz="2400" dirty="0" smtClean="0">
                <a:latin typeface="Times New Roman" pitchFamily="18" charset="0"/>
                <a:cs typeface="Times New Roman" pitchFamily="18" charset="0"/>
              </a:rPr>
              <a:t> method (Ref. 1) in which diazotized </a:t>
            </a:r>
            <a:r>
              <a:rPr lang="en-US" sz="2400" dirty="0" err="1" smtClean="0">
                <a:latin typeface="Times New Roman" pitchFamily="18" charset="0"/>
                <a:cs typeface="Times New Roman" pitchFamily="18" charset="0"/>
              </a:rPr>
              <a:t>sulfanilic</a:t>
            </a:r>
            <a:r>
              <a:rPr lang="en-US" sz="2400" dirty="0" smtClean="0">
                <a:latin typeface="Times New Roman" pitchFamily="18" charset="0"/>
                <a:cs typeface="Times New Roman" pitchFamily="18" charset="0"/>
              </a:rPr>
              <a:t> acid reacts with bilirubin to form </a:t>
            </a:r>
            <a:r>
              <a:rPr lang="en-US" sz="2400" dirty="0" err="1" smtClean="0">
                <a:latin typeface="Times New Roman" pitchFamily="18" charset="0"/>
                <a:cs typeface="Times New Roman" pitchFamily="18" charset="0"/>
              </a:rPr>
              <a:t>azobilirubin</a:t>
            </a:r>
            <a:r>
              <a:rPr lang="en-US" sz="2400" dirty="0" smtClean="0">
                <a:latin typeface="Times New Roman" pitchFamily="18" charset="0"/>
                <a:cs typeface="Times New Roman" pitchFamily="18" charset="0"/>
              </a:rPr>
              <a:t>, the latter of which can be detected at an OD of 540 nm (Figure 1).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Since </a:t>
            </a:r>
            <a:r>
              <a:rPr lang="en-US" sz="2400" dirty="0" err="1" smtClean="0">
                <a:latin typeface="Times New Roman" pitchFamily="18" charset="0"/>
                <a:cs typeface="Times New Roman" pitchFamily="18" charset="0"/>
              </a:rPr>
              <a:t>unconjugated</a:t>
            </a:r>
            <a:r>
              <a:rPr lang="en-US" sz="2400" dirty="0" smtClean="0">
                <a:latin typeface="Times New Roman" pitchFamily="18" charset="0"/>
                <a:cs typeface="Times New Roman" pitchFamily="18" charset="0"/>
              </a:rPr>
              <a:t> bilirubin and bilirubin bound to albumin react very slowly, an accelerant is added to the reaction to allow for measurement of total bilirubin.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a:t>
            </a:r>
            <a:r>
              <a:rPr lang="en-US" sz="2400" dirty="0" smtClean="0">
                <a:latin typeface="Times New Roman" pitchFamily="18" charset="0"/>
                <a:cs typeface="Times New Roman" pitchFamily="18" charset="0"/>
              </a:rPr>
              <a:t>the absence of the accelerant, only the direct or conjugated bilirubin is measured</a:t>
            </a:r>
            <a:r>
              <a:rPr lang="en-US" sz="2400" dirty="0" smtClean="0">
                <a:latin typeface="Times New Roman" pitchFamily="18" charset="0"/>
                <a:cs typeface="Times New Roman" pitchFamily="18" charset="0"/>
              </a:rPr>
              <a:t>.</a:t>
            </a:r>
            <a:r>
              <a:rPr lang="en-US" sz="2000" dirty="0" smtClean="0"/>
              <a:t/>
            </a:r>
            <a:br>
              <a:rPr lang="en-US" sz="2000" dirty="0" smtClean="0"/>
            </a:br>
            <a:r>
              <a:rPr lang="en-US" sz="2000" dirty="0" smtClean="0">
                <a:latin typeface="Times New Roman" pitchFamily="18" charset="0"/>
                <a:cs typeface="Times New Roman" pitchFamily="18" charset="0"/>
              </a:rPr>
              <a:t>Diazotized </a:t>
            </a:r>
            <a:r>
              <a:rPr lang="en-US" sz="2000" dirty="0" err="1" smtClean="0">
                <a:latin typeface="Times New Roman" pitchFamily="18" charset="0"/>
                <a:cs typeface="Times New Roman" pitchFamily="18" charset="0"/>
              </a:rPr>
              <a:t>Sulfanilic</a:t>
            </a:r>
            <a:r>
              <a:rPr lang="en-US" sz="2000" dirty="0" smtClean="0">
                <a:latin typeface="Times New Roman" pitchFamily="18" charset="0"/>
                <a:cs typeface="Times New Roman" pitchFamily="18" charset="0"/>
              </a:rPr>
              <a:t> Acid + Direct (conjugated) Bilirubin → </a:t>
            </a:r>
            <a:r>
              <a:rPr lang="en-US" sz="2000" dirty="0" err="1" smtClean="0">
                <a:latin typeface="Times New Roman" pitchFamily="18" charset="0"/>
                <a:cs typeface="Times New Roman" pitchFamily="18" charset="0"/>
              </a:rPr>
              <a:t>Azobilirubin</a:t>
            </a:r>
            <a:r>
              <a:rPr lang="en-US" sz="2000" dirty="0" smtClean="0">
                <a:latin typeface="Times New Roman" pitchFamily="18" charset="0"/>
                <a:cs typeface="Times New Roman" pitchFamily="18" charset="0"/>
              </a:rPr>
              <a:t> (540 nm) Diazotized </a:t>
            </a:r>
            <a:r>
              <a:rPr lang="en-US" sz="2000" dirty="0" err="1" smtClean="0">
                <a:latin typeface="Times New Roman" pitchFamily="18" charset="0"/>
                <a:cs typeface="Times New Roman" pitchFamily="18" charset="0"/>
              </a:rPr>
              <a:t>Sulfanilic</a:t>
            </a:r>
            <a:r>
              <a:rPr lang="en-US" sz="2000" dirty="0" smtClean="0">
                <a:latin typeface="Times New Roman" pitchFamily="18" charset="0"/>
                <a:cs typeface="Times New Roman" pitchFamily="18" charset="0"/>
              </a:rPr>
              <a:t> Acid + Total Bilirubin + Accelerant → </a:t>
            </a:r>
            <a:r>
              <a:rPr lang="en-US" sz="2000" dirty="0" err="1" smtClean="0">
                <a:latin typeface="Times New Roman" pitchFamily="18" charset="0"/>
                <a:cs typeface="Times New Roman" pitchFamily="18" charset="0"/>
              </a:rPr>
              <a:t>Azobilirubin</a:t>
            </a:r>
            <a:r>
              <a:rPr lang="en-US" sz="2000" dirty="0" smtClean="0">
                <a:latin typeface="Times New Roman" pitchFamily="18" charset="0"/>
                <a:cs typeface="Times New Roman" pitchFamily="18" charset="0"/>
              </a:rPr>
              <a:t> (540 nm)</a:t>
            </a:r>
            <a:endParaRPr lang="en-US" sz="2400" dirty="0" smtClean="0">
              <a:latin typeface="Times New Roman" pitchFamily="18" charset="0"/>
              <a:cs typeface="Times New Roman" pitchFamily="18" charset="0"/>
            </a:endParaRPr>
          </a:p>
          <a:p>
            <a:pPr lvl="3" eaLnBrk="1" hangingPunct="1">
              <a:lnSpc>
                <a:spcPct val="80000"/>
              </a:lnSpc>
            </a:pPr>
            <a:endParaRPr lang="en-US" sz="1800" dirty="0" smtClean="0"/>
          </a:p>
          <a:p>
            <a:pPr lvl="1" eaLnBrk="1" hangingPunct="1">
              <a:lnSpc>
                <a:spcPct val="80000"/>
              </a:lnSpc>
              <a:buFontTx/>
              <a:buNone/>
            </a:pPr>
            <a:endParaRPr 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274638"/>
            <a:ext cx="7696200" cy="563562"/>
          </a:xfrm>
        </p:spPr>
        <p:txBody>
          <a:bodyPr>
            <a:normAutofit fontScale="90000"/>
          </a:bodyPr>
          <a:lstStyle/>
          <a:p>
            <a:pPr eaLnBrk="1" hangingPunct="1"/>
            <a:r>
              <a:rPr lang="en-US" dirty="0" smtClean="0">
                <a:solidFill>
                  <a:schemeClr val="tx1">
                    <a:lumMod val="75000"/>
                    <a:lumOff val="25000"/>
                  </a:schemeClr>
                </a:solidFill>
                <a:latin typeface="Times New Roman" pitchFamily="18" charset="0"/>
                <a:cs typeface="Times New Roman" pitchFamily="18" charset="0"/>
              </a:rPr>
              <a:t>BLOOD UREA </a:t>
            </a:r>
            <a:r>
              <a:rPr lang="en-US" dirty="0" smtClean="0">
                <a:solidFill>
                  <a:schemeClr val="tx1">
                    <a:lumMod val="75000"/>
                    <a:lumOff val="25000"/>
                  </a:schemeClr>
                </a:solidFill>
                <a:latin typeface="Times New Roman" pitchFamily="18" charset="0"/>
                <a:cs typeface="Times New Roman" pitchFamily="18" charset="0"/>
              </a:rPr>
              <a:t>NITROGEN (BUN)</a:t>
            </a:r>
            <a:endParaRPr lang="en-US" dirty="0" smtClean="0">
              <a:solidFill>
                <a:schemeClr val="tx1">
                  <a:lumMod val="75000"/>
                  <a:lumOff val="25000"/>
                </a:schemeClr>
              </a:solidFill>
              <a:latin typeface="Times New Roman" pitchFamily="18" charset="0"/>
              <a:cs typeface="Times New Roman" pitchFamily="18" charset="0"/>
            </a:endParaRPr>
          </a:p>
        </p:txBody>
      </p:sp>
      <p:sp>
        <p:nvSpPr>
          <p:cNvPr id="40963" name="Rectangle 3"/>
          <p:cNvSpPr>
            <a:spLocks noGrp="1" noChangeArrowheads="1"/>
          </p:cNvSpPr>
          <p:nvPr>
            <p:ph type="body" idx="1"/>
          </p:nvPr>
        </p:nvSpPr>
        <p:spPr>
          <a:xfrm>
            <a:off x="457200" y="1219200"/>
            <a:ext cx="8229600" cy="5257800"/>
          </a:xfrm>
        </p:spPr>
        <p:txBody>
          <a:bodyPr>
            <a:normAutofit fontScale="25000" lnSpcReduction="20000"/>
          </a:bodyPr>
          <a:lstStyle/>
          <a:p>
            <a:pPr eaLnBrk="1" hangingPunct="1">
              <a:lnSpc>
                <a:spcPct val="120000"/>
              </a:lnSpc>
            </a:pPr>
            <a:r>
              <a:rPr lang="en-US" sz="8000" dirty="0" smtClean="0">
                <a:latin typeface="Times New Roman" pitchFamily="18" charset="0"/>
                <a:cs typeface="Times New Roman" pitchFamily="18" charset="0"/>
              </a:rPr>
              <a:t>BUN </a:t>
            </a:r>
            <a:r>
              <a:rPr lang="en-US" sz="8000" dirty="0" smtClean="0">
                <a:latin typeface="Times New Roman" pitchFamily="18" charset="0"/>
                <a:cs typeface="Times New Roman" pitchFamily="18" charset="0"/>
              </a:rPr>
              <a:t>measures the amount of urea nitrogen in the </a:t>
            </a:r>
            <a:r>
              <a:rPr lang="en-US" sz="8000" dirty="0" smtClean="0">
                <a:latin typeface="Times New Roman" pitchFamily="18" charset="0"/>
                <a:cs typeface="Times New Roman" pitchFamily="18" charset="0"/>
              </a:rPr>
              <a:t>blood.</a:t>
            </a:r>
            <a:endParaRPr lang="en-US" sz="8000" dirty="0" smtClean="0">
              <a:latin typeface="Times New Roman" pitchFamily="18" charset="0"/>
              <a:cs typeface="Times New Roman" pitchFamily="18" charset="0"/>
            </a:endParaRPr>
          </a:p>
          <a:p>
            <a:pPr eaLnBrk="1" hangingPunct="1">
              <a:lnSpc>
                <a:spcPct val="120000"/>
              </a:lnSpc>
            </a:pPr>
            <a:r>
              <a:rPr lang="en-US" sz="8000" dirty="0" smtClean="0">
                <a:latin typeface="Times New Roman" pitchFamily="18" charset="0"/>
                <a:cs typeface="Times New Roman" pitchFamily="18" charset="0"/>
              </a:rPr>
              <a:t>Urea </a:t>
            </a:r>
            <a:r>
              <a:rPr lang="en-US" sz="8000" dirty="0" smtClean="0">
                <a:latin typeface="Times New Roman" pitchFamily="18" charset="0"/>
                <a:cs typeface="Times New Roman" pitchFamily="18" charset="0"/>
              </a:rPr>
              <a:t>is formed in the liver as the end product of protein metabolism and is transported to the kidneys for excretion. </a:t>
            </a:r>
            <a:endParaRPr lang="en-US" sz="8000" dirty="0" smtClean="0">
              <a:latin typeface="Times New Roman" pitchFamily="18" charset="0"/>
              <a:cs typeface="Times New Roman" pitchFamily="18" charset="0"/>
            </a:endParaRPr>
          </a:p>
          <a:p>
            <a:pPr eaLnBrk="1" hangingPunct="1">
              <a:lnSpc>
                <a:spcPct val="120000"/>
              </a:lnSpc>
            </a:pPr>
            <a:r>
              <a:rPr lang="en-US" sz="8000" dirty="0" smtClean="0">
                <a:latin typeface="Times New Roman" pitchFamily="18" charset="0"/>
                <a:cs typeface="Times New Roman" pitchFamily="18" charset="0"/>
              </a:rPr>
              <a:t>A healthy kidneys</a:t>
            </a:r>
            <a:r>
              <a:rPr lang="en-US" sz="8000" dirty="0" smtClean="0">
                <a:latin typeface="Times New Roman" pitchFamily="18" charset="0"/>
                <a:cs typeface="Times New Roman" pitchFamily="18" charset="0"/>
              </a:rPr>
              <a:t> </a:t>
            </a:r>
            <a:r>
              <a:rPr lang="en-US" sz="8000" dirty="0" smtClean="0">
                <a:latin typeface="Times New Roman" pitchFamily="18" charset="0"/>
                <a:cs typeface="Times New Roman" pitchFamily="18" charset="0"/>
              </a:rPr>
              <a:t>remove </a:t>
            </a:r>
            <a:r>
              <a:rPr lang="en-US" sz="8000" dirty="0" smtClean="0">
                <a:latin typeface="Times New Roman" pitchFamily="18" charset="0"/>
                <a:cs typeface="Times New Roman" pitchFamily="18" charset="0"/>
              </a:rPr>
              <a:t>BUN through</a:t>
            </a:r>
            <a:r>
              <a:rPr lang="en-US" sz="8000" dirty="0" smtClean="0">
                <a:latin typeface="Times New Roman" pitchFamily="18" charset="0"/>
                <a:cs typeface="Times New Roman" pitchFamily="18" charset="0"/>
              </a:rPr>
              <a:t> urine, </a:t>
            </a:r>
            <a:r>
              <a:rPr lang="en-US" sz="8000" dirty="0" smtClean="0">
                <a:latin typeface="Times New Roman" pitchFamily="18" charset="0"/>
                <a:cs typeface="Times New Roman" pitchFamily="18" charset="0"/>
              </a:rPr>
              <a:t>usually leaving a small amount of it in the blood</a:t>
            </a:r>
            <a:r>
              <a:rPr lang="en-US" sz="8000" dirty="0" smtClean="0">
                <a:latin typeface="Times New Roman" pitchFamily="18" charset="0"/>
                <a:cs typeface="Times New Roman" pitchFamily="18" charset="0"/>
              </a:rPr>
              <a:t>. </a:t>
            </a:r>
            <a:endParaRPr lang="en-US" sz="8000" dirty="0" smtClean="0">
              <a:latin typeface="Times New Roman" pitchFamily="18" charset="0"/>
              <a:cs typeface="Times New Roman" pitchFamily="18" charset="0"/>
            </a:endParaRPr>
          </a:p>
          <a:p>
            <a:pPr eaLnBrk="1" hangingPunct="1">
              <a:lnSpc>
                <a:spcPct val="120000"/>
              </a:lnSpc>
            </a:pPr>
            <a:r>
              <a:rPr lang="en-US" sz="8000" dirty="0" smtClean="0">
                <a:latin typeface="Times New Roman" pitchFamily="18" charset="0"/>
                <a:cs typeface="Times New Roman" pitchFamily="18" charset="0"/>
              </a:rPr>
              <a:t>A sick kidney has </a:t>
            </a:r>
            <a:r>
              <a:rPr lang="en-US" sz="8000" dirty="0" smtClean="0">
                <a:latin typeface="Times New Roman" pitchFamily="18" charset="0"/>
                <a:cs typeface="Times New Roman" pitchFamily="18" charset="0"/>
              </a:rPr>
              <a:t>trouble removing BUN and </a:t>
            </a:r>
            <a:r>
              <a:rPr lang="en-US" sz="8000" dirty="0" smtClean="0">
                <a:latin typeface="Times New Roman" pitchFamily="18" charset="0"/>
                <a:cs typeface="Times New Roman" pitchFamily="18" charset="0"/>
              </a:rPr>
              <a:t>leaves </a:t>
            </a:r>
            <a:r>
              <a:rPr lang="en-US" sz="8000" dirty="0" smtClean="0">
                <a:latin typeface="Times New Roman" pitchFamily="18" charset="0"/>
                <a:cs typeface="Times New Roman" pitchFamily="18" charset="0"/>
              </a:rPr>
              <a:t>more of it in </a:t>
            </a:r>
            <a:r>
              <a:rPr lang="en-US" sz="8000" dirty="0" smtClean="0">
                <a:latin typeface="Times New Roman" pitchFamily="18" charset="0"/>
                <a:cs typeface="Times New Roman" pitchFamily="18" charset="0"/>
              </a:rPr>
              <a:t>the </a:t>
            </a:r>
            <a:r>
              <a:rPr lang="en-US" sz="8000" dirty="0" smtClean="0">
                <a:latin typeface="Times New Roman" pitchFamily="18" charset="0"/>
                <a:cs typeface="Times New Roman" pitchFamily="18" charset="0"/>
              </a:rPr>
              <a:t>blood</a:t>
            </a:r>
            <a:r>
              <a:rPr lang="en-US" sz="8000" dirty="0" smtClean="0">
                <a:latin typeface="Times New Roman" pitchFamily="18" charset="0"/>
                <a:cs typeface="Times New Roman" pitchFamily="18" charset="0"/>
              </a:rPr>
              <a:t>.</a:t>
            </a:r>
          </a:p>
          <a:p>
            <a:pPr eaLnBrk="1" hangingPunct="1">
              <a:lnSpc>
                <a:spcPct val="120000"/>
              </a:lnSpc>
            </a:pPr>
            <a:r>
              <a:rPr lang="en-US" sz="8000" dirty="0" smtClean="0">
                <a:latin typeface="Times New Roman" pitchFamily="18" charset="0"/>
                <a:cs typeface="Times New Roman" pitchFamily="18" charset="0"/>
              </a:rPr>
              <a:t>Nearly </a:t>
            </a:r>
            <a:r>
              <a:rPr lang="en-US" sz="8000" dirty="0" smtClean="0">
                <a:latin typeface="Times New Roman" pitchFamily="18" charset="0"/>
                <a:cs typeface="Times New Roman" pitchFamily="18" charset="0"/>
              </a:rPr>
              <a:t>all renal diseases can cause an inadequate excretion of urea, which causes the blood concentration to rise above </a:t>
            </a:r>
            <a:r>
              <a:rPr lang="en-US" sz="8000" dirty="0" smtClean="0">
                <a:latin typeface="Times New Roman" pitchFamily="18" charset="0"/>
                <a:cs typeface="Times New Roman" pitchFamily="18" charset="0"/>
              </a:rPr>
              <a:t>normal.</a:t>
            </a:r>
          </a:p>
          <a:p>
            <a:pPr eaLnBrk="1" hangingPunct="1">
              <a:lnSpc>
                <a:spcPct val="120000"/>
              </a:lnSpc>
            </a:pPr>
            <a:r>
              <a:rPr lang="en-US" sz="8000" dirty="0" smtClean="0">
                <a:latin typeface="Times New Roman" pitchFamily="18" charset="0"/>
                <a:cs typeface="Times New Roman" pitchFamily="18" charset="0"/>
              </a:rPr>
              <a:t>The </a:t>
            </a:r>
            <a:r>
              <a:rPr lang="en-US" sz="8000" dirty="0" smtClean="0">
                <a:latin typeface="Times New Roman" pitchFamily="18" charset="0"/>
                <a:cs typeface="Times New Roman" pitchFamily="18" charset="0"/>
              </a:rPr>
              <a:t>BUN is interpreted in conjunction with the creatinine test – these tests are referred to as “renal function studies”. </a:t>
            </a:r>
            <a:r>
              <a:rPr lang="en-US" sz="8000" dirty="0" smtClean="0">
                <a:latin typeface="Times New Roman" pitchFamily="18" charset="0"/>
                <a:cs typeface="Times New Roman" pitchFamily="18" charset="0"/>
              </a:rPr>
              <a:t> </a:t>
            </a:r>
          </a:p>
          <a:p>
            <a:pPr eaLnBrk="1" hangingPunct="1">
              <a:lnSpc>
                <a:spcPct val="120000"/>
              </a:lnSpc>
            </a:pPr>
            <a:r>
              <a:rPr lang="en-US" sz="8000" dirty="0" smtClean="0">
                <a:latin typeface="Times New Roman" pitchFamily="18" charset="0"/>
                <a:cs typeface="Times New Roman" pitchFamily="18" charset="0"/>
              </a:rPr>
              <a:t>Additional causes of elevated BUN include: urinary </a:t>
            </a:r>
            <a:r>
              <a:rPr lang="en-US" sz="8000" dirty="0" smtClean="0">
                <a:latin typeface="Times New Roman" pitchFamily="18" charset="0"/>
                <a:cs typeface="Times New Roman" pitchFamily="18" charset="0"/>
              </a:rPr>
              <a:t>tract </a:t>
            </a:r>
            <a:r>
              <a:rPr lang="en-US" sz="8000" dirty="0" smtClean="0">
                <a:latin typeface="Times New Roman" pitchFamily="18" charset="0"/>
                <a:cs typeface="Times New Roman" pitchFamily="18" charset="0"/>
              </a:rPr>
              <a:t>obstruction, congestive </a:t>
            </a:r>
            <a:r>
              <a:rPr lang="en-US" sz="8000" dirty="0" smtClean="0">
                <a:latin typeface="Times New Roman" pitchFamily="18" charset="0"/>
                <a:cs typeface="Times New Roman" pitchFamily="18" charset="0"/>
              </a:rPr>
              <a:t>heart failure or recent heart </a:t>
            </a:r>
            <a:r>
              <a:rPr lang="en-US" sz="8000" dirty="0" smtClean="0">
                <a:latin typeface="Times New Roman" pitchFamily="18" charset="0"/>
                <a:cs typeface="Times New Roman" pitchFamily="18" charset="0"/>
              </a:rPr>
              <a:t>attack, gastrointestinal bleeding, dehydration </a:t>
            </a:r>
            <a:r>
              <a:rPr lang="en-US" sz="8000" dirty="0" smtClean="0">
                <a:latin typeface="Times New Roman" pitchFamily="18" charset="0"/>
                <a:cs typeface="Times New Roman" pitchFamily="18" charset="0"/>
              </a:rPr>
              <a:t>resulting </a:t>
            </a:r>
            <a:r>
              <a:rPr lang="en-US" sz="8000" dirty="0" smtClean="0">
                <a:latin typeface="Times New Roman" pitchFamily="18" charset="0"/>
                <a:cs typeface="Times New Roman" pitchFamily="18" charset="0"/>
              </a:rPr>
              <a:t>from drinking less </a:t>
            </a:r>
            <a:r>
              <a:rPr lang="en-US" sz="8000" dirty="0" smtClean="0">
                <a:latin typeface="Times New Roman" pitchFamily="18" charset="0"/>
                <a:cs typeface="Times New Roman" pitchFamily="18" charset="0"/>
              </a:rPr>
              <a:t>fluids or for other </a:t>
            </a:r>
            <a:r>
              <a:rPr lang="en-US" sz="8000" dirty="0" smtClean="0">
                <a:latin typeface="Times New Roman" pitchFamily="18" charset="0"/>
                <a:cs typeface="Times New Roman" pitchFamily="18" charset="0"/>
              </a:rPr>
              <a:t>reasons, shock, severe burns, certain antibiotics, and a </a:t>
            </a:r>
            <a:r>
              <a:rPr lang="en-US" sz="8000" dirty="0" smtClean="0">
                <a:latin typeface="Times New Roman" pitchFamily="18" charset="0"/>
                <a:cs typeface="Times New Roman" pitchFamily="18" charset="0"/>
              </a:rPr>
              <a:t>high-protein </a:t>
            </a:r>
            <a:r>
              <a:rPr lang="en-US" sz="8000" dirty="0" smtClean="0">
                <a:latin typeface="Times New Roman" pitchFamily="18" charset="0"/>
                <a:cs typeface="Times New Roman" pitchFamily="18" charset="0"/>
              </a:rPr>
              <a:t>diet.</a:t>
            </a:r>
            <a:endParaRPr lang="en-US" sz="8000" dirty="0" smtClean="0">
              <a:latin typeface="Times New Roman" pitchFamily="18" charset="0"/>
              <a:cs typeface="Times New Roman" pitchFamily="18" charset="0"/>
            </a:endParaRPr>
          </a:p>
          <a:p>
            <a:pPr lvl="1" eaLnBrk="1" hangingPunct="1"/>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9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274638"/>
            <a:ext cx="3733800" cy="563562"/>
          </a:xfrm>
        </p:spPr>
        <p:txBody>
          <a:bodyPr>
            <a:normAutofit fontScale="90000"/>
          </a:bodyPr>
          <a:lstStyle/>
          <a:p>
            <a:r>
              <a:rPr lang="en-US" dirty="0" smtClean="0">
                <a:latin typeface="Times New Roman" pitchFamily="18" charset="0"/>
                <a:cs typeface="Times New Roman" pitchFamily="18" charset="0"/>
              </a:rPr>
              <a:t>BUN Assay</a:t>
            </a:r>
            <a:endParaRPr lang="en-US" dirty="0">
              <a:latin typeface="Times New Roman" pitchFamily="18" charset="0"/>
              <a:cs typeface="Times New Roman" pitchFamily="18" charset="0"/>
            </a:endParaRPr>
          </a:p>
        </p:txBody>
      </p:sp>
      <p:sp>
        <p:nvSpPr>
          <p:cNvPr id="5" name="Rectangle 4"/>
          <p:cNvSpPr/>
          <p:nvPr/>
        </p:nvSpPr>
        <p:spPr>
          <a:xfrm>
            <a:off x="457200" y="1066800"/>
            <a:ext cx="8229600" cy="5539978"/>
          </a:xfrm>
          <a:prstGeom prst="rect">
            <a:avLst/>
          </a:prstGeom>
        </p:spPr>
        <p:txBody>
          <a:bodyPr wrap="square">
            <a:spAutoFit/>
          </a:bodyPr>
          <a:lstStyle/>
          <a:p>
            <a:pPr>
              <a:buFont typeface="Wingdings" pitchFamily="2" charset="2"/>
              <a:buChar char="v"/>
            </a:pPr>
            <a:r>
              <a:rPr lang="en-US" sz="1600" dirty="0" smtClean="0">
                <a:latin typeface="Times New Roman" pitchFamily="18" charset="0"/>
                <a:cs typeface="Times New Roman" pitchFamily="18" charset="0"/>
              </a:rPr>
              <a:t>For BUN test fasting is not necessary, even fasting does not alter the result.</a:t>
            </a:r>
          </a:p>
          <a:p>
            <a:pPr>
              <a:buFont typeface="Wingdings" pitchFamily="2" charset="2"/>
              <a:buChar char="v"/>
            </a:pP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Results of the </a:t>
            </a:r>
            <a:r>
              <a:rPr lang="en-US" sz="1600" dirty="0" smtClean="0">
                <a:latin typeface="Times New Roman" pitchFamily="18" charset="0"/>
                <a:cs typeface="Times New Roman" pitchFamily="18" charset="0"/>
              </a:rPr>
              <a:t>BUN test </a:t>
            </a:r>
            <a:r>
              <a:rPr lang="en-US" sz="1600" dirty="0" smtClean="0">
                <a:latin typeface="Times New Roman" pitchFamily="18" charset="0"/>
                <a:cs typeface="Times New Roman" pitchFamily="18" charset="0"/>
              </a:rPr>
              <a:t>are measured in </a:t>
            </a:r>
            <a:r>
              <a:rPr lang="en-US" sz="1600" dirty="0" smtClean="0">
                <a:latin typeface="Times New Roman" pitchFamily="18" charset="0"/>
                <a:cs typeface="Times New Roman" pitchFamily="18" charset="0"/>
              </a:rPr>
              <a:t>mg/</a:t>
            </a:r>
            <a:r>
              <a:rPr lang="en-US" sz="1600" dirty="0" err="1" smtClean="0">
                <a:latin typeface="Times New Roman" pitchFamily="18" charset="0"/>
                <a:cs typeface="Times New Roman" pitchFamily="18" charset="0"/>
              </a:rPr>
              <a:t>dL</a:t>
            </a: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in the United States and in </a:t>
            </a:r>
            <a:r>
              <a:rPr lang="en-US" sz="1600" dirty="0" err="1" smtClean="0">
                <a:latin typeface="Times New Roman" pitchFamily="18" charset="0"/>
                <a:cs typeface="Times New Roman" pitchFamily="18" charset="0"/>
              </a:rPr>
              <a:t>mmol</a:t>
            </a:r>
            <a:r>
              <a:rPr lang="en-US" sz="1600" dirty="0" smtClean="0">
                <a:latin typeface="Times New Roman" pitchFamily="18" charset="0"/>
                <a:cs typeface="Times New Roman" pitchFamily="18" charset="0"/>
              </a:rPr>
              <a:t>/L </a:t>
            </a:r>
            <a:r>
              <a:rPr lang="en-US" sz="1600" dirty="0" smtClean="0">
                <a:latin typeface="Times New Roman" pitchFamily="18" charset="0"/>
                <a:cs typeface="Times New Roman" pitchFamily="18" charset="0"/>
              </a:rPr>
              <a:t>internationally. </a:t>
            </a:r>
            <a:endParaRPr lang="en-US" sz="1600" dirty="0" smtClean="0">
              <a:latin typeface="Times New Roman" pitchFamily="18" charset="0"/>
              <a:cs typeface="Times New Roman" pitchFamily="18" charset="0"/>
            </a:endParaRPr>
          </a:p>
          <a:p>
            <a:pPr>
              <a:buFont typeface="Wingdings" pitchFamily="2" charset="2"/>
              <a:buChar char="v"/>
            </a:pPr>
            <a:r>
              <a:rPr lang="en-US" sz="1600" dirty="0" smtClean="0">
                <a:latin typeface="Times New Roman" pitchFamily="18" charset="0"/>
                <a:cs typeface="Times New Roman" pitchFamily="18" charset="0"/>
              </a:rPr>
              <a:t>In </a:t>
            </a:r>
            <a:r>
              <a:rPr lang="en-US" sz="1600" dirty="0" smtClean="0">
                <a:latin typeface="Times New Roman" pitchFamily="18" charset="0"/>
                <a:cs typeface="Times New Roman" pitchFamily="18" charset="0"/>
              </a:rPr>
              <a:t>general, around 7 to 20 mg/</a:t>
            </a:r>
            <a:r>
              <a:rPr lang="en-US" sz="1600" dirty="0" err="1" smtClean="0">
                <a:latin typeface="Times New Roman" pitchFamily="18" charset="0"/>
                <a:cs typeface="Times New Roman" pitchFamily="18" charset="0"/>
              </a:rPr>
              <a:t>dL</a:t>
            </a:r>
            <a:r>
              <a:rPr lang="en-US" sz="1600" dirty="0" smtClean="0">
                <a:latin typeface="Times New Roman" pitchFamily="18" charset="0"/>
                <a:cs typeface="Times New Roman" pitchFamily="18" charset="0"/>
              </a:rPr>
              <a:t> (2.5 to 7.1 </a:t>
            </a:r>
            <a:r>
              <a:rPr lang="en-US" sz="1600" dirty="0" err="1" smtClean="0">
                <a:latin typeface="Times New Roman" pitchFamily="18" charset="0"/>
                <a:cs typeface="Times New Roman" pitchFamily="18" charset="0"/>
              </a:rPr>
              <a:t>mmol</a:t>
            </a:r>
            <a:r>
              <a:rPr lang="en-US" sz="1600" dirty="0" smtClean="0">
                <a:latin typeface="Times New Roman" pitchFamily="18" charset="0"/>
                <a:cs typeface="Times New Roman" pitchFamily="18" charset="0"/>
              </a:rPr>
              <a:t>/L) is considered normal</a:t>
            </a:r>
            <a:r>
              <a:rPr lang="en-US"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This range </a:t>
            </a:r>
            <a:r>
              <a:rPr lang="en-US" sz="1600" dirty="0" smtClean="0">
                <a:latin typeface="Times New Roman" pitchFamily="18" charset="0"/>
                <a:cs typeface="Times New Roman" pitchFamily="18" charset="0"/>
              </a:rPr>
              <a:t>may vary, depending on the reference range used by the lab, and </a:t>
            </a:r>
            <a:r>
              <a:rPr lang="en-US" sz="1600" dirty="0" smtClean="0">
                <a:latin typeface="Times New Roman" pitchFamily="18" charset="0"/>
                <a:cs typeface="Times New Roman" pitchFamily="18" charset="0"/>
              </a:rPr>
              <a:t>the age.</a:t>
            </a:r>
          </a:p>
          <a:p>
            <a:pPr>
              <a:buFont typeface="Wingdings" pitchFamily="2" charset="2"/>
              <a:buChar char="v"/>
            </a:pPr>
            <a:r>
              <a:rPr lang="en-US" sz="1600" dirty="0" smtClean="0">
                <a:latin typeface="Times New Roman" pitchFamily="18" charset="0"/>
                <a:cs typeface="Times New Roman" pitchFamily="18" charset="0"/>
              </a:rPr>
              <a:t>There </a:t>
            </a:r>
            <a:r>
              <a:rPr lang="en-US" sz="1600" dirty="0" smtClean="0">
                <a:latin typeface="Times New Roman" pitchFamily="18" charset="0"/>
                <a:cs typeface="Times New Roman" pitchFamily="18" charset="0"/>
              </a:rPr>
              <a:t>are two general methods for the </a:t>
            </a:r>
            <a:r>
              <a:rPr lang="en-US" sz="1600" dirty="0" smtClean="0">
                <a:latin typeface="Times New Roman" pitchFamily="18" charset="0"/>
                <a:cs typeface="Times New Roman" pitchFamily="18" charset="0"/>
              </a:rPr>
              <a:t>BUN assay. </a:t>
            </a:r>
          </a:p>
          <a:p>
            <a:pPr>
              <a:buFont typeface="Wingdings" pitchFamily="2" charset="2"/>
              <a:buChar char="v"/>
            </a:pPr>
            <a:r>
              <a:rPr lang="en-US" sz="1600" dirty="0" smtClean="0">
                <a:latin typeface="Times New Roman" pitchFamily="18" charset="0"/>
                <a:cs typeface="Times New Roman" pitchFamily="18" charset="0"/>
              </a:rPr>
              <a:t>The </a:t>
            </a:r>
            <a:r>
              <a:rPr lang="en-US" sz="1600" dirty="0" err="1" smtClean="0">
                <a:latin typeface="Times New Roman" pitchFamily="18" charset="0"/>
                <a:cs typeface="Times New Roman" pitchFamily="18" charset="0"/>
              </a:rPr>
              <a:t>diacetyl</a:t>
            </a:r>
            <a:r>
              <a:rPr lang="en-US" sz="1600" dirty="0" smtClean="0">
                <a:latin typeface="Times New Roman" pitchFamily="18" charset="0"/>
                <a:cs typeface="Times New Roman" pitchFamily="18" charset="0"/>
              </a:rPr>
              <a:t>, or </a:t>
            </a:r>
            <a:r>
              <a:rPr lang="en-US" sz="1600" dirty="0" err="1" smtClean="0">
                <a:latin typeface="Times New Roman" pitchFamily="18" charset="0"/>
                <a:cs typeface="Times New Roman" pitchFamily="18" charset="0"/>
              </a:rPr>
              <a:t>Fearon</a:t>
            </a:r>
            <a:r>
              <a:rPr lang="en-US" sz="1600" dirty="0" smtClean="0">
                <a:latin typeface="Times New Roman" pitchFamily="18" charset="0"/>
                <a:cs typeface="Times New Roman" pitchFamily="18" charset="0"/>
              </a:rPr>
              <a:t>, reaction develops a yellow </a:t>
            </a:r>
            <a:r>
              <a:rPr lang="en-US" sz="1600" dirty="0" err="1" smtClean="0">
                <a:latin typeface="Times New Roman" pitchFamily="18" charset="0"/>
                <a:cs typeface="Times New Roman" pitchFamily="18" charset="0"/>
              </a:rPr>
              <a:t>chromogen</a:t>
            </a:r>
            <a:r>
              <a:rPr lang="en-US" sz="1600" dirty="0" smtClean="0">
                <a:latin typeface="Times New Roman" pitchFamily="18" charset="0"/>
                <a:cs typeface="Times New Roman" pitchFamily="18" charset="0"/>
              </a:rPr>
              <a:t> with urea, and this is quantified by photometry. </a:t>
            </a:r>
            <a:endParaRPr lang="en-US" sz="1600" dirty="0" smtClean="0">
              <a:latin typeface="Times New Roman" pitchFamily="18" charset="0"/>
              <a:cs typeface="Times New Roman" pitchFamily="18" charset="0"/>
            </a:endParaRPr>
          </a:p>
          <a:p>
            <a:pPr>
              <a:buFont typeface="Wingdings" pitchFamily="2" charset="2"/>
              <a:buChar char="v"/>
            </a:pPr>
            <a:r>
              <a:rPr lang="en-US" sz="1600" dirty="0" smtClean="0">
                <a:latin typeface="Times New Roman" pitchFamily="18" charset="0"/>
                <a:cs typeface="Times New Roman" pitchFamily="18" charset="0"/>
              </a:rPr>
              <a:t>It </a:t>
            </a:r>
            <a:r>
              <a:rPr lang="en-US" sz="1600" dirty="0" smtClean="0">
                <a:latin typeface="Times New Roman" pitchFamily="18" charset="0"/>
                <a:cs typeface="Times New Roman" pitchFamily="18" charset="0"/>
              </a:rPr>
              <a:t>has been modified for use in </a:t>
            </a:r>
            <a:r>
              <a:rPr lang="en-US" sz="1600" dirty="0" err="1" smtClean="0">
                <a:latin typeface="Times New Roman" pitchFamily="18" charset="0"/>
                <a:cs typeface="Times New Roman" pitchFamily="18" charset="0"/>
              </a:rPr>
              <a:t>autoanalyzers</a:t>
            </a:r>
            <a:r>
              <a:rPr lang="en-US" sz="1600" dirty="0" smtClean="0">
                <a:latin typeface="Times New Roman" pitchFamily="18" charset="0"/>
                <a:cs typeface="Times New Roman" pitchFamily="18" charset="0"/>
              </a:rPr>
              <a:t> and generally gives relatively accurate results. It still has limited specificity, however, as illustrated by spurious elevations with sulfonylurea compounds, and by colorimetric interference from hemoglobin when whole blood is </a:t>
            </a:r>
            <a:r>
              <a:rPr lang="en-US" sz="1600" dirty="0" smtClean="0">
                <a:latin typeface="Times New Roman" pitchFamily="18" charset="0"/>
                <a:cs typeface="Times New Roman" pitchFamily="18" charset="0"/>
              </a:rPr>
              <a:t>used.</a:t>
            </a:r>
          </a:p>
          <a:p>
            <a:pPr>
              <a:buFont typeface="Wingdings" pitchFamily="2" charset="2"/>
              <a:buChar char="v"/>
            </a:pPr>
            <a:r>
              <a:rPr lang="en-US" sz="1600" dirty="0" smtClean="0">
                <a:latin typeface="Times New Roman" pitchFamily="18" charset="0"/>
                <a:cs typeface="Times New Roman" pitchFamily="18" charset="0"/>
              </a:rPr>
              <a:t>In </a:t>
            </a:r>
            <a:r>
              <a:rPr lang="en-US" sz="1600" dirty="0" smtClean="0">
                <a:latin typeface="Times New Roman" pitchFamily="18" charset="0"/>
                <a:cs typeface="Times New Roman" pitchFamily="18" charset="0"/>
              </a:rPr>
              <a:t>the more specific enzymatic methods, the enzyme </a:t>
            </a:r>
            <a:r>
              <a:rPr lang="en-US" sz="1600" dirty="0" err="1" smtClean="0">
                <a:latin typeface="Times New Roman" pitchFamily="18" charset="0"/>
                <a:cs typeface="Times New Roman" pitchFamily="18" charset="0"/>
              </a:rPr>
              <a:t>urease</a:t>
            </a:r>
            <a:r>
              <a:rPr lang="en-US" sz="1600" dirty="0" smtClean="0">
                <a:latin typeface="Times New Roman" pitchFamily="18" charset="0"/>
                <a:cs typeface="Times New Roman" pitchFamily="18" charset="0"/>
              </a:rPr>
              <a:t> converts urea to ammonia and carbonic acid. </a:t>
            </a:r>
            <a:r>
              <a:rPr lang="en-US" sz="1600" dirty="0" smtClean="0">
                <a:latin typeface="Times New Roman" pitchFamily="18" charset="0"/>
                <a:cs typeface="Times New Roman" pitchFamily="18" charset="0"/>
              </a:rPr>
              <a:t>The products </a:t>
            </a:r>
            <a:r>
              <a:rPr lang="en-US" sz="1600" dirty="0" smtClean="0">
                <a:latin typeface="Times New Roman" pitchFamily="18" charset="0"/>
                <a:cs typeface="Times New Roman" pitchFamily="18" charset="0"/>
              </a:rPr>
              <a:t>are proportional to the </a:t>
            </a:r>
            <a:r>
              <a:rPr lang="en-US" sz="1600" dirty="0" smtClean="0">
                <a:latin typeface="Times New Roman" pitchFamily="18" charset="0"/>
                <a:cs typeface="Times New Roman" pitchFamily="18" charset="0"/>
              </a:rPr>
              <a:t>urea content in </a:t>
            </a:r>
            <a:r>
              <a:rPr lang="en-US" sz="1600" dirty="0" smtClean="0">
                <a:latin typeface="Times New Roman" pitchFamily="18" charset="0"/>
                <a:cs typeface="Times New Roman" pitchFamily="18" charset="0"/>
              </a:rPr>
              <a:t>the </a:t>
            </a:r>
            <a:r>
              <a:rPr lang="en-US" sz="1600" dirty="0" smtClean="0">
                <a:latin typeface="Times New Roman" pitchFamily="18" charset="0"/>
                <a:cs typeface="Times New Roman" pitchFamily="18" charset="0"/>
              </a:rPr>
              <a:t>sample. </a:t>
            </a:r>
          </a:p>
          <a:p>
            <a:pPr>
              <a:buFont typeface="Wingdings" pitchFamily="2" charset="2"/>
              <a:buChar char="v"/>
            </a:pPr>
            <a:r>
              <a:rPr lang="en-US" sz="1600" dirty="0" smtClean="0">
                <a:latin typeface="Times New Roman" pitchFamily="18" charset="0"/>
                <a:cs typeface="Times New Roman" pitchFamily="18" charset="0"/>
              </a:rPr>
              <a:t>They are </a:t>
            </a:r>
            <a:r>
              <a:rPr lang="en-US" sz="1600" dirty="0" smtClean="0">
                <a:latin typeface="Times New Roman" pitchFamily="18" charset="0"/>
                <a:cs typeface="Times New Roman" pitchFamily="18" charset="0"/>
              </a:rPr>
              <a:t>assayed in a variety of systems, some of which are automated. One system checks the decrease in absorbance at 340 mm when the ammonia reacts with alpha-</a:t>
            </a:r>
            <a:r>
              <a:rPr lang="en-US" sz="1600" dirty="0" err="1" smtClean="0">
                <a:latin typeface="Times New Roman" pitchFamily="18" charset="0"/>
                <a:cs typeface="Times New Roman" pitchFamily="18" charset="0"/>
              </a:rPr>
              <a:t>ketoglutaric</a:t>
            </a:r>
            <a:r>
              <a:rPr lang="en-US" sz="1600" dirty="0" smtClean="0">
                <a:latin typeface="Times New Roman" pitchFamily="18" charset="0"/>
                <a:cs typeface="Times New Roman" pitchFamily="18" charset="0"/>
              </a:rPr>
              <a:t> acid. </a:t>
            </a:r>
            <a:endParaRPr lang="en-US" sz="1600" dirty="0" smtClean="0">
              <a:latin typeface="Times New Roman" pitchFamily="18" charset="0"/>
              <a:cs typeface="Times New Roman" pitchFamily="18" charset="0"/>
            </a:endParaRPr>
          </a:p>
          <a:p>
            <a:pPr>
              <a:buFont typeface="Wingdings" pitchFamily="2" charset="2"/>
              <a:buChar char="v"/>
            </a:pPr>
            <a:r>
              <a:rPr lang="en-US" sz="1600" dirty="0" smtClean="0">
                <a:latin typeface="Times New Roman" pitchFamily="18" charset="0"/>
                <a:cs typeface="Times New Roman" pitchFamily="18" charset="0"/>
              </a:rPr>
              <a:t>The </a:t>
            </a:r>
            <a:r>
              <a:rPr lang="en-US" sz="1600" dirty="0" smtClean="0">
                <a:latin typeface="Times New Roman" pitchFamily="18" charset="0"/>
                <a:cs typeface="Times New Roman" pitchFamily="18" charset="0"/>
              </a:rPr>
              <a:t>Astra system measures the rate of increase in conductivity of the solution in which urea is </a:t>
            </a:r>
            <a:r>
              <a:rPr lang="en-US" sz="1600" dirty="0" smtClean="0">
                <a:latin typeface="Times New Roman" pitchFamily="18" charset="0"/>
                <a:cs typeface="Times New Roman" pitchFamily="18" charset="0"/>
              </a:rPr>
              <a:t>hydrolyzed.</a:t>
            </a:r>
          </a:p>
          <a:p>
            <a:pPr>
              <a:buFont typeface="Wingdings" pitchFamily="2" charset="2"/>
              <a:buChar char="v"/>
            </a:pPr>
            <a:r>
              <a:rPr lang="en-US" sz="1600" dirty="0" smtClean="0">
                <a:latin typeface="Times New Roman" pitchFamily="18" charset="0"/>
                <a:cs typeface="Times New Roman" pitchFamily="18" charset="0"/>
              </a:rPr>
              <a:t>Even </a:t>
            </a:r>
            <a:r>
              <a:rPr lang="en-US" sz="1600" dirty="0" smtClean="0">
                <a:latin typeface="Times New Roman" pitchFamily="18" charset="0"/>
                <a:cs typeface="Times New Roman" pitchFamily="18" charset="0"/>
              </a:rPr>
              <a:t>though the test is now performed mostly on serum, the term </a:t>
            </a:r>
            <a:r>
              <a:rPr lang="en-US" sz="1600" i="1" dirty="0" smtClean="0">
                <a:latin typeface="Times New Roman" pitchFamily="18" charset="0"/>
                <a:cs typeface="Times New Roman" pitchFamily="18" charset="0"/>
              </a:rPr>
              <a:t>BUN</a:t>
            </a:r>
            <a:r>
              <a:rPr lang="en-US" sz="1600" dirty="0" smtClean="0">
                <a:latin typeface="Times New Roman" pitchFamily="18" charset="0"/>
                <a:cs typeface="Times New Roman" pitchFamily="18" charset="0"/>
              </a:rPr>
              <a:t> is still retained by convention. The specimen should not be collected in tubes containing sodium fluoride because the fluoride inhibits </a:t>
            </a:r>
            <a:r>
              <a:rPr lang="en-US" sz="1600" dirty="0" err="1" smtClean="0">
                <a:latin typeface="Times New Roman" pitchFamily="18" charset="0"/>
                <a:cs typeface="Times New Roman" pitchFamily="18" charset="0"/>
              </a:rPr>
              <a:t>urease</a:t>
            </a:r>
            <a:r>
              <a:rPr lang="en-US" sz="1600" dirty="0" smtClean="0">
                <a:latin typeface="Times New Roman" pitchFamily="18" charset="0"/>
                <a:cs typeface="Times New Roman" pitchFamily="18" charset="0"/>
              </a:rPr>
              <a:t>. Also chloral hydrate and </a:t>
            </a:r>
            <a:r>
              <a:rPr lang="en-US" sz="1600" dirty="0" err="1" smtClean="0">
                <a:latin typeface="Times New Roman" pitchFamily="18" charset="0"/>
                <a:cs typeface="Times New Roman" pitchFamily="18" charset="0"/>
              </a:rPr>
              <a:t>guanethidine</a:t>
            </a:r>
            <a:r>
              <a:rPr lang="en-US" sz="1600" dirty="0" smtClean="0">
                <a:latin typeface="Times New Roman" pitchFamily="18" charset="0"/>
                <a:cs typeface="Times New Roman" pitchFamily="18" charset="0"/>
              </a:rPr>
              <a:t> have been observed to increase BUN values</a:t>
            </a:r>
            <a:r>
              <a:rPr lang="en-US" sz="1600" dirty="0" smtClean="0">
                <a:latin typeface="Times New Roman" pitchFamily="18" charset="0"/>
                <a:cs typeface="Times New Roman" pitchFamily="18" charset="0"/>
              </a:rPr>
              <a:t>.</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362200" y="274638"/>
            <a:ext cx="4267200" cy="715962"/>
          </a:xfrm>
        </p:spPr>
        <p:txBody>
          <a:bodyPr>
            <a:normAutofit fontScale="90000"/>
          </a:bodyPr>
          <a:lstStyle/>
          <a:p>
            <a:pPr eaLnBrk="1" hangingPunct="1"/>
            <a:r>
              <a:rPr lang="en-US" dirty="0" smtClean="0">
                <a:latin typeface="Times New Roman" pitchFamily="18" charset="0"/>
                <a:cs typeface="Times New Roman" pitchFamily="18" charset="0"/>
              </a:rPr>
              <a:t>CREATININE</a:t>
            </a:r>
          </a:p>
        </p:txBody>
      </p:sp>
      <p:sp>
        <p:nvSpPr>
          <p:cNvPr id="41987" name="Rectangle 3"/>
          <p:cNvSpPr>
            <a:spLocks noGrp="1" noChangeArrowheads="1"/>
          </p:cNvSpPr>
          <p:nvPr>
            <p:ph type="body" idx="1"/>
          </p:nvPr>
        </p:nvSpPr>
        <p:spPr>
          <a:xfrm>
            <a:off x="457200" y="1143000"/>
            <a:ext cx="8229600" cy="4114800"/>
          </a:xfrm>
        </p:spPr>
        <p:txBody>
          <a:bodyPr>
            <a:normAutofit/>
          </a:bodyPr>
          <a:lstStyle/>
          <a:p>
            <a:pPr eaLnBrk="1" hangingPunct="1"/>
            <a:r>
              <a:rPr lang="en-US" sz="2000" dirty="0" smtClean="0">
                <a:latin typeface="Times New Roman" pitchFamily="18" charset="0"/>
                <a:cs typeface="Times New Roman" pitchFamily="18" charset="0"/>
              </a:rPr>
              <a:t>The creatinine test measures the amount of creatinine in the </a:t>
            </a:r>
            <a:r>
              <a:rPr lang="en-US" sz="2000" dirty="0" smtClean="0">
                <a:latin typeface="Times New Roman" pitchFamily="18" charset="0"/>
                <a:cs typeface="Times New Roman" pitchFamily="18" charset="0"/>
              </a:rPr>
              <a:t>blood.</a:t>
            </a:r>
          </a:p>
          <a:p>
            <a:pPr eaLnBrk="1" hangingPunct="1"/>
            <a:r>
              <a:rPr lang="en-US" sz="2000" dirty="0" smtClean="0">
                <a:latin typeface="Times New Roman" pitchFamily="18" charset="0"/>
                <a:cs typeface="Times New Roman" pitchFamily="18" charset="0"/>
              </a:rPr>
              <a:t>Creatinine </a:t>
            </a:r>
            <a:r>
              <a:rPr lang="en-US" sz="2000" dirty="0" smtClean="0">
                <a:latin typeface="Times New Roman" pitchFamily="18" charset="0"/>
                <a:cs typeface="Times New Roman" pitchFamily="18" charset="0"/>
              </a:rPr>
              <a:t>is a catabolic product of </a:t>
            </a:r>
            <a:r>
              <a:rPr lang="en-US" sz="2000" dirty="0" err="1" smtClean="0">
                <a:latin typeface="Times New Roman" pitchFamily="18" charset="0"/>
                <a:cs typeface="Times New Roman" pitchFamily="18" charset="0"/>
              </a:rPr>
              <a:t>creatine</a:t>
            </a:r>
            <a:r>
              <a:rPr lang="en-US" sz="2000" dirty="0" smtClean="0">
                <a:latin typeface="Times New Roman" pitchFamily="18" charset="0"/>
                <a:cs typeface="Times New Roman" pitchFamily="18" charset="0"/>
              </a:rPr>
              <a:t> phosphate used in skeletal muscle </a:t>
            </a:r>
            <a:r>
              <a:rPr lang="en-US" sz="2000" dirty="0" smtClean="0">
                <a:latin typeface="Times New Roman" pitchFamily="18" charset="0"/>
                <a:cs typeface="Times New Roman" pitchFamily="18" charset="0"/>
              </a:rPr>
              <a:t>contraction.</a:t>
            </a:r>
          </a:p>
          <a:p>
            <a:pPr eaLnBrk="1" hangingPunct="1"/>
            <a:r>
              <a:rPr lang="en-US" sz="2000" dirty="0" smtClean="0">
                <a:latin typeface="Times New Roman" pitchFamily="18" charset="0"/>
                <a:cs typeface="Times New Roman" pitchFamily="18" charset="0"/>
              </a:rPr>
              <a:t>Creatinine</a:t>
            </a:r>
            <a:r>
              <a:rPr lang="en-US" sz="2000" dirty="0" smtClean="0">
                <a:latin typeface="Times New Roman" pitchFamily="18" charset="0"/>
                <a:cs typeface="Times New Roman" pitchFamily="18" charset="0"/>
              </a:rPr>
              <a:t>, as with blood urea nitrogen, is excreted entirely by the kidneys and blood levels are therefore proportional to renal excretory </a:t>
            </a:r>
            <a:r>
              <a:rPr lang="en-US" sz="2000" dirty="0" smtClean="0">
                <a:latin typeface="Times New Roman" pitchFamily="18" charset="0"/>
                <a:cs typeface="Times New Roman" pitchFamily="18" charset="0"/>
              </a:rPr>
              <a:t>function.</a:t>
            </a:r>
          </a:p>
          <a:p>
            <a:pPr eaLnBrk="1" hangingPunct="1"/>
            <a:r>
              <a:rPr lang="en-US" sz="2000" dirty="0" smtClean="0">
                <a:latin typeface="Times New Roman" pitchFamily="18" charset="0"/>
                <a:cs typeface="Times New Roman" pitchFamily="18" charset="0"/>
              </a:rPr>
              <a:t>The </a:t>
            </a:r>
            <a:r>
              <a:rPr lang="en-US" sz="2000" dirty="0" smtClean="0">
                <a:latin typeface="Times New Roman" pitchFamily="18" charset="0"/>
                <a:cs typeface="Times New Roman" pitchFamily="18" charset="0"/>
              </a:rPr>
              <a:t>normal serum creatinine (</a:t>
            </a:r>
            <a:r>
              <a:rPr lang="en-US" sz="2000" baseline="30000" dirty="0" err="1" smtClean="0">
                <a:latin typeface="Times New Roman" pitchFamily="18" charset="0"/>
                <a:cs typeface="Times New Roman" pitchFamily="18" charset="0"/>
              </a:rPr>
              <a:t>s</a:t>
            </a:r>
            <a:r>
              <a:rPr lang="en-US" sz="2000" dirty="0" err="1" smtClean="0">
                <a:latin typeface="Times New Roman" pitchFamily="18" charset="0"/>
                <a:cs typeface="Times New Roman" pitchFamily="18" charset="0"/>
              </a:rPr>
              <a:t>Cr</a:t>
            </a:r>
            <a:r>
              <a:rPr lang="en-US" sz="2000" dirty="0" smtClean="0">
                <a:latin typeface="Times New Roman" pitchFamily="18" charset="0"/>
                <a:cs typeface="Times New Roman" pitchFamily="18" charset="0"/>
              </a:rPr>
              <a:t>) varies with the subject's body muscle mass and with the technique used to measure it. </a:t>
            </a:r>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For </a:t>
            </a:r>
            <a:r>
              <a:rPr lang="en-US" sz="2000" dirty="0" smtClean="0">
                <a:latin typeface="Times New Roman" pitchFamily="18" charset="0"/>
                <a:cs typeface="Times New Roman" pitchFamily="18" charset="0"/>
              </a:rPr>
              <a:t>the adult male, the normal range is 0.6 to 1.2 mg/dl, or 53 to 106 </a:t>
            </a:r>
            <a:r>
              <a:rPr lang="en-US" sz="2000" dirty="0" err="1" smtClean="0">
                <a:latin typeface="Times New Roman" pitchFamily="18" charset="0"/>
                <a:cs typeface="Times New Roman" pitchFamily="18" charset="0"/>
              </a:rPr>
              <a:t>μmol</a:t>
            </a:r>
            <a:r>
              <a:rPr lang="en-US" sz="2000" dirty="0" smtClean="0">
                <a:latin typeface="Times New Roman" pitchFamily="18" charset="0"/>
                <a:cs typeface="Times New Roman" pitchFamily="18" charset="0"/>
              </a:rPr>
              <a:t>/L by the kinetic or enzymatic method, and 0.8 to 1.5 mg/dl, or 70 to 133 </a:t>
            </a:r>
            <a:r>
              <a:rPr lang="en-US" sz="2000" dirty="0" err="1" smtClean="0">
                <a:latin typeface="Times New Roman" pitchFamily="18" charset="0"/>
                <a:cs typeface="Times New Roman" pitchFamily="18" charset="0"/>
              </a:rPr>
              <a:t>μmol</a:t>
            </a:r>
            <a:r>
              <a:rPr lang="en-US" sz="2000" dirty="0" smtClean="0">
                <a:latin typeface="Times New Roman" pitchFamily="18" charset="0"/>
                <a:cs typeface="Times New Roman" pitchFamily="18" charset="0"/>
              </a:rPr>
              <a:t>/L by the older manual </a:t>
            </a:r>
            <a:r>
              <a:rPr lang="en-US" sz="2000" dirty="0" err="1" smtClean="0">
                <a:latin typeface="Times New Roman" pitchFamily="18" charset="0"/>
                <a:cs typeface="Times New Roman" pitchFamily="18" charset="0"/>
              </a:rPr>
              <a:t>Jaffé</a:t>
            </a:r>
            <a:r>
              <a:rPr lang="en-US" sz="2000" dirty="0" smtClean="0">
                <a:latin typeface="Times New Roman" pitchFamily="18" charset="0"/>
                <a:cs typeface="Times New Roman" pitchFamily="18" charset="0"/>
              </a:rPr>
              <a:t> reaction. </a:t>
            </a:r>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For </a:t>
            </a:r>
            <a:r>
              <a:rPr lang="en-US" sz="2000" dirty="0" smtClean="0">
                <a:latin typeface="Times New Roman" pitchFamily="18" charset="0"/>
                <a:cs typeface="Times New Roman" pitchFamily="18" charset="0"/>
              </a:rPr>
              <a:t>the adult female, with her generally lower muscle mass, the normal range is 0.5 to 1.1 mg/dl, or 44 to 97 </a:t>
            </a:r>
            <a:r>
              <a:rPr lang="en-US" sz="2000" dirty="0" err="1" smtClean="0">
                <a:latin typeface="Times New Roman" pitchFamily="18" charset="0"/>
                <a:cs typeface="Times New Roman" pitchFamily="18" charset="0"/>
              </a:rPr>
              <a:t>μmol</a:t>
            </a:r>
            <a:r>
              <a:rPr lang="en-US" sz="2000" dirty="0" smtClean="0">
                <a:latin typeface="Times New Roman" pitchFamily="18" charset="0"/>
                <a:cs typeface="Times New Roman" pitchFamily="18" charset="0"/>
              </a:rPr>
              <a:t>/L by the enzymatic method.</a:t>
            </a:r>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800" dirty="0" smtClean="0">
                <a:solidFill>
                  <a:srgbClr val="0070C0"/>
                </a:solidFill>
                <a:latin typeface="Times New Roman" pitchFamily="18" charset="0"/>
                <a:cs typeface="Times New Roman" pitchFamily="18" charset="0"/>
              </a:rPr>
              <a:t>METHODS FOR SERUM CREATININE ASSAY</a:t>
            </a:r>
            <a:endParaRPr lang="en-US" sz="2800" dirty="0"/>
          </a:p>
        </p:txBody>
      </p:sp>
      <p:sp>
        <p:nvSpPr>
          <p:cNvPr id="3" name="Content Placeholder 2"/>
          <p:cNvSpPr>
            <a:spLocks noGrp="1"/>
          </p:cNvSpPr>
          <p:nvPr>
            <p:ph idx="1"/>
          </p:nvPr>
        </p:nvSpPr>
        <p:spPr>
          <a:xfrm>
            <a:off x="533400" y="1143000"/>
            <a:ext cx="8229600" cy="4525963"/>
          </a:xfrm>
        </p:spPr>
        <p:txBody>
          <a:bodyPr>
            <a:normAutofit/>
          </a:bodyPr>
          <a:lstStyle/>
          <a:p>
            <a:r>
              <a:rPr lang="en-US" sz="2200" dirty="0" err="1" smtClean="0">
                <a:latin typeface="Times New Roman" pitchFamily="18" charset="0"/>
                <a:cs typeface="Times New Roman" pitchFamily="18" charset="0"/>
              </a:rPr>
              <a:t>Creatinine</a:t>
            </a:r>
            <a:r>
              <a:rPr lang="en-US" sz="2200" dirty="0" smtClean="0">
                <a:latin typeface="Times New Roman" pitchFamily="18" charset="0"/>
                <a:cs typeface="Times New Roman" pitchFamily="18" charset="0"/>
              </a:rPr>
              <a:t> is assayed </a:t>
            </a:r>
            <a:r>
              <a:rPr lang="en-US" sz="2200" dirty="0" err="1" smtClean="0">
                <a:latin typeface="Times New Roman" pitchFamily="18" charset="0"/>
                <a:cs typeface="Times New Roman" pitchFamily="18" charset="0"/>
              </a:rPr>
              <a:t>colorimetrically</a:t>
            </a:r>
            <a:r>
              <a:rPr lang="en-US" sz="2200" dirty="0" smtClean="0">
                <a:latin typeface="Times New Roman" pitchFamily="18" charset="0"/>
                <a:cs typeface="Times New Roman" pitchFamily="18" charset="0"/>
              </a:rPr>
              <a:t> in clinical laboratories by using assay kits for faster and sensitive assay.</a:t>
            </a:r>
          </a:p>
          <a:p>
            <a:r>
              <a:rPr lang="en-US" sz="2200" dirty="0" smtClean="0">
                <a:latin typeface="Times New Roman" pitchFamily="18" charset="0"/>
                <a:cs typeface="Times New Roman" pitchFamily="18" charset="0"/>
              </a:rPr>
              <a:t>Here </a:t>
            </a:r>
            <a:r>
              <a:rPr lang="en-US" sz="2200" dirty="0" err="1" smtClean="0">
                <a:latin typeface="Times New Roman" pitchFamily="18" charset="0"/>
                <a:cs typeface="Times New Roman" pitchFamily="18" charset="0"/>
              </a:rPr>
              <a:t>Bioanalyzer</a:t>
            </a:r>
            <a:r>
              <a:rPr lang="en-US" sz="2200" dirty="0" smtClean="0">
                <a:latin typeface="Times New Roman" pitchFamily="18" charset="0"/>
                <a:cs typeface="Times New Roman" pitchFamily="18" charset="0"/>
              </a:rPr>
              <a:t> or </a:t>
            </a:r>
            <a:r>
              <a:rPr lang="en-US" sz="2200" dirty="0" err="1" smtClean="0">
                <a:latin typeface="Times New Roman" pitchFamily="18" charset="0"/>
                <a:cs typeface="Times New Roman" pitchFamily="18" charset="0"/>
              </a:rPr>
              <a:t>Microplate</a:t>
            </a:r>
            <a:r>
              <a:rPr lang="en-US" sz="2200" dirty="0" smtClean="0">
                <a:latin typeface="Times New Roman" pitchFamily="18" charset="0"/>
                <a:cs typeface="Times New Roman" pitchFamily="18" charset="0"/>
              </a:rPr>
              <a:t> reader is used for color measurement.</a:t>
            </a:r>
          </a:p>
          <a:p>
            <a:r>
              <a:rPr lang="en-US" sz="2200" dirty="0" smtClean="0">
                <a:latin typeface="Times New Roman" pitchFamily="18" charset="0"/>
                <a:cs typeface="Times New Roman" pitchFamily="18" charset="0"/>
              </a:rPr>
              <a:t>In the creatinine assay protocol, creatinine is converted to </a:t>
            </a:r>
            <a:r>
              <a:rPr lang="en-US" sz="2200" dirty="0" err="1" smtClean="0">
                <a:latin typeface="Times New Roman" pitchFamily="18" charset="0"/>
                <a:cs typeface="Times New Roman" pitchFamily="18" charset="0"/>
              </a:rPr>
              <a:t>creatine</a:t>
            </a:r>
            <a:r>
              <a:rPr lang="en-US" sz="2200" dirty="0" smtClean="0">
                <a:latin typeface="Times New Roman" pitchFamily="18" charset="0"/>
                <a:cs typeface="Times New Roman" pitchFamily="18" charset="0"/>
              </a:rPr>
              <a:t> by </a:t>
            </a:r>
            <a:r>
              <a:rPr lang="en-US" sz="2200" dirty="0" err="1" smtClean="0">
                <a:latin typeface="Times New Roman" pitchFamily="18" charset="0"/>
                <a:cs typeface="Times New Roman" pitchFamily="18" charset="0"/>
              </a:rPr>
              <a:t>creatininase</a:t>
            </a:r>
            <a:r>
              <a:rPr lang="en-US" sz="2200" dirty="0" smtClean="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a:p>
            <a:r>
              <a:rPr lang="en-US" sz="2200" dirty="0" err="1" smtClean="0">
                <a:latin typeface="Times New Roman" pitchFamily="18" charset="0"/>
                <a:cs typeface="Times New Roman" pitchFamily="18" charset="0"/>
              </a:rPr>
              <a:t>Creatine</a:t>
            </a:r>
            <a:r>
              <a:rPr lang="en-US"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is converted to </a:t>
            </a:r>
            <a:r>
              <a:rPr lang="en-US" sz="2200" dirty="0" err="1" smtClean="0">
                <a:latin typeface="Times New Roman" pitchFamily="18" charset="0"/>
                <a:cs typeface="Times New Roman" pitchFamily="18" charset="0"/>
              </a:rPr>
              <a:t>sarcosine</a:t>
            </a:r>
            <a:r>
              <a:rPr lang="en-US" sz="2200" dirty="0" smtClean="0">
                <a:latin typeface="Times New Roman" pitchFamily="18" charset="0"/>
                <a:cs typeface="Times New Roman" pitchFamily="18" charset="0"/>
              </a:rPr>
              <a:t>, which is specifically oxidized to produce a product which reacts with a probe to generate red color (</a:t>
            </a:r>
            <a:r>
              <a:rPr lang="en-US" sz="2200" dirty="0" err="1" smtClean="0">
                <a:latin typeface="Times New Roman" pitchFamily="18" charset="0"/>
                <a:cs typeface="Times New Roman" pitchFamily="18" charset="0"/>
              </a:rPr>
              <a:t>λmax</a:t>
            </a:r>
            <a:r>
              <a:rPr lang="en-US" sz="2200" dirty="0" smtClean="0">
                <a:latin typeface="Times New Roman" pitchFamily="18" charset="0"/>
                <a:cs typeface="Times New Roman" pitchFamily="18" charset="0"/>
              </a:rPr>
              <a:t> = 570 nm).</a:t>
            </a:r>
          </a:p>
          <a:p>
            <a:r>
              <a:rPr lang="en-US" sz="2200" dirty="0" smtClean="0">
                <a:latin typeface="Times New Roman" pitchFamily="18" charset="0"/>
                <a:cs typeface="Times New Roman" pitchFamily="18" charset="0"/>
              </a:rPr>
              <a:t> Add samples and standards to wells, </a:t>
            </a:r>
            <a:r>
              <a:rPr lang="en-US" sz="2200" dirty="0" smtClean="0">
                <a:latin typeface="Times New Roman" pitchFamily="18" charset="0"/>
                <a:cs typeface="Times New Roman" pitchFamily="18" charset="0"/>
              </a:rPr>
              <a:t>add </a:t>
            </a:r>
            <a:r>
              <a:rPr lang="en-US" sz="2200" dirty="0" smtClean="0">
                <a:latin typeface="Times New Roman" pitchFamily="18" charset="0"/>
                <a:cs typeface="Times New Roman" pitchFamily="18" charset="0"/>
              </a:rPr>
              <a:t>reaction mix and incubate for 60 min at </a:t>
            </a:r>
            <a:r>
              <a:rPr lang="en-US" sz="2200" dirty="0" smtClean="0">
                <a:latin typeface="Times New Roman" pitchFamily="18" charset="0"/>
                <a:cs typeface="Times New Roman" pitchFamily="18" charset="0"/>
              </a:rPr>
              <a:t>37ºC</a:t>
            </a:r>
            <a:r>
              <a:rPr lang="en-US"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analyze </a:t>
            </a:r>
            <a:r>
              <a:rPr lang="en-US" sz="2200" dirty="0" smtClean="0">
                <a:latin typeface="Times New Roman" pitchFamily="18" charset="0"/>
                <a:cs typeface="Times New Roman" pitchFamily="18" charset="0"/>
              </a:rPr>
              <a:t>with </a:t>
            </a:r>
            <a:r>
              <a:rPr lang="en-US" sz="2200" dirty="0" err="1" smtClean="0">
                <a:latin typeface="Times New Roman" pitchFamily="18" charset="0"/>
                <a:cs typeface="Times New Roman" pitchFamily="18" charset="0"/>
              </a:rPr>
              <a:t>microplate</a:t>
            </a:r>
            <a:r>
              <a:rPr lang="en-US" sz="2200" dirty="0" smtClean="0">
                <a:latin typeface="Times New Roman" pitchFamily="18" charset="0"/>
                <a:cs typeface="Times New Roman" pitchFamily="18" charset="0"/>
              </a:rPr>
              <a:t> reader.</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1965</Words>
  <Application>Microsoft Office PowerPoint</Application>
  <PresentationFormat>On-screen Show (4:3)</PresentationFormat>
  <Paragraphs>194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GLUCOSE, CLINICAL SIGNIFICANCE</vt:lpstr>
      <vt:lpstr>GLUCOSE Cond.</vt:lpstr>
      <vt:lpstr>METHODS FOR SERUM GLUCOSE ASSAY</vt:lpstr>
      <vt:lpstr>BILIRUBIN, SIGNIFICANCE</vt:lpstr>
      <vt:lpstr>BILIRUBIN, Assay</vt:lpstr>
      <vt:lpstr>BLOOD UREA NITROGEN (BUN)</vt:lpstr>
      <vt:lpstr>BUN Assay</vt:lpstr>
      <vt:lpstr>CREATININE</vt:lpstr>
      <vt:lpstr>METHODS FOR SERUM CREATININE ASSAY</vt:lpstr>
      <vt:lpstr>KIDNEY FAILURE</vt:lpstr>
      <vt:lpstr>The following CMP is from a patient who presented congestive heart failure exacerbat with systolic ion</vt:lpstr>
      <vt:lpstr>Interpretion? (Do not fret, you will begin learning this skill as MHD progresses and into your clerkships. This is only an example of how laboratory data will complement your understanding of pathophysiology!) </vt:lpstr>
      <vt:lpstr>One final BMP pearl</vt:lpstr>
      <vt:lpstr>LIPID PROFILE</vt:lpstr>
      <vt:lpstr>LIPID PROFILE contd.</vt:lpstr>
      <vt:lpstr>METHODS FOR LIPID PROFILE </vt:lpstr>
      <vt:lpstr>Contd.</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GLUCOSE, CLINICAL SIGNIFICANCE</dc:title>
  <dc:creator>User</dc:creator>
  <cp:lastModifiedBy>User</cp:lastModifiedBy>
  <cp:revision>44</cp:revision>
  <dcterms:created xsi:type="dcterms:W3CDTF">2020-04-09T04:03:54Z</dcterms:created>
  <dcterms:modified xsi:type="dcterms:W3CDTF">2020-04-10T16:56:59Z</dcterms:modified>
</cp:coreProperties>
</file>