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85" r:id="rId6"/>
    <p:sldId id="261" r:id="rId7"/>
    <p:sldId id="309" r:id="rId8"/>
    <p:sldId id="262" r:id="rId9"/>
    <p:sldId id="310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42CD4-0937-40D1-BD03-4F9F91B1AA3D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845BC-4050-4FC6-8686-DFF425C6E6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81F46-B008-4199-A5FC-98CAE975677C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2E0AF-A1E5-443C-8DDA-8395252940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ealthline.com/symptom/shock" TargetMode="External"/><Relationship Id="rId13" Type="http://schemas.openxmlformats.org/officeDocument/2006/relationships/hyperlink" Target="https://www.healthline.com/health/pneumonia" TargetMode="External"/><Relationship Id="rId18" Type="http://schemas.openxmlformats.org/officeDocument/2006/relationships/hyperlink" Target="https://www.healthline.com/health/lung-cancer" TargetMode="External"/><Relationship Id="rId3" Type="http://schemas.openxmlformats.org/officeDocument/2006/relationships/hyperlink" Target="https://www.healthline.com/health/acidosis" TargetMode="External"/><Relationship Id="rId7" Type="http://schemas.openxmlformats.org/officeDocument/2006/relationships/hyperlink" Target="https://www.healthline.com/health/heart-failure" TargetMode="External"/><Relationship Id="rId12" Type="http://schemas.openxmlformats.org/officeDocument/2006/relationships/hyperlink" Target="https://www.healthline.com/health/respiratory-acidosis" TargetMode="External"/><Relationship Id="rId17" Type="http://schemas.openxmlformats.org/officeDocument/2006/relationships/hyperlink" Target="https://www.healthline.com/health/tuberculosis" TargetMode="External"/><Relationship Id="rId2" Type="http://schemas.openxmlformats.org/officeDocument/2006/relationships/hyperlink" Target="https://www.healthline.com/health/alkalosis" TargetMode="External"/><Relationship Id="rId16" Type="http://schemas.openxmlformats.org/officeDocument/2006/relationships/hyperlink" Target="https://www.healthline.com/health/pulmonary-fibrosis" TargetMode="External"/><Relationship Id="rId20" Type="http://schemas.openxmlformats.org/officeDocument/2006/relationships/hyperlink" Target="https://www.healthline.com/health/weight-loss/obesit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ealthline.com/health/iron-deficiency-anemia" TargetMode="External"/><Relationship Id="rId11" Type="http://schemas.openxmlformats.org/officeDocument/2006/relationships/hyperlink" Target="https://www.healthline.com/symptom/hyperventilation" TargetMode="External"/><Relationship Id="rId5" Type="http://schemas.openxmlformats.org/officeDocument/2006/relationships/hyperlink" Target="https://www.healthline.com/symptom/seizures" TargetMode="External"/><Relationship Id="rId15" Type="http://schemas.openxmlformats.org/officeDocument/2006/relationships/hyperlink" Target="https://www.healthline.com/health/asthma" TargetMode="External"/><Relationship Id="rId10" Type="http://schemas.openxmlformats.org/officeDocument/2006/relationships/hyperlink" Target="https://www.healthline.com/health/respiratory-alkalosis" TargetMode="External"/><Relationship Id="rId19" Type="http://schemas.openxmlformats.org/officeDocument/2006/relationships/hyperlink" Target="https://www.healthline.com/health/pulmonary-hypertension-prognosis" TargetMode="External"/><Relationship Id="rId4" Type="http://schemas.openxmlformats.org/officeDocument/2006/relationships/hyperlink" Target="https://www.healthline.com/health/kidney-failure" TargetMode="External"/><Relationship Id="rId9" Type="http://schemas.openxmlformats.org/officeDocument/2006/relationships/hyperlink" Target="https://www.healthline.com/health/type-2-diabetes/ketoacidosis" TargetMode="External"/><Relationship Id="rId14" Type="http://schemas.openxmlformats.org/officeDocument/2006/relationships/hyperlink" Target="https://www.healthline.com/health/cop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CLINICAL APPLICATION OF METABOLITES AND ELECTROLYTES AS DIAGNOSTIC TOOLS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590800"/>
            <a:ext cx="7620000" cy="17526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DR MD REZAUL KARIM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DEPARMENT OF BIOCHEMISTRY AND MOLECULAR BIOLOGY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UNIVERSITY OF RAJSHAHI</a:t>
            </a:r>
            <a:endParaRPr lang="en-US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6934200" cy="639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ASSAY OF ELECTROLYTES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18160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Electrolytes are measured by a process known as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potentiometry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This method measures the voltage that develops between the inner and outer surfaces of an ion selective electrode. </a:t>
            </a:r>
          </a:p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The electrode (membrane) is made of a material that is selectively permeable to the ion being measured. </a:t>
            </a:r>
          </a:p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This potential is measured by comparing it to the potential of a reference electrode. </a:t>
            </a:r>
          </a:p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Since the potential of the reference electrode is held constant, the difference in voltage between the two electrodes is attributed to the concentration of ion in the sample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CAUSES OF ELECTROLYTE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IMBALANCE</a:t>
            </a:r>
          </a:p>
          <a:p>
            <a:pPr algn="just">
              <a:buNone/>
            </a:pP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Diarrhea, vomiting, excessive sweating,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 of certain combinations of diuretics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thiazides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benzodiazepines),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Significant burns, trauma,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Congestive heart failure,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Abuse of alcohol (especially long-term abuse),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Kidney disorders, and diabetes.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Hepatic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disorders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43200" y="228600"/>
            <a:ext cx="4191000" cy="685799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LESSON OUTCOME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1219200"/>
            <a:ext cx="7543800" cy="48006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make the students aware of clinical significance of serum electrolytes and metabolites in diagnosing diseases.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develop student’s skills in using methods and tools for the assay of those parameters.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enable students in explaining the data obtained from the lab tests.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make students aware of the possible causes of false positive and false negative values of tested parameters.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BMP is a chemistry panel where multiple chemistry tests are grouped as a single profile for ease of ordering since this group of tests are often all medically necessary.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BMP includes electrolytes and tests of kidney function: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Sodium (Na)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Potassium (K)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Chloride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Carbon Dioxide Content (CO2)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Blood Urea Nitrogen (BUN)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Serum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Creatinine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(Cr)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Serum and urinary glucose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Total Calcium (Calcium)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Lipid Profile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Serum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Billirubin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Q.1.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Why some biological compounds are grouped under the name ‘BMP’? Enlist five major compounds.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1371600" y="304800"/>
            <a:ext cx="5334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BMP (BASIC METABOLIC PANEL)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274638"/>
            <a:ext cx="2971800" cy="792162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SODIUM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Sodium (Na) is the major extracellular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(serum levels of approximately 134 to 145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/L. or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/L).</a:t>
            </a:r>
          </a:p>
          <a:p>
            <a:pPr>
              <a:lnSpc>
                <a:spcPct val="17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is the major determinants of extracellular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osmolality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Increased serum sodium level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Hypernatremia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is due to excessive water loss or salt gain due to vomiting, infusions containing sodium such as sodium chloride or sodium bicarbonate )</a:t>
            </a:r>
          </a:p>
          <a:p>
            <a:pPr>
              <a:lnSpc>
                <a:spcPct val="17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Clinical features of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hypernatraemia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may include fever, irritability, drowsiness, lethargy and confusion.</a:t>
            </a:r>
          </a:p>
          <a:p>
            <a:pPr>
              <a:lnSpc>
                <a:spcPct val="17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Decreased serum sodium level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Hyponatraemia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is caused by water retention due to cardiac or renal or hepatic failure). Syndrome of inappropriate ADH secretion, and chronic or severe diarrhea.</a:t>
            </a: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Q. 2. What is meant by extracellular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osmolality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Describe the clinical significance of hypo- and hyper-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natraemia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76200"/>
            <a:ext cx="2590800" cy="6096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POTASSIUM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458200" cy="60960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Potassium (</a:t>
            </a:r>
            <a:r>
              <a:rPr lang="en-US" sz="7200" i="1" dirty="0" smtClean="0">
                <a:latin typeface="Times New Roman" pitchFamily="18" charset="0"/>
                <a:cs typeface="Times New Roman" pitchFamily="18" charset="0"/>
              </a:rPr>
              <a:t>K)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is responsible for the functioning of excitable tissues such as skeletal and cardiac muscle and nerves.</a:t>
            </a: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 Normal range for potassium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 is 3.5 to 5.0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/L.</a:t>
            </a:r>
          </a:p>
          <a:p>
            <a:pPr>
              <a:lnSpc>
                <a:spcPct val="170000"/>
              </a:lnSpc>
            </a:pPr>
            <a:r>
              <a:rPr lang="en-US" sz="7200" i="1" dirty="0" err="1" smtClean="0">
                <a:latin typeface="Times New Roman" pitchFamily="18" charset="0"/>
                <a:cs typeface="Times New Roman" pitchFamily="18" charset="0"/>
              </a:rPr>
              <a:t>Hypokalaemia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 (serum potassium &lt;3.5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/L)</a:t>
            </a:r>
            <a:r>
              <a:rPr lang="en-US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may result from decreased oral intake, increased renal or gastrointestinal loss, or a shift of potassium within the body’s fluid compartments (from outside the cell where it should be, to inside the cell).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Clinical features of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hypokalaemia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range from muscle weakness and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ileus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(lack of peristalsis), to serious cardiac arrhythmias such as ventricular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tachycardias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en-US" sz="7200" i="1" dirty="0" err="1" smtClean="0">
                <a:latin typeface="Times New Roman" pitchFamily="18" charset="0"/>
                <a:cs typeface="Times New Roman" pitchFamily="18" charset="0"/>
              </a:rPr>
              <a:t>Hyperkalaemia</a:t>
            </a:r>
            <a:r>
              <a:rPr lang="en-US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(serum K level ˃5.0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/L), may be caused by excessive intake, tissue damage from burns or trauma, medicines such as potassium sparing diuretics, and most commonly, due to renal failure.</a:t>
            </a:r>
          </a:p>
          <a:p>
            <a:pPr>
              <a:lnSpc>
                <a:spcPct val="170000"/>
              </a:lnSpc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Clinical signs of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hyperkalaemia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include muscle weakness, hypotension,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bradycardia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and loss of cardiac output, and ECG changes may include peaked T waves and flattened P waves.</a:t>
            </a:r>
          </a:p>
          <a:p>
            <a:r>
              <a:rPr lang="en-US" sz="7200" dirty="0" smtClean="0">
                <a:solidFill>
                  <a:srgbClr val="FF0000"/>
                </a:solidFill>
              </a:rPr>
              <a:t>Q. 3. Construct a comparative list of serum potassium level with clinical significance.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274638"/>
            <a:ext cx="2971800" cy="7921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CHLORIDE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82000" cy="45259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Chloride is the major extracellular anion with serum concentration in normal adult ranging from 97-107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mEq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 or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</a:t>
            </a:r>
          </a:p>
          <a:p>
            <a:pPr eaLnBrk="1" hangingPunct="1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Hyperchloremia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hypochloremia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rarely isolated phenomena. </a:t>
            </a:r>
          </a:p>
          <a:p>
            <a:pPr eaLnBrk="1" hangingPunct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Usually they are part of shifts in sodium or bicarbonate to maintain electrical neutrality. </a:t>
            </a:r>
          </a:p>
          <a:p>
            <a:pPr eaLnBrk="1" hangingPunct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usually occurs with a concomitant occurrence of hyper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hyponatrimea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clinical features are also the same as those of hyper-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hyponatrimea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Chloride is vital for maintenance of serum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electroneutrality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acid-base balance, fluid homeostasis, osmotic pressure, hydrochloric acid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production in the gastrointestinal tract, renal function, and for electrical activity in general, e.g., in muscular activity.</a:t>
            </a:r>
          </a:p>
          <a:p>
            <a:pPr algn="just">
              <a:buNone/>
            </a:pPr>
            <a:endParaRPr lang="en-U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Q. 4. Note down the assay of </a:t>
            </a:r>
            <a:r>
              <a:rPr lang="en-US" sz="2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20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during  intensive care.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 external file that holds a picture, illustration, etc.&#10;Object name is 40635_2018_174_Fig3_HTM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4" y="47625"/>
            <a:ext cx="8845719" cy="63531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066800" y="6418328"/>
            <a:ext cx="5190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Fig. 1. Influence of chloride on acid-base homeostasis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68580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CARBON DIOXIDE CONTENT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Total carbon dioxide (CO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constitute 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dissolved 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bicarbonate ion (HCO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 that exists in the serum.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Serum H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dissolved 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very small. Therefore, HCO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content is an indirect measure of 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‘Range : 18–24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 (as total carbon dioxide, 22–26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/L); </a:t>
            </a:r>
          </a:p>
          <a:p>
            <a:pPr eaLnBrk="1" hangingPunct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Alert levels: less than 10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 and greater than 40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/L.</a:t>
            </a:r>
          </a:p>
          <a:p>
            <a:pPr eaLnBrk="1" hangingPunct="1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Clinical significance</a:t>
            </a:r>
          </a:p>
          <a:p>
            <a:pPr eaLnBrk="1" hangingPunct="1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test is ordered to determine if there’s an imbalance between the 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or a pH imbalance in blood indicating a kidney, respiratory, or metabolic disorder.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Signs include: shortness of breath, other breathing difficulties, nausea, vomiting.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These symptoms may point to lung dysfunction involving the exchange between oxygen and carbon dioxide.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Frequent assay of serum 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CO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levels is required if one is on O</a:t>
            </a:r>
            <a:r>
              <a:rPr lang="en-US" sz="2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therapy or having certain surgeries.</a:t>
            </a:r>
          </a:p>
          <a:p>
            <a:pPr lvl="1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81000"/>
            <a:ext cx="8077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B</a:t>
            </a:r>
            <a:r>
              <a:rPr lang="en-US" sz="1600" dirty="0" smtClean="0"/>
              <a:t>lood </a:t>
            </a:r>
            <a:r>
              <a:rPr lang="en-US" sz="1600" dirty="0" smtClean="0"/>
              <a:t>test often measures blood pH </a:t>
            </a:r>
            <a:r>
              <a:rPr lang="en-US" sz="1600" dirty="0" smtClean="0"/>
              <a:t>(a measure of acidity or </a:t>
            </a:r>
            <a:r>
              <a:rPr lang="en-US" sz="1600" dirty="0" smtClean="0"/>
              <a:t>alkalinity) along </a:t>
            </a:r>
            <a:r>
              <a:rPr lang="en-US" sz="1600" dirty="0" smtClean="0"/>
              <a:t>with CO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 </a:t>
            </a:r>
            <a:r>
              <a:rPr lang="en-US" sz="1600" dirty="0" smtClean="0"/>
              <a:t>levels. </a:t>
            </a:r>
            <a:r>
              <a:rPr lang="en-US" sz="1600" dirty="0" smtClean="0"/>
              <a:t> 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hlinkClick r:id="rId2"/>
              </a:rPr>
              <a:t>Alkalosis</a:t>
            </a:r>
            <a:r>
              <a:rPr lang="en-US" sz="1600" dirty="0" smtClean="0"/>
              <a:t> </a:t>
            </a:r>
            <a:r>
              <a:rPr lang="en-US" sz="1600" dirty="0" smtClean="0"/>
              <a:t>indicates body </a:t>
            </a:r>
            <a:r>
              <a:rPr lang="en-US" sz="1600" dirty="0" smtClean="0"/>
              <a:t>fluids </a:t>
            </a:r>
            <a:r>
              <a:rPr lang="en-US" sz="1600" dirty="0" smtClean="0"/>
              <a:t>too </a:t>
            </a:r>
            <a:r>
              <a:rPr lang="en-US" sz="1600" dirty="0" smtClean="0"/>
              <a:t>alkaline. </a:t>
            </a:r>
            <a:r>
              <a:rPr lang="en-US" sz="1600" dirty="0" smtClean="0">
                <a:hlinkClick r:id="rId3"/>
              </a:rPr>
              <a:t>Acidosis</a:t>
            </a:r>
            <a:r>
              <a:rPr lang="en-US" sz="1600" dirty="0" smtClean="0"/>
              <a:t>, on the other hand, is when your body fluids are too acidic.</a:t>
            </a:r>
          </a:p>
          <a:p>
            <a:r>
              <a:rPr lang="en-US" sz="1600" dirty="0" smtClean="0"/>
              <a:t>Typically, a blood is slightly basic with pH measurement of close to 7.4 in maintained by the body. Normal range from 7.35 to 7.45 is considered neutral. A blood pH measurement less than 7.35 is considered acidic. A substance is more alkaline when its blood pH measurement is greater than 7.45.</a:t>
            </a:r>
          </a:p>
          <a:p>
            <a:r>
              <a:rPr lang="en-US" sz="1600" b="1" dirty="0" smtClean="0"/>
              <a:t>Low bicarbonate (HCO3)</a:t>
            </a:r>
          </a:p>
          <a:p>
            <a:r>
              <a:rPr lang="en-US" sz="1600" dirty="0" smtClean="0"/>
              <a:t>A test result of low bicarbonate and low pH (less than 7.35) is a condition called metabolic acidosis. Common causes are: </a:t>
            </a:r>
            <a:r>
              <a:rPr lang="en-US" sz="1600" dirty="0" smtClean="0">
                <a:hlinkClick r:id="rId4"/>
              </a:rPr>
              <a:t>kidney failure</a:t>
            </a:r>
            <a:r>
              <a:rPr lang="en-US" sz="1600" dirty="0" smtClean="0"/>
              <a:t>, severe diarrhea, lactic acidosis, </a:t>
            </a:r>
            <a:r>
              <a:rPr lang="en-US" sz="1600" dirty="0" smtClean="0">
                <a:hlinkClick r:id="rId5"/>
              </a:rPr>
              <a:t>seizures</a:t>
            </a:r>
            <a:r>
              <a:rPr lang="en-US" sz="1600" dirty="0" smtClean="0"/>
              <a:t>, cancer, prolonged lack of oxygen from severe </a:t>
            </a:r>
            <a:r>
              <a:rPr lang="en-US" sz="1600" dirty="0" smtClean="0">
                <a:hlinkClick r:id="rId6"/>
              </a:rPr>
              <a:t>anemia</a:t>
            </a:r>
            <a:r>
              <a:rPr lang="en-US" sz="1600" dirty="0" smtClean="0"/>
              <a:t>, </a:t>
            </a:r>
            <a:r>
              <a:rPr lang="en-US" sz="1600" dirty="0" smtClean="0">
                <a:hlinkClick r:id="rId7"/>
              </a:rPr>
              <a:t>heart failure</a:t>
            </a:r>
            <a:r>
              <a:rPr lang="en-US" sz="1600" dirty="0" smtClean="0"/>
              <a:t>, or </a:t>
            </a:r>
            <a:r>
              <a:rPr lang="en-US" sz="1600" dirty="0" smtClean="0">
                <a:hlinkClick r:id="rId8"/>
              </a:rPr>
              <a:t>shock</a:t>
            </a:r>
            <a:r>
              <a:rPr lang="en-US" sz="1600" dirty="0" smtClean="0"/>
              <a:t>, </a:t>
            </a:r>
            <a:r>
              <a:rPr lang="en-US" sz="1600" dirty="0" smtClean="0">
                <a:hlinkClick r:id="rId9"/>
              </a:rPr>
              <a:t>diabetic </a:t>
            </a:r>
            <a:r>
              <a:rPr lang="en-US" sz="1600" dirty="0" err="1" smtClean="0">
                <a:hlinkClick r:id="rId9"/>
              </a:rPr>
              <a:t>ketoacidosis</a:t>
            </a:r>
            <a:r>
              <a:rPr lang="en-US" sz="1600" dirty="0" smtClean="0"/>
              <a:t> (diabetic acidosis)</a:t>
            </a:r>
          </a:p>
          <a:p>
            <a:r>
              <a:rPr lang="en-US" sz="1600" dirty="0" smtClean="0"/>
              <a:t>A test result of low bicarbonate and high pH (more than 7.45) is a condition called </a:t>
            </a:r>
            <a:r>
              <a:rPr lang="en-US" sz="1600" dirty="0" smtClean="0">
                <a:hlinkClick r:id="rId10"/>
              </a:rPr>
              <a:t>respiratory alkalosis</a:t>
            </a:r>
            <a:r>
              <a:rPr lang="en-US" sz="1600" dirty="0" smtClean="0"/>
              <a:t>. Common causes are: </a:t>
            </a:r>
            <a:r>
              <a:rPr lang="en-US" sz="1600" dirty="0" smtClean="0">
                <a:hlinkClick r:id="rId11"/>
              </a:rPr>
              <a:t>hyperventilation</a:t>
            </a:r>
            <a:r>
              <a:rPr lang="en-US" sz="1600" dirty="0" smtClean="0"/>
              <a:t>, fever, pain, anxiety</a:t>
            </a:r>
          </a:p>
          <a:p>
            <a:r>
              <a:rPr lang="en-US" sz="1600" b="1" dirty="0" smtClean="0"/>
              <a:t>High bicarbonate (HCO3)</a:t>
            </a:r>
          </a:p>
          <a:p>
            <a:r>
              <a:rPr lang="en-US" sz="1600" dirty="0" smtClean="0"/>
              <a:t>A test result of high bicarbonate and low pH (less than 7.35) is a condition called </a:t>
            </a:r>
            <a:r>
              <a:rPr lang="en-US" sz="1600" dirty="0" smtClean="0">
                <a:hlinkClick r:id="rId12"/>
              </a:rPr>
              <a:t>respiratory acidosis</a:t>
            </a:r>
            <a:r>
              <a:rPr lang="en-US" sz="1600" dirty="0" smtClean="0"/>
              <a:t>. Common causes are: </a:t>
            </a:r>
            <a:r>
              <a:rPr lang="en-US" sz="1600" dirty="0" smtClean="0">
                <a:hlinkClick r:id="rId13"/>
              </a:rPr>
              <a:t>pneumonia</a:t>
            </a:r>
            <a:r>
              <a:rPr lang="en-US" sz="1600" dirty="0" smtClean="0"/>
              <a:t>, </a:t>
            </a:r>
            <a:r>
              <a:rPr lang="en-US" sz="1600" dirty="0" smtClean="0">
                <a:hlinkClick r:id="rId14"/>
              </a:rPr>
              <a:t>chronic obstructive, pulmonary disease</a:t>
            </a:r>
            <a:r>
              <a:rPr lang="en-US" sz="1600" dirty="0" smtClean="0"/>
              <a:t> (COPD), </a:t>
            </a:r>
            <a:r>
              <a:rPr lang="en-US" sz="1600" dirty="0" smtClean="0">
                <a:hlinkClick r:id="rId15"/>
              </a:rPr>
              <a:t>asthma</a:t>
            </a:r>
            <a:r>
              <a:rPr lang="en-US" sz="1600" dirty="0" smtClean="0"/>
              <a:t>, </a:t>
            </a:r>
            <a:r>
              <a:rPr lang="en-US" sz="1600" dirty="0" smtClean="0">
                <a:hlinkClick r:id="rId16"/>
              </a:rPr>
              <a:t>pulmonary fibrosis</a:t>
            </a:r>
            <a:r>
              <a:rPr lang="en-US" sz="1600" dirty="0" smtClean="0"/>
              <a:t>, exposure to toxic chemicals</a:t>
            </a:r>
          </a:p>
          <a:p>
            <a:r>
              <a:rPr lang="en-US" sz="1600" dirty="0" smtClean="0"/>
              <a:t>drugs that suppress breathing, especially when they’re combined with alcohol, </a:t>
            </a:r>
            <a:r>
              <a:rPr lang="en-US" sz="1600" dirty="0" smtClean="0">
                <a:hlinkClick r:id="rId17"/>
              </a:rPr>
              <a:t>tuberculosis</a:t>
            </a:r>
            <a:r>
              <a:rPr lang="en-US" sz="1600" dirty="0" smtClean="0"/>
              <a:t>, </a:t>
            </a:r>
            <a:r>
              <a:rPr lang="en-US" sz="1600" dirty="0" smtClean="0">
                <a:hlinkClick r:id="rId18"/>
              </a:rPr>
              <a:t>lung cancer</a:t>
            </a:r>
            <a:r>
              <a:rPr lang="en-US" sz="1600" dirty="0" smtClean="0"/>
              <a:t>, </a:t>
            </a:r>
            <a:r>
              <a:rPr lang="en-US" sz="1600" dirty="0" smtClean="0">
                <a:hlinkClick r:id="rId19"/>
              </a:rPr>
              <a:t>pulmonary hypertension</a:t>
            </a:r>
            <a:r>
              <a:rPr lang="en-US" sz="1600" dirty="0" smtClean="0"/>
              <a:t>, </a:t>
            </a:r>
            <a:r>
              <a:rPr lang="en-US" sz="1600" dirty="0" smtClean="0">
                <a:hlinkClick r:id="rId20"/>
              </a:rPr>
              <a:t>severe obesity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A test result of high bicarbonate and high pH (more than 7.45) is a condition called metabolic alkalosis. Common causes are: chronic vomiting, low potassium levels, hypoventilation, which involves slowed breathing and decreased CO2 elimination.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4624</TotalTime>
  <Words>623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CLINICAL APPLICATION OF METABOLITES AND ELECTROLYTES AS DIAGNOSTIC TOOLS</vt:lpstr>
      <vt:lpstr>LESSON OUTCOME</vt:lpstr>
      <vt:lpstr>Slide 3</vt:lpstr>
      <vt:lpstr>SODIUM</vt:lpstr>
      <vt:lpstr>POTASSIUM </vt:lpstr>
      <vt:lpstr>CHLORIDE</vt:lpstr>
      <vt:lpstr>Slide 7</vt:lpstr>
      <vt:lpstr>CARBON DIOXIDE CONTENT</vt:lpstr>
      <vt:lpstr>Slide 9</vt:lpstr>
      <vt:lpstr>ASSAY OF ELECTROLYTES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APPLICATION OF METABOLITES AND ELECTROLYTES AS DIAGNOSTIC TOOLS</dc:title>
  <dc:creator>User</dc:creator>
  <cp:lastModifiedBy>User</cp:lastModifiedBy>
  <cp:revision>237</cp:revision>
  <dcterms:created xsi:type="dcterms:W3CDTF">2019-03-05T06:41:15Z</dcterms:created>
  <dcterms:modified xsi:type="dcterms:W3CDTF">2020-04-09T04:44:23Z</dcterms:modified>
</cp:coreProperties>
</file>