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79" r:id="rId2"/>
    <p:sldId id="326" r:id="rId3"/>
    <p:sldId id="341" r:id="rId4"/>
    <p:sldId id="329" r:id="rId5"/>
    <p:sldId id="330" r:id="rId6"/>
    <p:sldId id="331" r:id="rId7"/>
    <p:sldId id="333" r:id="rId8"/>
    <p:sldId id="323" r:id="rId9"/>
    <p:sldId id="336" r:id="rId10"/>
    <p:sldId id="342" r:id="rId11"/>
    <p:sldId id="343" r:id="rId12"/>
    <p:sldId id="339" r:id="rId13"/>
    <p:sldId id="345" r:id="rId14"/>
    <p:sldId id="346" r:id="rId15"/>
    <p:sldId id="347" r:id="rId16"/>
    <p:sldId id="348" r:id="rId17"/>
    <p:sldId id="349" r:id="rId18"/>
    <p:sldId id="350" r:id="rId19"/>
    <p:sldId id="351" r:id="rId20"/>
    <p:sldId id="352" r:id="rId21"/>
    <p:sldId id="353" r:id="rId22"/>
    <p:sldId id="354" r:id="rId23"/>
    <p:sldId id="355" r:id="rId24"/>
    <p:sldId id="356" r:id="rId25"/>
    <p:sldId id="35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C05BB"/>
    <a:srgbClr val="0A0AA6"/>
    <a:srgbClr val="CC33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D519DB-A549-4D35-8B27-1C81FCD5A7CF}"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D519DB-A549-4D35-8B27-1C81FCD5A7CF}"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D519DB-A549-4D35-8B27-1C81FCD5A7CF}"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D519DB-A549-4D35-8B27-1C81FCD5A7CF}"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D519DB-A549-4D35-8B27-1C81FCD5A7CF}" type="datetimeFigureOut">
              <a:rPr lang="en-US" smtClean="0"/>
              <a:pPr/>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D519DB-A549-4D35-8B27-1C81FCD5A7CF}" type="datetimeFigureOut">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D519DB-A549-4D35-8B27-1C81FCD5A7CF}" type="datetimeFigureOut">
              <a:rPr lang="en-US" smtClean="0"/>
              <a:pPr/>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D519DB-A549-4D35-8B27-1C81FCD5A7CF}" type="datetimeFigureOut">
              <a:rPr lang="en-US" smtClean="0"/>
              <a:pPr/>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519DB-A549-4D35-8B27-1C81FCD5A7CF}" type="datetimeFigureOut">
              <a:rPr lang="en-US" smtClean="0"/>
              <a:pPr/>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D519DB-A549-4D35-8B27-1C81FCD5A7CF}" type="datetimeFigureOut">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D519DB-A549-4D35-8B27-1C81FCD5A7CF}" type="datetimeFigureOut">
              <a:rPr lang="en-US" smtClean="0"/>
              <a:pPr/>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6780D-64AB-4BB4-8D43-8207006710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D519DB-A549-4D35-8B27-1C81FCD5A7CF}" type="datetimeFigureOut">
              <a:rPr lang="en-US" smtClean="0"/>
              <a:pPr/>
              <a:t>4/14/2020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46780D-64AB-4BB4-8D43-8207006710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www.ncbi.nlm.nih.gov/books/NBK1377/table/sickle.T.selected_hbb_pathologic_allelic/?report=objectonly" TargetMode="External"/><Relationship Id="rId4" Type="http://schemas.openxmlformats.org/officeDocument/2006/relationships/hyperlink" Target="http://www.ncbi.nlm.nih.gov/books/n/gene/glossary/def-item/targeted-mutation-analysis/"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www.nhlbi.nih.gov/health/health-topics/topics/sca/" TargetMode="External"/><Relationship Id="rId4" Type="http://schemas.openxmlformats.org/officeDocument/2006/relationships/image" Target="../media/image2.gif"/></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9" name="Rectangle 8"/>
          <p:cNvSpPr/>
          <p:nvPr/>
        </p:nvSpPr>
        <p:spPr>
          <a:xfrm>
            <a:off x="432829" y="1295400"/>
            <a:ext cx="8430742" cy="4878259"/>
          </a:xfrm>
          <a:prstGeom prst="rect">
            <a:avLst/>
          </a:prstGeom>
        </p:spPr>
        <p:txBody>
          <a:bodyPr wrap="square">
            <a:spAutoFit/>
          </a:bodyPr>
          <a:lstStyle/>
          <a:p>
            <a:pPr marL="342900" indent="-342900" algn="just">
              <a:buFont typeface="Wingdings" pitchFamily="2" charset="2"/>
              <a:buChar char="§"/>
            </a:pPr>
            <a:r>
              <a:rPr lang="en-US" sz="2200" b="1" dirty="0" smtClean="0">
                <a:latin typeface="Times New Roman" pitchFamily="18" charset="0"/>
                <a:cs typeface="Times New Roman" pitchFamily="18" charset="0"/>
              </a:rPr>
              <a:t>The term "anemia" usually refers to a condition in which the blood has a lower than normal number of red blood cells.</a:t>
            </a:r>
            <a:r>
              <a:rPr lang="en-US" sz="2200" dirty="0">
                <a:latin typeface="Times New Roman" pitchFamily="18" charset="0"/>
                <a:cs typeface="Times New Roman" pitchFamily="18" charset="0"/>
              </a:rPr>
              <a:t> </a:t>
            </a:r>
            <a:endParaRPr lang="en-US" sz="2200" dirty="0" smtClean="0">
              <a:latin typeface="Times New Roman" pitchFamily="18" charset="0"/>
              <a:cs typeface="Times New Roman" pitchFamily="18" charset="0"/>
            </a:endParaRPr>
          </a:p>
          <a:p>
            <a:pPr>
              <a:spcAft>
                <a:spcPts val="1200"/>
              </a:spcAft>
            </a:pPr>
            <a:r>
              <a:rPr lang="en-US" sz="2200" b="1" dirty="0" smtClean="0">
                <a:latin typeface="Times New Roman" pitchFamily="18" charset="0"/>
                <a:cs typeface="Times New Roman" pitchFamily="18" charset="0"/>
              </a:rPr>
              <a:t>Anemia has three main causes: </a:t>
            </a:r>
          </a:p>
          <a:p>
            <a:pPr indent="365760">
              <a:spcAft>
                <a:spcPts val="600"/>
              </a:spcAft>
              <a:buBlip>
                <a:blip r:embed="rId3"/>
              </a:buBlip>
            </a:pPr>
            <a:r>
              <a:rPr lang="en-US" sz="2200" b="1" dirty="0" smtClean="0">
                <a:latin typeface="Times New Roman" pitchFamily="18" charset="0"/>
                <a:cs typeface="Times New Roman" pitchFamily="18" charset="0"/>
              </a:rPr>
              <a:t>Blood loss, </a:t>
            </a:r>
          </a:p>
          <a:p>
            <a:pPr indent="365760">
              <a:spcAft>
                <a:spcPts val="600"/>
              </a:spcAft>
              <a:buBlip>
                <a:blip r:embed="rId3"/>
              </a:buBlip>
            </a:pPr>
            <a:r>
              <a:rPr lang="en-US" sz="2200" b="1" dirty="0" smtClean="0">
                <a:latin typeface="Times New Roman" pitchFamily="18" charset="0"/>
                <a:cs typeface="Times New Roman" pitchFamily="18" charset="0"/>
              </a:rPr>
              <a:t>Lack of red blood cell production, or </a:t>
            </a:r>
          </a:p>
          <a:p>
            <a:pPr indent="365760">
              <a:spcAft>
                <a:spcPts val="600"/>
              </a:spcAft>
              <a:buBlip>
                <a:blip r:embed="rId3"/>
              </a:buBlip>
            </a:pPr>
            <a:r>
              <a:rPr lang="en-US" sz="2200" b="1" dirty="0" smtClean="0">
                <a:solidFill>
                  <a:srgbClr val="FF0000"/>
                </a:solidFill>
                <a:latin typeface="Times New Roman" pitchFamily="18" charset="0"/>
                <a:cs typeface="Times New Roman" pitchFamily="18" charset="0"/>
              </a:rPr>
              <a:t>High rates of red blood cell destruction</a:t>
            </a:r>
          </a:p>
          <a:p>
            <a:pPr marL="342900" indent="-342900" algn="just">
              <a:buFont typeface="Wingdings" pitchFamily="2" charset="2"/>
              <a:buChar char="§"/>
            </a:pPr>
            <a:r>
              <a:rPr lang="en-US" sz="2200" b="1" dirty="0" smtClean="0">
                <a:latin typeface="Times New Roman" pitchFamily="18" charset="0"/>
                <a:cs typeface="Times New Roman" pitchFamily="18" charset="0"/>
              </a:rPr>
              <a:t>Hemolytic anemia is a condition in which red blood cells are destroyed and removed from the bloodstream before their normal lifespan is over. </a:t>
            </a:r>
          </a:p>
          <a:p>
            <a:pPr marL="342900" indent="-342900" algn="just">
              <a:buFont typeface="Wingdings" pitchFamily="2" charset="2"/>
              <a:buChar char="§"/>
            </a:pPr>
            <a:r>
              <a:rPr lang="en-US" sz="2200" dirty="0" smtClean="0">
                <a:latin typeface="Times New Roman" pitchFamily="18" charset="0"/>
                <a:cs typeface="Times New Roman" pitchFamily="18" charset="0"/>
              </a:rPr>
              <a:t>Hemolytic anemia is caused by high rates of red blood cell destruction. The bone marrow increases the production of RBC to replace the </a:t>
            </a:r>
            <a:r>
              <a:rPr lang="en-US" sz="2200" dirty="0" err="1" smtClean="0">
                <a:latin typeface="Times New Roman" pitchFamily="18" charset="0"/>
                <a:cs typeface="Times New Roman" pitchFamily="18" charset="0"/>
              </a:rPr>
              <a:t>hemolyzed</a:t>
            </a:r>
            <a:r>
              <a:rPr lang="en-US" sz="2200" dirty="0" smtClean="0">
                <a:latin typeface="Times New Roman" pitchFamily="18" charset="0"/>
                <a:cs typeface="Times New Roman" pitchFamily="18" charset="0"/>
              </a:rPr>
              <a:t> blood cells but it  can't make them fast enough to meet the body's needs.</a:t>
            </a:r>
            <a:r>
              <a:rPr lang="en-US" sz="2200" strike="sngStrike" dirty="0" smtClean="0">
                <a:latin typeface="Times New Roman" pitchFamily="18" charset="0"/>
                <a:cs typeface="Times New Roman" pitchFamily="18" charset="0"/>
              </a:rPr>
              <a:t> </a:t>
            </a:r>
            <a:endParaRPr lang="en-GB" sz="2200" dirty="0" smtClean="0">
              <a:latin typeface="Times New Roman" pitchFamily="18" charset="0"/>
              <a:cs typeface="Times New Roman" pitchFamily="18" charset="0"/>
            </a:endParaRPr>
          </a:p>
        </p:txBody>
      </p:sp>
      <p:sp>
        <p:nvSpPr>
          <p:cNvPr id="8" name="Rectangle 7"/>
          <p:cNvSpPr/>
          <p:nvPr/>
        </p:nvSpPr>
        <p:spPr>
          <a:xfrm>
            <a:off x="2209800" y="496669"/>
            <a:ext cx="4130746" cy="646331"/>
          </a:xfrm>
          <a:prstGeom prst="rect">
            <a:avLst/>
          </a:prstGeom>
        </p:spPr>
        <p:txBody>
          <a:bodyPr wrap="none">
            <a:spAutoFit/>
          </a:bodyPr>
          <a:lstStyle/>
          <a:p>
            <a:r>
              <a:rPr lang="de-DE" sz="3600" b="1" dirty="0" smtClean="0">
                <a:solidFill>
                  <a:srgbClr val="2C05BB"/>
                </a:solidFill>
              </a:rPr>
              <a:t>HEMOLYTIC ANEMIA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981200" y="228600"/>
            <a:ext cx="48768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t>Diagnosis of Hemolytic Anemia</a:t>
            </a:r>
          </a:p>
        </p:txBody>
      </p:sp>
      <p:sp>
        <p:nvSpPr>
          <p:cNvPr id="7" name="Rectangle 6"/>
          <p:cNvSpPr/>
          <p:nvPr/>
        </p:nvSpPr>
        <p:spPr>
          <a:xfrm>
            <a:off x="533400" y="990600"/>
            <a:ext cx="8153400" cy="5555367"/>
          </a:xfrm>
          <a:prstGeom prst="rect">
            <a:avLst/>
          </a:prstGeom>
        </p:spPr>
        <p:txBody>
          <a:bodyPr wrap="square">
            <a:spAutoFit/>
          </a:bodyPr>
          <a:lstStyle/>
          <a:p>
            <a:r>
              <a:rPr lang="en-US" sz="2000" b="1" dirty="0" smtClean="0">
                <a:solidFill>
                  <a:srgbClr val="2C05BB"/>
                </a:solidFill>
                <a:latin typeface="Times New Roman" pitchFamily="18" charset="0"/>
                <a:cs typeface="Times New Roman" pitchFamily="18" charset="0"/>
              </a:rPr>
              <a:t>Diagnostic Tests</a:t>
            </a:r>
          </a:p>
          <a:p>
            <a:pPr algn="just"/>
            <a:r>
              <a:rPr lang="en-US" sz="2000" dirty="0" smtClean="0">
                <a:latin typeface="Times New Roman" pitchFamily="18" charset="0"/>
                <a:cs typeface="Times New Roman" pitchFamily="18" charset="0"/>
              </a:rPr>
              <a:t>Many tests are used to diagnose hemolytic anemia. These tests can help confirm a diagnosis, look for a cause, and find out how severe the condition is. These are:</a:t>
            </a:r>
          </a:p>
          <a:p>
            <a:pPr>
              <a:buBlip>
                <a:blip r:embed="rId3"/>
              </a:buBlip>
            </a:pPr>
            <a:r>
              <a:rPr lang="en-US" sz="2000" b="1" i="1"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Complete Blood Count (CBC):</a:t>
            </a:r>
            <a:endParaRPr lang="en-US" sz="2000" dirty="0" smtClean="0">
              <a:latin typeface="Times New Roman" pitchFamily="18" charset="0"/>
              <a:cs typeface="Times New Roman" pitchFamily="18" charset="0"/>
            </a:endParaRPr>
          </a:p>
          <a:p>
            <a:pPr marL="285750" indent="-285750">
              <a:buFont typeface="Wingdings" pitchFamily="2" charset="2"/>
              <a:buChar char="§"/>
            </a:pPr>
            <a:r>
              <a:rPr lang="en-US" sz="2000" dirty="0" smtClean="0">
                <a:latin typeface="Times New Roman" pitchFamily="18" charset="0"/>
                <a:cs typeface="Times New Roman" pitchFamily="18" charset="0"/>
              </a:rPr>
              <a:t>Hemoglobin </a:t>
            </a:r>
            <a:r>
              <a:rPr lang="en-US" sz="2000" dirty="0">
                <a:latin typeface="Times New Roman" pitchFamily="18" charset="0"/>
                <a:cs typeface="Times New Roman" pitchFamily="18" charset="0"/>
              </a:rPr>
              <a:t>and hematocrit  </a:t>
            </a:r>
            <a:r>
              <a:rPr lang="en-US" sz="2000" dirty="0" smtClean="0">
                <a:latin typeface="Times New Roman" pitchFamily="18" charset="0"/>
                <a:cs typeface="Times New Roman" pitchFamily="18" charset="0"/>
              </a:rPr>
              <a:t>levels, RBC,WBC, </a:t>
            </a:r>
            <a:r>
              <a:rPr lang="en-US" sz="2000" dirty="0">
                <a:latin typeface="Times New Roman" pitchFamily="18" charset="0"/>
                <a:cs typeface="Times New Roman" pitchFamily="18" charset="0"/>
              </a:rPr>
              <a:t>and </a:t>
            </a:r>
            <a:r>
              <a:rPr lang="en-US" sz="2000" dirty="0" smtClean="0">
                <a:latin typeface="Times New Roman" pitchFamily="18" charset="0"/>
                <a:cs typeface="Times New Roman" pitchFamily="18" charset="0"/>
              </a:rPr>
              <a:t>blood platelets count. </a:t>
            </a:r>
          </a:p>
          <a:p>
            <a:pPr marL="285750" indent="-285750">
              <a:buFont typeface="Wingdings" pitchFamily="2" charset="2"/>
              <a:buChar char="§"/>
            </a:pPr>
            <a:r>
              <a:rPr lang="en-US" sz="2000" dirty="0" smtClean="0">
                <a:latin typeface="Times New Roman" pitchFamily="18" charset="0"/>
                <a:cs typeface="Times New Roman" pitchFamily="18" charset="0"/>
              </a:rPr>
              <a:t>Mean </a:t>
            </a:r>
            <a:r>
              <a:rPr lang="en-US" sz="2000" dirty="0">
                <a:latin typeface="Times New Roman" pitchFamily="18" charset="0"/>
                <a:cs typeface="Times New Roman" pitchFamily="18" charset="0"/>
              </a:rPr>
              <a:t>corpuscular  volume (</a:t>
            </a:r>
            <a:r>
              <a:rPr lang="en-US" sz="2000" dirty="0" smtClean="0">
                <a:latin typeface="Times New Roman" pitchFamily="18" charset="0"/>
                <a:cs typeface="Times New Roman" pitchFamily="18" charset="0"/>
              </a:rPr>
              <a:t>MCV) which </a:t>
            </a:r>
            <a:r>
              <a:rPr lang="en-US" sz="2000" dirty="0">
                <a:latin typeface="Times New Roman" pitchFamily="18" charset="0"/>
                <a:cs typeface="Times New Roman" pitchFamily="18" charset="0"/>
              </a:rPr>
              <a:t>is a measure of the average size of </a:t>
            </a:r>
            <a:r>
              <a:rPr lang="en-US" sz="2000" dirty="0" smtClean="0">
                <a:latin typeface="Times New Roman" pitchFamily="18" charset="0"/>
                <a:cs typeface="Times New Roman" pitchFamily="18" charset="0"/>
              </a:rPr>
              <a:t> RBC. </a:t>
            </a:r>
          </a:p>
          <a:p>
            <a:pPr algn="just">
              <a:buBlip>
                <a:blip r:embed="rId3"/>
              </a:buBlip>
            </a:pPr>
            <a:r>
              <a:rPr lang="en-US" sz="2000" b="1" dirty="0" smtClean="0">
                <a:latin typeface="Times New Roman" pitchFamily="18" charset="0"/>
                <a:cs typeface="Times New Roman" pitchFamily="18" charset="0"/>
              </a:rPr>
              <a:t>Other Blood Tests</a:t>
            </a:r>
          </a:p>
          <a:p>
            <a:pPr algn="just"/>
            <a:r>
              <a:rPr lang="en-US" sz="2000" dirty="0" smtClean="0">
                <a:latin typeface="Times New Roman" pitchFamily="18" charset="0"/>
                <a:cs typeface="Times New Roman" pitchFamily="18" charset="0"/>
              </a:rPr>
              <a:t>If the CBC results confirm anemia, it may need other blood tests to confirm the  type of anemia and severity.</a:t>
            </a:r>
          </a:p>
          <a:p>
            <a:pPr marL="365760" indent="-365760" algn="just">
              <a:spcAft>
                <a:spcPts val="600"/>
              </a:spcAft>
              <a:buBlip>
                <a:blip r:embed="rId4"/>
              </a:buBlip>
            </a:pPr>
            <a:r>
              <a:rPr lang="en-US" sz="2000" b="1" dirty="0" err="1" smtClean="0">
                <a:latin typeface="Times New Roman" pitchFamily="18" charset="0"/>
                <a:cs typeface="Times New Roman" pitchFamily="18" charset="0"/>
              </a:rPr>
              <a:t>Reticulocyte</a:t>
            </a:r>
            <a:r>
              <a:rPr lang="en-US" sz="2000" b="1" dirty="0" smtClean="0">
                <a:latin typeface="Times New Roman" pitchFamily="18" charset="0"/>
                <a:cs typeface="Times New Roman" pitchFamily="18" charset="0"/>
              </a:rPr>
              <a:t> count.</a:t>
            </a:r>
            <a:r>
              <a:rPr lang="en-US" sz="2000" dirty="0" smtClean="0">
                <a:latin typeface="Times New Roman" pitchFamily="18" charset="0"/>
                <a:cs typeface="Times New Roman" pitchFamily="18" charset="0"/>
              </a:rPr>
              <a:t> Patient with hemolytic anemia usually have high </a:t>
            </a:r>
            <a:r>
              <a:rPr lang="en-US" sz="2000" dirty="0" err="1" smtClean="0">
                <a:latin typeface="Times New Roman" pitchFamily="18" charset="0"/>
                <a:cs typeface="Times New Roman" pitchFamily="18" charset="0"/>
              </a:rPr>
              <a:t>reticulocyte</a:t>
            </a:r>
            <a:r>
              <a:rPr lang="en-US" sz="2000" dirty="0" smtClean="0">
                <a:latin typeface="Times New Roman" pitchFamily="18" charset="0"/>
                <a:cs typeface="Times New Roman" pitchFamily="18" charset="0"/>
              </a:rPr>
              <a:t> counts because their bone marrow is working hard to replace the destroyed RBC.</a:t>
            </a:r>
          </a:p>
          <a:p>
            <a:pPr marL="365760" indent="-365760" algn="just">
              <a:spcAft>
                <a:spcPts val="600"/>
              </a:spcAft>
              <a:buBlip>
                <a:blip r:embed="rId4"/>
              </a:buBlip>
            </a:pPr>
            <a:r>
              <a:rPr lang="en-US" sz="2000" b="1" dirty="0" smtClean="0">
                <a:latin typeface="Times New Roman" pitchFamily="18" charset="0"/>
                <a:cs typeface="Times New Roman" pitchFamily="18" charset="0"/>
              </a:rPr>
              <a:t>Peripheral smear.</a:t>
            </a:r>
            <a:r>
              <a:rPr lang="en-US" sz="2000" dirty="0" smtClean="0">
                <a:latin typeface="Times New Roman" pitchFamily="18" charset="0"/>
                <a:cs typeface="Times New Roman" pitchFamily="18" charset="0"/>
              </a:rPr>
              <a:t> To observe the change  in the normal shape of RBC.</a:t>
            </a:r>
          </a:p>
          <a:p>
            <a:pPr marL="365760" indent="-365760" algn="just">
              <a:spcAft>
                <a:spcPts val="600"/>
              </a:spcAft>
              <a:buBlip>
                <a:blip r:embed="rId4"/>
              </a:buBlip>
            </a:pPr>
            <a:r>
              <a:rPr lang="en-US" sz="2000" b="1" dirty="0" smtClean="0">
                <a:latin typeface="Times New Roman" pitchFamily="18" charset="0"/>
                <a:cs typeface="Times New Roman" pitchFamily="18" charset="0"/>
              </a:rPr>
              <a:t>Coombs' test.</a:t>
            </a:r>
            <a:r>
              <a:rPr lang="en-US" sz="2000" dirty="0" smtClean="0">
                <a:latin typeface="Times New Roman" pitchFamily="18" charset="0"/>
                <a:cs typeface="Times New Roman" pitchFamily="18" charset="0"/>
              </a:rPr>
              <a:t> This test can trace antibodies (proteins) destroying RBC.</a:t>
            </a:r>
            <a:endParaRPr lang="en-GB" sz="2000" dirty="0" smtClean="0">
              <a:latin typeface="Times New Roman" pitchFamily="18" charset="0"/>
              <a:cs typeface="Times New Roman" pitchFamily="18" charset="0"/>
            </a:endParaRPr>
          </a:p>
          <a:p>
            <a:pPr marL="365760" indent="-365760" algn="just">
              <a:spcAft>
                <a:spcPts val="600"/>
              </a:spcAft>
              <a:buBlip>
                <a:blip r:embed="rId4"/>
              </a:buBlip>
            </a:pPr>
            <a:r>
              <a:rPr lang="en-US" sz="2000" b="1" dirty="0" smtClean="0">
                <a:latin typeface="Times New Roman" pitchFamily="18" charset="0"/>
                <a:cs typeface="Times New Roman" pitchFamily="18" charset="0"/>
              </a:rPr>
              <a:t>liver function tests.</a:t>
            </a:r>
            <a:r>
              <a:rPr lang="en-US" sz="2000" dirty="0" smtClean="0">
                <a:latin typeface="Times New Roman" pitchFamily="18" charset="0"/>
                <a:cs typeface="Times New Roman" pitchFamily="18" charset="0"/>
              </a:rPr>
              <a:t> to find out what's causing the high bilirubin levels.</a:t>
            </a:r>
            <a:endParaRPr lang="en-GB"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2926904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981200" y="228600"/>
            <a:ext cx="48768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Diagnosis of Hemolytic Anemia</a:t>
            </a:r>
          </a:p>
        </p:txBody>
      </p:sp>
      <p:sp>
        <p:nvSpPr>
          <p:cNvPr id="9" name="Rectangle 8"/>
          <p:cNvSpPr/>
          <p:nvPr/>
        </p:nvSpPr>
        <p:spPr>
          <a:xfrm>
            <a:off x="609600" y="1219200"/>
            <a:ext cx="7848600" cy="3724096"/>
          </a:xfrm>
          <a:prstGeom prst="rect">
            <a:avLst/>
          </a:prstGeom>
        </p:spPr>
        <p:txBody>
          <a:bodyPr wrap="square">
            <a:spAutoFit/>
          </a:bodyPr>
          <a:lstStyle/>
          <a:p>
            <a:pPr marL="365760" indent="-365760" algn="just">
              <a:spcAft>
                <a:spcPts val="600"/>
              </a:spcAft>
              <a:buBlip>
                <a:blip r:embed="rId3"/>
              </a:buBlip>
            </a:pPr>
            <a:r>
              <a:rPr lang="en-US" b="1" dirty="0" smtClean="0">
                <a:latin typeface="Times New Roman" pitchFamily="18" charset="0"/>
                <a:cs typeface="Times New Roman" pitchFamily="18" charset="0"/>
              </a:rPr>
              <a:t>Hemoglobin electrophoresis.</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This test looks at the different types of hemoglobin in your blood. It can help diagnose the type of anemia you have</a:t>
            </a:r>
            <a:r>
              <a:rPr lang="en-US" dirty="0" smtClean="0">
                <a:latin typeface="Times New Roman" pitchFamily="18" charset="0"/>
                <a:cs typeface="Times New Roman" pitchFamily="18" charset="0"/>
              </a:rPr>
              <a:t>.</a:t>
            </a:r>
          </a:p>
          <a:p>
            <a:pPr marL="365760" indent="-365760" algn="just">
              <a:spcAft>
                <a:spcPts val="600"/>
              </a:spcAft>
              <a:buBlip>
                <a:blip r:embed="rId3"/>
              </a:buBlip>
            </a:pPr>
            <a:r>
              <a:rPr lang="en-US" b="1" dirty="0" smtClean="0">
                <a:latin typeface="Times New Roman" pitchFamily="18" charset="0"/>
                <a:cs typeface="Times New Roman" pitchFamily="18" charset="0"/>
              </a:rPr>
              <a:t>Osmotic fragility test.</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This test looks for red blood cells that are more fragile than normal. These cells may be a sign of hereditary spherocytosis (an inherited type of hemolytic anemia).</a:t>
            </a:r>
            <a:endParaRPr lang="en-US" dirty="0" smtClean="0">
              <a:latin typeface="Times New Roman" pitchFamily="18" charset="0"/>
              <a:cs typeface="Times New Roman" pitchFamily="18" charset="0"/>
            </a:endParaRPr>
          </a:p>
          <a:p>
            <a:pPr marL="365760" indent="-365760" algn="just">
              <a:spcAft>
                <a:spcPts val="600"/>
              </a:spcAft>
              <a:buBlip>
                <a:blip r:embed="rId3"/>
              </a:buBlip>
            </a:pPr>
            <a:r>
              <a:rPr lang="en-US" b="1" dirty="0" smtClean="0">
                <a:latin typeface="Times New Roman" pitchFamily="18" charset="0"/>
                <a:cs typeface="Times New Roman" pitchFamily="18" charset="0"/>
              </a:rPr>
              <a:t>Testing for glucose-6-phosphate dehydrogenase (G6PD) deficiency</a:t>
            </a:r>
            <a:r>
              <a:rPr lang="en-US" dirty="0" smtClean="0">
                <a:latin typeface="Times New Roman" pitchFamily="18" charset="0"/>
                <a:cs typeface="Times New Roman" pitchFamily="18" charset="0"/>
              </a:rPr>
              <a:t>. </a:t>
            </a:r>
          </a:p>
          <a:p>
            <a:pPr marL="365760" indent="-365760" algn="just">
              <a:spcAft>
                <a:spcPts val="600"/>
              </a:spcAft>
              <a:buBlip>
                <a:blip r:embed="rId3"/>
              </a:buBlip>
            </a:pPr>
            <a:r>
              <a:rPr lang="en-US" b="1" i="1" dirty="0" smtClean="0">
                <a:latin typeface="Times New Roman" pitchFamily="18" charset="0"/>
                <a:cs typeface="Times New Roman" pitchFamily="18" charset="0"/>
              </a:rPr>
              <a:t>Bone Marrow Tests </a:t>
            </a:r>
            <a:r>
              <a:rPr lang="en-US" dirty="0">
                <a:latin typeface="Times New Roman" pitchFamily="18" charset="0"/>
                <a:cs typeface="Times New Roman" pitchFamily="18" charset="0"/>
              </a:rPr>
              <a:t>to check the number and type of cells in the bone marrow</a:t>
            </a:r>
            <a:r>
              <a:rPr lang="en-US" dirty="0" smtClean="0">
                <a:latin typeface="Times New Roman" pitchFamily="18" charset="0"/>
                <a:cs typeface="Times New Roman" pitchFamily="18" charset="0"/>
              </a:rPr>
              <a:t>.</a:t>
            </a:r>
          </a:p>
          <a:p>
            <a:r>
              <a:rPr lang="en-US" b="1" dirty="0" smtClean="0">
                <a:solidFill>
                  <a:srgbClr val="2C05BB"/>
                </a:solidFill>
                <a:latin typeface="Times New Roman" pitchFamily="18" charset="0"/>
                <a:cs typeface="Times New Roman" pitchFamily="18" charset="0"/>
              </a:rPr>
              <a:t>Tests for Other Causes of Anemia</a:t>
            </a:r>
          </a:p>
          <a:p>
            <a:r>
              <a:rPr lang="en-US" dirty="0" smtClean="0">
                <a:latin typeface="Times New Roman" pitchFamily="18" charset="0"/>
                <a:cs typeface="Times New Roman" pitchFamily="18" charset="0"/>
              </a:rPr>
              <a:t>Because anemia has many causes, you may have tests for conditions such as:</a:t>
            </a:r>
            <a:endParaRPr lang="en-GB" dirty="0" smtClean="0">
              <a:latin typeface="Times New Roman" pitchFamily="18" charset="0"/>
              <a:cs typeface="Times New Roman" pitchFamily="18" charset="0"/>
            </a:endParaRPr>
          </a:p>
          <a:p>
            <a:pPr marL="342900" lvl="0" indent="-342900">
              <a:buFont typeface="Arial" pitchFamily="34" charset="0"/>
              <a:buChar char="•"/>
            </a:pPr>
            <a:r>
              <a:rPr lang="en-US" dirty="0" smtClean="0">
                <a:latin typeface="Times New Roman" pitchFamily="18" charset="0"/>
                <a:cs typeface="Times New Roman" pitchFamily="18" charset="0"/>
              </a:rPr>
              <a:t>Kidney failure</a:t>
            </a:r>
            <a:endParaRPr lang="en-GB" dirty="0" smtClean="0">
              <a:latin typeface="Times New Roman" pitchFamily="18" charset="0"/>
              <a:cs typeface="Times New Roman" pitchFamily="18" charset="0"/>
            </a:endParaRPr>
          </a:p>
          <a:p>
            <a:pPr marL="342900" lvl="0" indent="-342900">
              <a:buFont typeface="Arial" pitchFamily="34" charset="0"/>
              <a:buChar char="•"/>
            </a:pPr>
            <a:r>
              <a:rPr lang="en-US" dirty="0" smtClean="0">
                <a:latin typeface="Times New Roman" pitchFamily="18" charset="0"/>
                <a:cs typeface="Times New Roman" pitchFamily="18" charset="0"/>
              </a:rPr>
              <a:t>Lead poisoning</a:t>
            </a:r>
            <a:endParaRPr lang="en-GB" dirty="0" smtClean="0">
              <a:latin typeface="Times New Roman" pitchFamily="18" charset="0"/>
              <a:cs typeface="Times New Roman" pitchFamily="18" charset="0"/>
            </a:endParaRPr>
          </a:p>
          <a:p>
            <a:pPr marL="342900" lvl="0" indent="-342900">
              <a:buFont typeface="Arial" pitchFamily="34" charset="0"/>
              <a:buChar char="•"/>
            </a:pPr>
            <a:r>
              <a:rPr lang="en-US" dirty="0" smtClean="0">
                <a:latin typeface="Times New Roman" pitchFamily="18" charset="0"/>
                <a:cs typeface="Times New Roman" pitchFamily="18" charset="0"/>
              </a:rPr>
              <a:t>Vitamin or iron deficiency</a:t>
            </a:r>
            <a:endParaRPr lang="en-GB"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7510868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981200" y="381000"/>
            <a:ext cx="5029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Treatment of Hemolytic Anemia</a:t>
            </a:r>
          </a:p>
        </p:txBody>
      </p:sp>
      <p:sp>
        <p:nvSpPr>
          <p:cNvPr id="8" name="Rectangle 7"/>
          <p:cNvSpPr/>
          <p:nvPr/>
        </p:nvSpPr>
        <p:spPr>
          <a:xfrm>
            <a:off x="457200" y="1143000"/>
            <a:ext cx="8229600" cy="5586145"/>
          </a:xfrm>
          <a:prstGeom prst="rect">
            <a:avLst/>
          </a:prstGeom>
        </p:spPr>
        <p:txBody>
          <a:bodyPr wrap="square">
            <a:spAutoFit/>
          </a:bodyPr>
          <a:lstStyle/>
          <a:p>
            <a:pPr algn="just"/>
            <a:r>
              <a:rPr lang="en-US" sz="1900" dirty="0">
                <a:latin typeface="Times New Roman" pitchFamily="18" charset="0"/>
                <a:cs typeface="Times New Roman" pitchFamily="18" charset="0"/>
              </a:rPr>
              <a:t>Treatment will depend on the type, cause, and severity of the hemolytic </a:t>
            </a:r>
            <a:r>
              <a:rPr lang="en-US" sz="1900" dirty="0" smtClean="0">
                <a:latin typeface="Times New Roman" pitchFamily="18" charset="0"/>
                <a:cs typeface="Times New Roman" pitchFamily="18" charset="0"/>
              </a:rPr>
              <a:t>anemia, age</a:t>
            </a:r>
            <a:r>
              <a:rPr lang="en-US" sz="1900" dirty="0">
                <a:latin typeface="Times New Roman" pitchFamily="18" charset="0"/>
                <a:cs typeface="Times New Roman" pitchFamily="18" charset="0"/>
              </a:rPr>
              <a:t>, overall health, and medical history</a:t>
            </a:r>
            <a:r>
              <a:rPr lang="en-US" sz="1900" dirty="0" smtClean="0">
                <a:latin typeface="Times New Roman" pitchFamily="18" charset="0"/>
                <a:cs typeface="Times New Roman" pitchFamily="18" charset="0"/>
              </a:rPr>
              <a:t>.</a:t>
            </a:r>
            <a:endParaRPr lang="en-US" sz="1900" b="1" dirty="0">
              <a:solidFill>
                <a:srgbClr val="2C05BB"/>
              </a:solidFill>
              <a:latin typeface="Times New Roman" pitchFamily="18" charset="0"/>
              <a:cs typeface="Times New Roman" pitchFamily="18" charset="0"/>
            </a:endParaRPr>
          </a:p>
          <a:p>
            <a:pPr algn="just"/>
            <a:r>
              <a:rPr lang="en-US" sz="1900" b="1" dirty="0" smtClean="0">
                <a:solidFill>
                  <a:srgbClr val="2C05BB"/>
                </a:solidFill>
                <a:latin typeface="Times New Roman" pitchFamily="18" charset="0"/>
                <a:cs typeface="Times New Roman" pitchFamily="18" charset="0"/>
              </a:rPr>
              <a:t>Goals of Treatment</a:t>
            </a:r>
          </a:p>
          <a:p>
            <a:pPr algn="just"/>
            <a:r>
              <a:rPr lang="en-US" sz="1900" dirty="0" smtClean="0">
                <a:latin typeface="Times New Roman" pitchFamily="18" charset="0"/>
                <a:cs typeface="Times New Roman" pitchFamily="18" charset="0"/>
              </a:rPr>
              <a:t>The goals of treating hemolytic anemia include:</a:t>
            </a:r>
          </a:p>
          <a:p>
            <a:pPr indent="-365760" algn="just">
              <a:spcAft>
                <a:spcPts val="600"/>
              </a:spcAft>
              <a:buBlip>
                <a:blip r:embed="rId3"/>
              </a:buBlip>
            </a:pPr>
            <a:r>
              <a:rPr lang="en-US" sz="1900" dirty="0" smtClean="0">
                <a:latin typeface="Times New Roman" pitchFamily="18" charset="0"/>
                <a:cs typeface="Times New Roman" pitchFamily="18" charset="0"/>
              </a:rPr>
              <a:t>Reducing or stopping the destruction of red blood cells</a:t>
            </a:r>
          </a:p>
          <a:p>
            <a:pPr indent="-365760" algn="just">
              <a:spcAft>
                <a:spcPts val="600"/>
              </a:spcAft>
              <a:buBlip>
                <a:blip r:embed="rId3"/>
              </a:buBlip>
            </a:pPr>
            <a:r>
              <a:rPr lang="en-US" sz="1900" dirty="0" smtClean="0">
                <a:latin typeface="Times New Roman" pitchFamily="18" charset="0"/>
                <a:cs typeface="Times New Roman" pitchFamily="18" charset="0"/>
              </a:rPr>
              <a:t>Increasing the red blood cell count to an acceptable level</a:t>
            </a:r>
          </a:p>
          <a:p>
            <a:pPr indent="-365760" algn="just">
              <a:spcAft>
                <a:spcPts val="600"/>
              </a:spcAft>
              <a:buBlip>
                <a:blip r:embed="rId3"/>
              </a:buBlip>
            </a:pPr>
            <a:r>
              <a:rPr lang="en-US" sz="1900" dirty="0" smtClean="0">
                <a:latin typeface="Times New Roman" pitchFamily="18" charset="0"/>
                <a:cs typeface="Times New Roman" pitchFamily="18" charset="0"/>
              </a:rPr>
              <a:t>Treating the underlying cause of the condition</a:t>
            </a:r>
          </a:p>
          <a:p>
            <a:pPr algn="just"/>
            <a:r>
              <a:rPr lang="en-US" sz="1900" b="1" dirty="0" smtClean="0">
                <a:solidFill>
                  <a:srgbClr val="2C05BB"/>
                </a:solidFill>
                <a:latin typeface="Times New Roman" pitchFamily="18" charset="0"/>
                <a:cs typeface="Times New Roman" pitchFamily="18" charset="0"/>
              </a:rPr>
              <a:t>Treatments for hemolytic anemia include:</a:t>
            </a:r>
            <a:endParaRPr lang="en-US" sz="1900" b="1" dirty="0" smtClean="0">
              <a:latin typeface="Times New Roman" pitchFamily="18" charset="0"/>
              <a:cs typeface="Times New Roman" pitchFamily="18" charset="0"/>
            </a:endParaRPr>
          </a:p>
          <a:p>
            <a:pPr indent="365760" algn="just">
              <a:buBlip>
                <a:blip r:embed="rId3"/>
              </a:buBlip>
            </a:pPr>
            <a:r>
              <a:rPr lang="en-US" sz="1900" b="1" dirty="0" smtClean="0">
                <a:latin typeface="Times New Roman" pitchFamily="18" charset="0"/>
                <a:cs typeface="Times New Roman" pitchFamily="18" charset="0"/>
              </a:rPr>
              <a:t>Blood transfusions: T</a:t>
            </a:r>
            <a:r>
              <a:rPr lang="en-US" sz="1900" dirty="0" smtClean="0">
                <a:latin typeface="Times New Roman" pitchFamily="18" charset="0"/>
                <a:cs typeface="Times New Roman" pitchFamily="18" charset="0"/>
              </a:rPr>
              <a:t>o replenish RBC shortage.</a:t>
            </a:r>
            <a:endParaRPr lang="en-US" sz="1900" b="1" dirty="0" smtClean="0">
              <a:latin typeface="Times New Roman" pitchFamily="18" charset="0"/>
              <a:cs typeface="Times New Roman" pitchFamily="18" charset="0"/>
            </a:endParaRPr>
          </a:p>
          <a:p>
            <a:pPr indent="365760" algn="just">
              <a:buBlip>
                <a:blip r:embed="rId3"/>
              </a:buBlip>
            </a:pPr>
            <a:r>
              <a:rPr lang="en-US" sz="1900" b="1" dirty="0" smtClean="0">
                <a:latin typeface="Times New Roman" pitchFamily="18" charset="0"/>
                <a:cs typeface="Times New Roman" pitchFamily="18" charset="0"/>
              </a:rPr>
              <a:t>Medicines: </a:t>
            </a:r>
            <a:r>
              <a:rPr lang="en-US" sz="1900" dirty="0" smtClean="0">
                <a:latin typeface="Times New Roman" pitchFamily="18" charset="0"/>
                <a:cs typeface="Times New Roman" pitchFamily="18" charset="0"/>
              </a:rPr>
              <a:t>To improve some types of hemolytic anemia, especially autoimmune hemolytic anemia (AIHA). </a:t>
            </a:r>
          </a:p>
          <a:p>
            <a:pPr marL="342900" indent="-342900" algn="just">
              <a:buFont typeface="Wingdings" pitchFamily="2" charset="2"/>
              <a:buChar char="§"/>
            </a:pPr>
            <a:r>
              <a:rPr lang="en-US" sz="1900" dirty="0" smtClean="0">
                <a:latin typeface="Times New Roman" pitchFamily="18" charset="0"/>
                <a:cs typeface="Times New Roman" pitchFamily="18" charset="0"/>
              </a:rPr>
              <a:t>Corticosteroid medicines, such as prednisone, to stop or limit the ability of immune system to make antibodies against RBC.</a:t>
            </a:r>
            <a:endParaRPr lang="en-US" sz="1900" b="1" dirty="0" smtClean="0">
              <a:latin typeface="Times New Roman" pitchFamily="18" charset="0"/>
              <a:cs typeface="Times New Roman" pitchFamily="18" charset="0"/>
            </a:endParaRPr>
          </a:p>
          <a:p>
            <a:pPr indent="365760" algn="just">
              <a:buBlip>
                <a:blip r:embed="rId3"/>
              </a:buBlip>
            </a:pPr>
            <a:r>
              <a:rPr lang="en-US" sz="1900" b="1" dirty="0" err="1" smtClean="0">
                <a:latin typeface="Times New Roman" pitchFamily="18" charset="0"/>
                <a:cs typeface="Times New Roman" pitchFamily="18" charset="0"/>
              </a:rPr>
              <a:t>Plasmapheresis</a:t>
            </a:r>
            <a:r>
              <a:rPr lang="en-US" sz="1900" b="1" dirty="0" smtClean="0">
                <a:latin typeface="Times New Roman" pitchFamily="18" charset="0"/>
                <a:cs typeface="Times New Roman" pitchFamily="18" charset="0"/>
              </a:rPr>
              <a:t>  </a:t>
            </a:r>
            <a:r>
              <a:rPr lang="en-US" sz="1900" dirty="0" smtClean="0">
                <a:latin typeface="Times New Roman" pitchFamily="18" charset="0"/>
                <a:cs typeface="Times New Roman" pitchFamily="18" charset="0"/>
              </a:rPr>
              <a:t>to removes antibodies from the blood. </a:t>
            </a:r>
            <a:endParaRPr lang="en-US" sz="1900" b="1" dirty="0" smtClean="0">
              <a:latin typeface="Times New Roman" pitchFamily="18" charset="0"/>
              <a:cs typeface="Times New Roman" pitchFamily="18" charset="0"/>
            </a:endParaRPr>
          </a:p>
          <a:p>
            <a:pPr indent="365760" algn="just">
              <a:buBlip>
                <a:blip r:embed="rId3"/>
              </a:buBlip>
            </a:pPr>
            <a:r>
              <a:rPr lang="en-US" sz="1900" b="1" dirty="0" smtClean="0">
                <a:latin typeface="Times New Roman" pitchFamily="18" charset="0"/>
                <a:cs typeface="Times New Roman" pitchFamily="18" charset="0"/>
              </a:rPr>
              <a:t>Surgery </a:t>
            </a:r>
            <a:r>
              <a:rPr lang="en-US" sz="1900" dirty="0" smtClean="0">
                <a:latin typeface="Times New Roman" pitchFamily="18" charset="0"/>
                <a:cs typeface="Times New Roman" pitchFamily="18" charset="0"/>
              </a:rPr>
              <a:t>to remove their spleens</a:t>
            </a:r>
            <a:endParaRPr lang="en-US" sz="1900" b="1" dirty="0" smtClean="0">
              <a:latin typeface="Times New Roman" pitchFamily="18" charset="0"/>
              <a:cs typeface="Times New Roman" pitchFamily="18" charset="0"/>
            </a:endParaRPr>
          </a:p>
          <a:p>
            <a:pPr indent="365760" algn="just">
              <a:buBlip>
                <a:blip r:embed="rId3"/>
              </a:buBlip>
            </a:pPr>
            <a:r>
              <a:rPr lang="en-US" sz="1900" b="1" dirty="0" smtClean="0">
                <a:latin typeface="Times New Roman" pitchFamily="18" charset="0"/>
                <a:cs typeface="Times New Roman" pitchFamily="18" charset="0"/>
              </a:rPr>
              <a:t>Bone marrow transplant </a:t>
            </a:r>
            <a:r>
              <a:rPr lang="en-US" sz="1900" dirty="0" smtClean="0">
                <a:latin typeface="Times New Roman" pitchFamily="18" charset="0"/>
                <a:cs typeface="Times New Roman" pitchFamily="18" charset="0"/>
              </a:rPr>
              <a:t>to</a:t>
            </a:r>
            <a:r>
              <a:rPr lang="en-US" sz="1900" b="1" dirty="0" smtClean="0">
                <a:latin typeface="Times New Roman" pitchFamily="18" charset="0"/>
                <a:cs typeface="Times New Roman" pitchFamily="18" charset="0"/>
              </a:rPr>
              <a:t> </a:t>
            </a:r>
            <a:r>
              <a:rPr lang="en-US" sz="1900" dirty="0" smtClean="0">
                <a:latin typeface="Times New Roman" pitchFamily="18" charset="0"/>
                <a:cs typeface="Times New Roman" pitchFamily="18" charset="0"/>
              </a:rPr>
              <a:t>replace damaged stem cells with healthy ones.</a:t>
            </a:r>
            <a:endParaRPr lang="en-US" sz="1900" b="1" dirty="0" smtClean="0">
              <a:latin typeface="Times New Roman" pitchFamily="18" charset="0"/>
              <a:cs typeface="Times New Roman" pitchFamily="18" charset="0"/>
            </a:endParaRPr>
          </a:p>
          <a:p>
            <a:pPr indent="365760" algn="just">
              <a:buBlip>
                <a:blip r:embed="rId3"/>
              </a:buBlip>
            </a:pPr>
            <a:r>
              <a:rPr lang="en-US" sz="1900" b="1" dirty="0" smtClean="0">
                <a:latin typeface="Times New Roman" pitchFamily="18" charset="0"/>
                <a:cs typeface="Times New Roman" pitchFamily="18" charset="0"/>
              </a:rPr>
              <a:t>Lifestyle changes  </a:t>
            </a:r>
            <a:r>
              <a:rPr lang="en-US" sz="1900" dirty="0" smtClean="0">
                <a:latin typeface="Times New Roman" pitchFamily="18" charset="0"/>
                <a:cs typeface="Times New Roman" pitchFamily="18" charset="0"/>
              </a:rPr>
              <a:t>to</a:t>
            </a:r>
            <a:r>
              <a:rPr lang="en-US" sz="1900" b="1" dirty="0" smtClean="0">
                <a:latin typeface="Times New Roman" pitchFamily="18" charset="0"/>
                <a:cs typeface="Times New Roman" pitchFamily="18" charset="0"/>
              </a:rPr>
              <a:t> </a:t>
            </a:r>
            <a:r>
              <a:rPr lang="en-US" sz="1900" dirty="0" smtClean="0">
                <a:latin typeface="Times New Roman" pitchFamily="18" charset="0"/>
                <a:cs typeface="Times New Roman" pitchFamily="18" charset="0"/>
              </a:rPr>
              <a:t>prevent inherited types of hemolytic anemia. </a:t>
            </a:r>
          </a:p>
          <a:p>
            <a:pPr indent="365760" algn="just"/>
            <a:r>
              <a:rPr lang="en-US" sz="1900" b="1" dirty="0" smtClean="0">
                <a:latin typeface="Times New Roman" pitchFamily="18" charset="0"/>
                <a:cs typeface="Times New Roman" pitchFamily="18" charset="0"/>
              </a:rPr>
              <a:t>Reference: </a:t>
            </a:r>
            <a:r>
              <a:rPr lang="en-US" sz="1900" b="1" dirty="0" smtClean="0">
                <a:solidFill>
                  <a:srgbClr val="2C05BB"/>
                </a:solidFill>
                <a:latin typeface="Times New Roman" pitchFamily="18" charset="0"/>
                <a:cs typeface="Times New Roman" pitchFamily="18" charset="0"/>
              </a:rPr>
              <a:t>http://www.nhlbi.nih.gov/health/health-topics/topics/ha/</a:t>
            </a:r>
            <a:endParaRPr lang="en-US" sz="19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3581400" y="381000"/>
            <a:ext cx="2362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 Thalassemia? </a:t>
            </a:r>
            <a:endParaRPr lang="en-US" sz="2800" b="1" dirty="0"/>
          </a:p>
        </p:txBody>
      </p:sp>
      <p:sp>
        <p:nvSpPr>
          <p:cNvPr id="9" name="Rectangle 8"/>
          <p:cNvSpPr/>
          <p:nvPr/>
        </p:nvSpPr>
        <p:spPr>
          <a:xfrm>
            <a:off x="609600" y="1143000"/>
            <a:ext cx="8077200" cy="5201424"/>
          </a:xfrm>
          <a:prstGeom prst="rect">
            <a:avLst/>
          </a:prstGeom>
        </p:spPr>
        <p:txBody>
          <a:bodyPr wrap="square">
            <a:spAutoFit/>
          </a:bodyPr>
          <a:lstStyle/>
          <a:p>
            <a:pPr marL="342900" indent="-342900" algn="just">
              <a:buFont typeface="Wingdings" pitchFamily="2" charset="2"/>
              <a:buChar char="§"/>
            </a:pPr>
            <a:r>
              <a:rPr lang="en-US" sz="2200" dirty="0">
                <a:latin typeface="Times New Roman" pitchFamily="18" charset="0"/>
                <a:cs typeface="Times New Roman" pitchFamily="18" charset="0"/>
              </a:rPr>
              <a:t>The word thalassemia is derived from the </a:t>
            </a:r>
            <a:r>
              <a:rPr lang="en-US" sz="2200" dirty="0" err="1">
                <a:latin typeface="Times New Roman" pitchFamily="18" charset="0"/>
                <a:cs typeface="Times New Roman" pitchFamily="18" charset="0"/>
              </a:rPr>
              <a:t>greek</a:t>
            </a:r>
            <a:r>
              <a:rPr lang="en-US" sz="2200" dirty="0">
                <a:latin typeface="Times New Roman" pitchFamily="18" charset="0"/>
                <a:cs typeface="Times New Roman" pitchFamily="18" charset="0"/>
              </a:rPr>
              <a:t> word of </a:t>
            </a:r>
            <a:r>
              <a:rPr lang="en-US" sz="2200" dirty="0" err="1">
                <a:latin typeface="Times New Roman" pitchFamily="18" charset="0"/>
                <a:cs typeface="Times New Roman" pitchFamily="18" charset="0"/>
              </a:rPr>
              <a:t>thalassa</a:t>
            </a:r>
            <a:r>
              <a:rPr lang="en-US" sz="2200" dirty="0">
                <a:latin typeface="Times New Roman" pitchFamily="18" charset="0"/>
                <a:cs typeface="Times New Roman" pitchFamily="18" charset="0"/>
              </a:rPr>
              <a:t> meaning Mediterranean SEA and </a:t>
            </a:r>
            <a:r>
              <a:rPr lang="en-US" sz="2200" dirty="0" err="1">
                <a:latin typeface="Times New Roman" pitchFamily="18" charset="0"/>
                <a:cs typeface="Times New Roman" pitchFamily="18" charset="0"/>
              </a:rPr>
              <a:t>haima</a:t>
            </a:r>
            <a:r>
              <a:rPr lang="en-US" sz="2200" dirty="0">
                <a:latin typeface="Times New Roman" pitchFamily="18" charset="0"/>
                <a:cs typeface="Times New Roman" pitchFamily="18" charset="0"/>
              </a:rPr>
              <a:t> meaning blood. But it was recognized as a clinical entity by Dr. Cooley and Dr. Pearl in 1925</a:t>
            </a:r>
            <a:r>
              <a:rPr lang="en-US" sz="2200" dirty="0" smtClean="0">
                <a:latin typeface="Times New Roman" pitchFamily="18" charset="0"/>
                <a:cs typeface="Times New Roman" pitchFamily="18" charset="0"/>
              </a:rPr>
              <a:t>.</a:t>
            </a:r>
          </a:p>
          <a:p>
            <a:pPr marL="342900" indent="-342900" algn="just">
              <a:buFont typeface="Wingdings" pitchFamily="2" charset="2"/>
              <a:buChar char="§"/>
            </a:pPr>
            <a:r>
              <a:rPr lang="en-US" sz="2200" dirty="0" err="1">
                <a:latin typeface="Times New Roman" pitchFamily="18" charset="0"/>
                <a:cs typeface="Times New Roman" pitchFamily="18" charset="0"/>
              </a:rPr>
              <a:t>Thalassemias</a:t>
            </a:r>
            <a:r>
              <a:rPr lang="en-US" sz="2200" dirty="0">
                <a:latin typeface="Times New Roman" pitchFamily="18" charset="0"/>
                <a:cs typeface="Times New Roman" pitchFamily="18" charset="0"/>
              </a:rPr>
              <a:t> are genetic blood disorders in which the body cannot make enough normal hemoglobin due to defect in genes coding for one or more hemoglobin chains and the life span of RBC is much shorter (10-15 days) than normal. This leads to gradual and progressive anemia. </a:t>
            </a:r>
            <a:endParaRPr lang="en-US" sz="2200" dirty="0" smtClean="0">
              <a:latin typeface="Times New Roman" pitchFamily="18" charset="0"/>
              <a:cs typeface="Times New Roman" pitchFamily="18" charset="0"/>
            </a:endParaRPr>
          </a:p>
          <a:p>
            <a:pPr marL="342900" indent="-342900" algn="just">
              <a:buFont typeface="Wingdings" pitchFamily="2" charset="2"/>
              <a:buChar char="§"/>
            </a:pPr>
            <a:r>
              <a:rPr lang="en-US" sz="2200" dirty="0" smtClean="0">
                <a:latin typeface="Times New Roman" pitchFamily="18" charset="0"/>
                <a:cs typeface="Times New Roman" pitchFamily="18" charset="0"/>
              </a:rPr>
              <a:t>Causes</a:t>
            </a:r>
          </a:p>
          <a:p>
            <a:pPr marL="342900" indent="-342900" algn="just">
              <a:buFont typeface="Wingdings" pitchFamily="2" charset="2"/>
              <a:buChar char="§"/>
            </a:pPr>
            <a:r>
              <a:rPr lang="en-US" sz="2200" dirty="0" smtClean="0">
                <a:latin typeface="Times New Roman" pitchFamily="18" charset="0"/>
                <a:cs typeface="Times New Roman" pitchFamily="18" charset="0"/>
              </a:rPr>
              <a:t>Hemoglobin has two kinds of protein chains: alpha </a:t>
            </a:r>
            <a:r>
              <a:rPr lang="en-US" sz="2200" dirty="0" err="1" smtClean="0">
                <a:latin typeface="Times New Roman" pitchFamily="18" charset="0"/>
                <a:cs typeface="Times New Roman" pitchFamily="18" charset="0"/>
              </a:rPr>
              <a:t>globin</a:t>
            </a:r>
            <a:r>
              <a:rPr lang="en-US" sz="2200" dirty="0" smtClean="0">
                <a:latin typeface="Times New Roman" pitchFamily="18" charset="0"/>
                <a:cs typeface="Times New Roman" pitchFamily="18" charset="0"/>
              </a:rPr>
              <a:t> and beta </a:t>
            </a:r>
            <a:r>
              <a:rPr lang="en-US" sz="2200" dirty="0" err="1" smtClean="0">
                <a:latin typeface="Times New Roman" pitchFamily="18" charset="0"/>
                <a:cs typeface="Times New Roman" pitchFamily="18" charset="0"/>
              </a:rPr>
              <a:t>globin</a:t>
            </a:r>
            <a:r>
              <a:rPr lang="en-US" sz="2200" dirty="0" smtClean="0">
                <a:latin typeface="Times New Roman" pitchFamily="18" charset="0"/>
                <a:cs typeface="Times New Roman" pitchFamily="18" charset="0"/>
              </a:rPr>
              <a:t>. When these genes are missing or altered by mutation, thalassemia occurs.</a:t>
            </a:r>
          </a:p>
          <a:p>
            <a:pPr marL="342900" indent="-342900" algn="just">
              <a:buFont typeface="Wingdings" pitchFamily="2" charset="2"/>
              <a:buChar char="§"/>
            </a:pPr>
            <a:r>
              <a:rPr lang="en-US" sz="2200" dirty="0" smtClean="0">
                <a:solidFill>
                  <a:srgbClr val="2C05BB"/>
                </a:solidFill>
                <a:latin typeface="Times New Roman" pitchFamily="18" charset="0"/>
                <a:cs typeface="Times New Roman" pitchFamily="18" charset="0"/>
              </a:rPr>
              <a:t>Gene responsible for production of </a:t>
            </a:r>
            <a:r>
              <a:rPr lang="en-US" sz="2200" dirty="0" err="1" smtClean="0">
                <a:solidFill>
                  <a:srgbClr val="2C05BB"/>
                </a:solidFill>
                <a:latin typeface="Times New Roman" pitchFamily="18" charset="0"/>
                <a:cs typeface="Times New Roman" pitchFamily="18" charset="0"/>
              </a:rPr>
              <a:t>heamoglobin</a:t>
            </a:r>
            <a:r>
              <a:rPr lang="en-US" sz="2200" dirty="0" smtClean="0">
                <a:solidFill>
                  <a:srgbClr val="2C05BB"/>
                </a:solidFill>
                <a:latin typeface="Times New Roman" pitchFamily="18" charset="0"/>
                <a:cs typeface="Times New Roman" pitchFamily="18" charset="0"/>
              </a:rPr>
              <a:t>: </a:t>
            </a:r>
          </a:p>
          <a:p>
            <a:r>
              <a:rPr lang="en-US" sz="2200" i="1" dirty="0" smtClean="0">
                <a:solidFill>
                  <a:srgbClr val="FF0000"/>
                </a:solidFill>
                <a:latin typeface="Times New Roman" pitchFamily="18" charset="0"/>
                <a:cs typeface="Times New Roman" pitchFamily="18" charset="0"/>
              </a:rPr>
              <a:t>HBA1</a:t>
            </a:r>
            <a:r>
              <a:rPr lang="en-US" sz="2200" dirty="0" smtClean="0">
                <a:solidFill>
                  <a:srgbClr val="FF0000"/>
                </a:solidFill>
                <a:latin typeface="Times New Roman" pitchFamily="18" charset="0"/>
                <a:cs typeface="Times New Roman" pitchFamily="18" charset="0"/>
              </a:rPr>
              <a:t> and </a:t>
            </a:r>
            <a:r>
              <a:rPr lang="en-US" sz="2200" i="1" dirty="0" smtClean="0">
                <a:solidFill>
                  <a:srgbClr val="FF0000"/>
                </a:solidFill>
                <a:latin typeface="Times New Roman" pitchFamily="18" charset="0"/>
                <a:cs typeface="Times New Roman" pitchFamily="18" charset="0"/>
              </a:rPr>
              <a:t>HBA2</a:t>
            </a:r>
            <a:r>
              <a:rPr lang="en-US" sz="2200" dirty="0" smtClean="0">
                <a:solidFill>
                  <a:srgbClr val="FF0000"/>
                </a:solidFill>
                <a:latin typeface="Times New Roman" pitchFamily="18" charset="0"/>
                <a:cs typeface="Times New Roman" pitchFamily="18" charset="0"/>
              </a:rPr>
              <a:t> genes for </a:t>
            </a:r>
            <a:r>
              <a:rPr lang="en-US" sz="2200" dirty="0" err="1" smtClean="0">
                <a:solidFill>
                  <a:srgbClr val="FF0000"/>
                </a:solidFill>
                <a:latin typeface="Times New Roman" pitchFamily="18" charset="0"/>
                <a:cs typeface="Times New Roman" pitchFamily="18" charset="0"/>
              </a:rPr>
              <a:t>alfa</a:t>
            </a:r>
            <a:r>
              <a:rPr lang="en-US" sz="2200" dirty="0" smtClean="0">
                <a:solidFill>
                  <a:srgbClr val="FF0000"/>
                </a:solidFill>
                <a:latin typeface="Times New Roman" pitchFamily="18" charset="0"/>
                <a:cs typeface="Times New Roman" pitchFamily="18" charset="0"/>
              </a:rPr>
              <a:t> </a:t>
            </a:r>
            <a:r>
              <a:rPr lang="en-US" sz="2200" dirty="0" err="1" smtClean="0">
                <a:solidFill>
                  <a:srgbClr val="FF0000"/>
                </a:solidFill>
                <a:latin typeface="Times New Roman" pitchFamily="18" charset="0"/>
                <a:cs typeface="Times New Roman" pitchFamily="18" charset="0"/>
              </a:rPr>
              <a:t>globin</a:t>
            </a:r>
            <a:r>
              <a:rPr lang="en-US" sz="2200" dirty="0" smtClean="0">
                <a:solidFill>
                  <a:srgbClr val="FF0000"/>
                </a:solidFill>
                <a:latin typeface="Times New Roman" pitchFamily="18" charset="0"/>
                <a:cs typeface="Times New Roman" pitchFamily="18" charset="0"/>
              </a:rPr>
              <a:t> and </a:t>
            </a:r>
            <a:r>
              <a:rPr lang="en-US" sz="2200" i="1" dirty="0" smtClean="0">
                <a:solidFill>
                  <a:srgbClr val="FF0000"/>
                </a:solidFill>
                <a:latin typeface="Times New Roman" pitchFamily="18" charset="0"/>
                <a:cs typeface="Times New Roman" pitchFamily="18" charset="0"/>
              </a:rPr>
              <a:t>HBB</a:t>
            </a:r>
            <a:r>
              <a:rPr lang="en-US" sz="2200" dirty="0" smtClean="0">
                <a:solidFill>
                  <a:srgbClr val="FF0000"/>
                </a:solidFill>
                <a:latin typeface="Times New Roman" pitchFamily="18" charset="0"/>
                <a:cs typeface="Times New Roman" pitchFamily="18" charset="0"/>
              </a:rPr>
              <a:t> gene for beta </a:t>
            </a:r>
            <a:r>
              <a:rPr lang="en-US" sz="2200" dirty="0" err="1" smtClean="0">
                <a:solidFill>
                  <a:srgbClr val="FF0000"/>
                </a:solidFill>
                <a:latin typeface="Times New Roman" pitchFamily="18" charset="0"/>
                <a:cs typeface="Times New Roman" pitchFamily="18" charset="0"/>
              </a:rPr>
              <a:t>globin</a:t>
            </a:r>
            <a:r>
              <a:rPr lang="en-US" sz="2200" dirty="0" smtClean="0">
                <a:solidFill>
                  <a:srgbClr val="FF0000"/>
                </a:solidFill>
                <a:latin typeface="Times New Roman" pitchFamily="18" charset="0"/>
                <a:cs typeface="Times New Roman" pitchFamily="18" charset="0"/>
              </a:rPr>
              <a:t>.</a:t>
            </a:r>
          </a:p>
          <a:p>
            <a:pPr marL="342900" indent="-342900" algn="just">
              <a:buFont typeface="Wingdings" pitchFamily="2" charset="2"/>
              <a:buChar char="§"/>
            </a:pP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447800"/>
            <a:ext cx="5181600" cy="4524315"/>
          </a:xfrm>
          <a:prstGeom prst="rect">
            <a:avLst/>
          </a:prstGeom>
        </p:spPr>
        <p:txBody>
          <a:bodyPr wrap="square">
            <a:spAutoFit/>
          </a:bodyPr>
          <a:lstStyle/>
          <a:p>
            <a:pPr algn="just"/>
            <a:r>
              <a:rPr lang="en-US" sz="2400" dirty="0"/>
              <a:t>Hemoglobin are a </a:t>
            </a:r>
            <a:r>
              <a:rPr lang="en-US" sz="2400" dirty="0" err="1"/>
              <a:t>tetrameric</a:t>
            </a:r>
            <a:r>
              <a:rPr lang="en-US" sz="2400" dirty="0"/>
              <a:t> chromo protein consisting of none protein prosthetic group, </a:t>
            </a:r>
            <a:r>
              <a:rPr lang="en-US" sz="2400" dirty="0" err="1"/>
              <a:t>Heam</a:t>
            </a:r>
            <a:r>
              <a:rPr lang="en-US" sz="2400" dirty="0"/>
              <a:t> and the globular protein, Globin. The </a:t>
            </a:r>
            <a:r>
              <a:rPr lang="en-US" sz="2400" dirty="0" err="1"/>
              <a:t>Hbs</a:t>
            </a:r>
            <a:r>
              <a:rPr lang="en-US" sz="2400" dirty="0"/>
              <a:t> are different depending on the poly peptide chains. This are-</a:t>
            </a:r>
            <a:endParaRPr lang="en-GB" sz="2400" dirty="0"/>
          </a:p>
          <a:p>
            <a:pPr lvl="0" algn="just"/>
            <a:r>
              <a:rPr lang="en-US" sz="2400" b="1" dirty="0"/>
              <a:t>Hemoglobin A (</a:t>
            </a:r>
            <a:r>
              <a:rPr lang="en-US" sz="2400" b="1" dirty="0" err="1"/>
              <a:t>Hb</a:t>
            </a:r>
            <a:r>
              <a:rPr lang="en-US" sz="2400" b="1" dirty="0"/>
              <a:t> A):</a:t>
            </a:r>
            <a:r>
              <a:rPr lang="en-US" sz="2400" dirty="0"/>
              <a:t> It comprises about 97% of hemoglobin of adults RBC consisting of two alpha (α ) chains and two beta (β ) chains. The alpha chain contains 141 amino acids and the beta chain 146</a:t>
            </a:r>
            <a:r>
              <a:rPr lang="en-US" sz="2400" dirty="0" smtClean="0"/>
              <a:t>.</a:t>
            </a:r>
            <a:r>
              <a:rPr lang="en-US" sz="2400" dirty="0"/>
              <a:t> </a:t>
            </a:r>
            <a:endParaRPr lang="en-GB" sz="2400" dirty="0"/>
          </a:p>
        </p:txBody>
      </p:sp>
      <p:sp>
        <p:nvSpPr>
          <p:cNvPr id="6" name="Rectangle 5"/>
          <p:cNvSpPr/>
          <p:nvPr/>
        </p:nvSpPr>
        <p:spPr>
          <a:xfrm>
            <a:off x="3581400" y="381000"/>
            <a:ext cx="2362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 Hemoglobin</a:t>
            </a:r>
            <a:endParaRPr lang="en-US" sz="2800" b="1" dirty="0"/>
          </a:p>
        </p:txBody>
      </p:sp>
      <p:pic>
        <p:nvPicPr>
          <p:cNvPr id="5" name="Picture 4" descr="http://gassama.myweb.uga.edu/hemoglobinmolecule.gif"/>
          <p:cNvPicPr>
            <a:picLocks noChangeAspect="1" noChangeArrowheads="1"/>
          </p:cNvPicPr>
          <p:nvPr/>
        </p:nvPicPr>
        <p:blipFill>
          <a:blip r:embed="rId2"/>
          <a:srcRect/>
          <a:stretch>
            <a:fillRect/>
          </a:stretch>
        </p:blipFill>
        <p:spPr bwMode="auto">
          <a:xfrm>
            <a:off x="5410200" y="1676400"/>
            <a:ext cx="3657600" cy="3733800"/>
          </a:xfrm>
          <a:prstGeom prst="rect">
            <a:avLst/>
          </a:prstGeom>
          <a:noFill/>
        </p:spPr>
      </p:pic>
    </p:spTree>
    <p:extLst>
      <p:ext uri="{BB962C8B-B14F-4D97-AF65-F5344CB8AC3E}">
        <p14:creationId xmlns="" xmlns:p14="http://schemas.microsoft.com/office/powerpoint/2010/main" val="170547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17912"/>
            <a:ext cx="8382000" cy="5139869"/>
          </a:xfrm>
          <a:prstGeom prst="rect">
            <a:avLst/>
          </a:prstGeom>
        </p:spPr>
        <p:txBody>
          <a:bodyPr wrap="square">
            <a:spAutoFit/>
          </a:bodyPr>
          <a:lstStyle/>
          <a:p>
            <a:pPr algn="just"/>
            <a:r>
              <a:rPr lang="en-US" sz="2000" dirty="0"/>
              <a:t> </a:t>
            </a:r>
            <a:endParaRPr lang="en-GB" sz="2000" dirty="0"/>
          </a:p>
          <a:p>
            <a:pPr lvl="0" algn="just"/>
            <a:r>
              <a:rPr lang="en-US" sz="2200" b="1" dirty="0">
                <a:latin typeface="Times New Roman" pitchFamily="18" charset="0"/>
                <a:cs typeface="Times New Roman" pitchFamily="18" charset="0"/>
              </a:rPr>
              <a:t>Hemoglobin A</a:t>
            </a:r>
            <a:r>
              <a:rPr lang="en-US" sz="2200" b="1" baseline="-25000" dirty="0">
                <a:latin typeface="Times New Roman" pitchFamily="18" charset="0"/>
                <a:cs typeface="Times New Roman" pitchFamily="18" charset="0"/>
              </a:rPr>
              <a:t>2</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Hb</a:t>
            </a:r>
            <a:r>
              <a:rPr lang="en-US" sz="2200" b="1" dirty="0">
                <a:latin typeface="Times New Roman" pitchFamily="18" charset="0"/>
                <a:cs typeface="Times New Roman" pitchFamily="18" charset="0"/>
              </a:rPr>
              <a:t> A</a:t>
            </a:r>
            <a:r>
              <a:rPr lang="en-US" sz="2200" b="1" baseline="-25000" dirty="0">
                <a:latin typeface="Times New Roman" pitchFamily="18" charset="0"/>
                <a:cs typeface="Times New Roman" pitchFamily="18" charset="0"/>
              </a:rPr>
              <a:t>2</a:t>
            </a:r>
            <a:r>
              <a:rPr lang="en-US" sz="2200" b="1" dirty="0">
                <a:latin typeface="Times New Roman" pitchFamily="18" charset="0"/>
                <a:cs typeface="Times New Roman" pitchFamily="18" charset="0"/>
              </a:rPr>
              <a:t>):</a:t>
            </a:r>
            <a:r>
              <a:rPr lang="en-US" sz="2200" dirty="0">
                <a:latin typeface="Times New Roman" pitchFamily="18" charset="0"/>
                <a:cs typeface="Times New Roman" pitchFamily="18" charset="0"/>
              </a:rPr>
              <a:t> It is the minor </a:t>
            </a:r>
            <a:r>
              <a:rPr lang="en-US" sz="2200" dirty="0" err="1">
                <a:latin typeface="Times New Roman" pitchFamily="18" charset="0"/>
                <a:cs typeface="Times New Roman" pitchFamily="18" charset="0"/>
              </a:rPr>
              <a:t>Hb</a:t>
            </a:r>
            <a:r>
              <a:rPr lang="en-US" sz="2200" dirty="0">
                <a:latin typeface="Times New Roman" pitchFamily="18" charset="0"/>
                <a:cs typeface="Times New Roman" pitchFamily="18" charset="0"/>
              </a:rPr>
              <a:t> comprising about 3% of hemoglobin in the adult RBC which consist of 2 alpha and 2 delta (δ ) chains of 146 amino acids like beta chain. The </a:t>
            </a:r>
            <a:r>
              <a:rPr lang="en-US" sz="2200" dirty="0" err="1">
                <a:latin typeface="Times New Roman" pitchFamily="18" charset="0"/>
                <a:cs typeface="Times New Roman" pitchFamily="18" charset="0"/>
              </a:rPr>
              <a:t>Hb</a:t>
            </a:r>
            <a:r>
              <a:rPr lang="en-US" sz="2200" dirty="0">
                <a:latin typeface="Times New Roman" pitchFamily="18" charset="0"/>
                <a:cs typeface="Times New Roman" pitchFamily="18" charset="0"/>
              </a:rPr>
              <a:t> A</a:t>
            </a:r>
            <a:r>
              <a:rPr lang="en-US" sz="2200" baseline="-25000" dirty="0">
                <a:latin typeface="Times New Roman" pitchFamily="18" charset="0"/>
                <a:cs typeface="Times New Roman" pitchFamily="18" charset="0"/>
              </a:rPr>
              <a:t>2</a:t>
            </a:r>
            <a:r>
              <a:rPr lang="en-US" sz="2200" dirty="0">
                <a:latin typeface="Times New Roman" pitchFamily="18" charset="0"/>
                <a:cs typeface="Times New Roman" pitchFamily="18" charset="0"/>
              </a:rPr>
              <a:t> is elevated in some type of thalassemia.</a:t>
            </a:r>
            <a:endParaRPr lang="en-GB" sz="2200" dirty="0">
              <a:latin typeface="Times New Roman" pitchFamily="18" charset="0"/>
              <a:cs typeface="Times New Roman" pitchFamily="18" charset="0"/>
            </a:endParaRPr>
          </a:p>
          <a:p>
            <a:pPr algn="just"/>
            <a:r>
              <a:rPr lang="en-US" sz="2200" dirty="0">
                <a:latin typeface="Times New Roman" pitchFamily="18" charset="0"/>
                <a:cs typeface="Times New Roman" pitchFamily="18" charset="0"/>
              </a:rPr>
              <a:t> </a:t>
            </a:r>
            <a:endParaRPr lang="en-GB" sz="2200" dirty="0">
              <a:latin typeface="Times New Roman" pitchFamily="18" charset="0"/>
              <a:cs typeface="Times New Roman" pitchFamily="18" charset="0"/>
            </a:endParaRPr>
          </a:p>
          <a:p>
            <a:pPr lvl="0" algn="just"/>
            <a:r>
              <a:rPr lang="en-US" sz="2200" b="1" dirty="0">
                <a:latin typeface="Times New Roman" pitchFamily="18" charset="0"/>
                <a:cs typeface="Times New Roman" pitchFamily="18" charset="0"/>
              </a:rPr>
              <a:t>Hemoglobin F (</a:t>
            </a:r>
            <a:r>
              <a:rPr lang="en-US" sz="2200" b="1" dirty="0" err="1">
                <a:latin typeface="Times New Roman" pitchFamily="18" charset="0"/>
                <a:cs typeface="Times New Roman" pitchFamily="18" charset="0"/>
              </a:rPr>
              <a:t>Hb</a:t>
            </a:r>
            <a:r>
              <a:rPr lang="en-US" sz="2200" b="1" dirty="0">
                <a:latin typeface="Times New Roman" pitchFamily="18" charset="0"/>
                <a:cs typeface="Times New Roman" pitchFamily="18" charset="0"/>
              </a:rPr>
              <a:t> F):</a:t>
            </a:r>
            <a:r>
              <a:rPr lang="en-US" sz="2200" dirty="0">
                <a:latin typeface="Times New Roman" pitchFamily="18" charset="0"/>
                <a:cs typeface="Times New Roman" pitchFamily="18" charset="0"/>
              </a:rPr>
              <a:t> It is a fetus hemoglobin consisting of 2 alpha and 2 gamma (ϒ) chains of 146 amino acids like beta chain. At term </a:t>
            </a:r>
            <a:r>
              <a:rPr lang="en-US" sz="2200" dirty="0" err="1">
                <a:latin typeface="Times New Roman" pitchFamily="18" charset="0"/>
                <a:cs typeface="Times New Roman" pitchFamily="18" charset="0"/>
              </a:rPr>
              <a:t>Hb</a:t>
            </a:r>
            <a:r>
              <a:rPr lang="en-US" sz="2200" dirty="0">
                <a:latin typeface="Times New Roman" pitchFamily="18" charset="0"/>
                <a:cs typeface="Times New Roman" pitchFamily="18" charset="0"/>
              </a:rPr>
              <a:t> F accounts for 70-90% of the total </a:t>
            </a:r>
            <a:r>
              <a:rPr lang="en-US" sz="2200" dirty="0" err="1">
                <a:latin typeface="Times New Roman" pitchFamily="18" charset="0"/>
                <a:cs typeface="Times New Roman" pitchFamily="18" charset="0"/>
              </a:rPr>
              <a:t>Hb</a:t>
            </a:r>
            <a:r>
              <a:rPr lang="en-US" sz="2200" dirty="0">
                <a:latin typeface="Times New Roman" pitchFamily="18" charset="0"/>
                <a:cs typeface="Times New Roman" pitchFamily="18" charset="0"/>
              </a:rPr>
              <a:t> but it falls rapidly to 25% at 1 month and 5% at 6 months. The </a:t>
            </a:r>
            <a:r>
              <a:rPr lang="en-US" sz="2200" dirty="0" err="1">
                <a:latin typeface="Times New Roman" pitchFamily="18" charset="0"/>
                <a:cs typeface="Times New Roman" pitchFamily="18" charset="0"/>
              </a:rPr>
              <a:t>Hb</a:t>
            </a:r>
            <a:r>
              <a:rPr lang="en-US" sz="2200" dirty="0">
                <a:latin typeface="Times New Roman" pitchFamily="18" charset="0"/>
                <a:cs typeface="Times New Roman" pitchFamily="18" charset="0"/>
              </a:rPr>
              <a:t> F is elevated in some type of thalassemia.</a:t>
            </a:r>
            <a:endParaRPr lang="en-GB" sz="2200" dirty="0">
              <a:latin typeface="Times New Roman" pitchFamily="18" charset="0"/>
              <a:cs typeface="Times New Roman" pitchFamily="18" charset="0"/>
            </a:endParaRPr>
          </a:p>
          <a:p>
            <a:pPr algn="just"/>
            <a:r>
              <a:rPr lang="en-US" sz="2200" dirty="0">
                <a:latin typeface="Times New Roman" pitchFamily="18" charset="0"/>
                <a:cs typeface="Times New Roman" pitchFamily="18" charset="0"/>
              </a:rPr>
              <a:t> </a:t>
            </a:r>
            <a:endParaRPr lang="en-GB" sz="2200" dirty="0">
              <a:latin typeface="Times New Roman" pitchFamily="18" charset="0"/>
              <a:cs typeface="Times New Roman" pitchFamily="18" charset="0"/>
            </a:endParaRPr>
          </a:p>
          <a:p>
            <a:pPr lvl="0" algn="just"/>
            <a:r>
              <a:rPr lang="en-US" sz="2200" b="1" dirty="0">
                <a:latin typeface="Times New Roman" pitchFamily="18" charset="0"/>
                <a:cs typeface="Times New Roman" pitchFamily="18" charset="0"/>
              </a:rPr>
              <a:t>Embryos hemoglobin:</a:t>
            </a:r>
            <a:r>
              <a:rPr lang="en-US" sz="2200" dirty="0">
                <a:latin typeface="Times New Roman" pitchFamily="18" charset="0"/>
                <a:cs typeface="Times New Roman" pitchFamily="18" charset="0"/>
              </a:rPr>
              <a:t> It consist of 2 alpha like zeta (ϛ) chains and 2 beta like epsilon (ε) chains arising shortly after conception. In course of development, ϛ is replaced by α and ε is replaced by ϒ and then β.</a:t>
            </a:r>
            <a:endParaRPr lang="en-GB" sz="2200" dirty="0">
              <a:latin typeface="Times New Roman" pitchFamily="18" charset="0"/>
              <a:cs typeface="Times New Roman" pitchFamily="18" charset="0"/>
            </a:endParaRPr>
          </a:p>
        </p:txBody>
      </p:sp>
      <p:sp>
        <p:nvSpPr>
          <p:cNvPr id="6" name="Rectangle 5"/>
          <p:cNvSpPr/>
          <p:nvPr/>
        </p:nvSpPr>
        <p:spPr>
          <a:xfrm>
            <a:off x="3581400" y="381000"/>
            <a:ext cx="2362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 Hemoglobin</a:t>
            </a:r>
            <a:endParaRPr lang="en-US" sz="2800" b="1" dirty="0"/>
          </a:p>
        </p:txBody>
      </p:sp>
    </p:spTree>
    <p:extLst>
      <p:ext uri="{BB962C8B-B14F-4D97-AF65-F5344CB8AC3E}">
        <p14:creationId xmlns="" xmlns:p14="http://schemas.microsoft.com/office/powerpoint/2010/main" val="2531216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2286000" y="304800"/>
            <a:ext cx="47244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Classification of Thalassemia</a:t>
            </a:r>
            <a:endParaRPr lang="en-US" sz="2800" b="1" dirty="0"/>
          </a:p>
        </p:txBody>
      </p:sp>
      <p:sp>
        <p:nvSpPr>
          <p:cNvPr id="3" name="Rectangle 2"/>
          <p:cNvSpPr/>
          <p:nvPr/>
        </p:nvSpPr>
        <p:spPr>
          <a:xfrm>
            <a:off x="533400" y="990600"/>
            <a:ext cx="8305799" cy="646331"/>
          </a:xfrm>
          <a:prstGeom prst="rect">
            <a:avLst/>
          </a:prstGeom>
        </p:spPr>
        <p:txBody>
          <a:bodyPr wrap="square">
            <a:spAutoFit/>
          </a:bodyPr>
          <a:lstStyle/>
          <a:p>
            <a:pPr algn="just"/>
            <a:r>
              <a:rPr lang="en-US" dirty="0">
                <a:latin typeface="Times New Roman" pitchFamily="18" charset="0"/>
                <a:cs typeface="Times New Roman" pitchFamily="18" charset="0"/>
              </a:rPr>
              <a:t>Thalassemia includes disorders affecting the alpha hemoglobin chain genes and the beta hemoglobin chain gene. </a:t>
            </a:r>
            <a:r>
              <a:rPr lang="en-US" dirty="0" smtClean="0">
                <a:latin typeface="Times New Roman" pitchFamily="18" charset="0"/>
                <a:cs typeface="Times New Roman" pitchFamily="18" charset="0"/>
              </a:rPr>
              <a:t>It is two types-</a:t>
            </a:r>
            <a:endParaRPr lang="en-GB" dirty="0">
              <a:latin typeface="Times New Roman" pitchFamily="18" charset="0"/>
              <a:cs typeface="Times New Roman" pitchFamily="18" charset="0"/>
            </a:endParaRPr>
          </a:p>
        </p:txBody>
      </p:sp>
      <p:sp>
        <p:nvSpPr>
          <p:cNvPr id="4" name="Rectangle 3"/>
          <p:cNvSpPr/>
          <p:nvPr/>
        </p:nvSpPr>
        <p:spPr>
          <a:xfrm>
            <a:off x="457200" y="1676400"/>
            <a:ext cx="8458200" cy="4524315"/>
          </a:xfrm>
          <a:prstGeom prst="rect">
            <a:avLst/>
          </a:prstGeom>
        </p:spPr>
        <p:txBody>
          <a:bodyPr wrap="square">
            <a:spAutoFit/>
          </a:bodyPr>
          <a:lstStyle/>
          <a:p>
            <a:pPr marL="342900" indent="-342900" algn="just">
              <a:buAutoNum type="arabicPeriod"/>
            </a:pPr>
            <a:r>
              <a:rPr lang="en-US" b="1" dirty="0" smtClean="0">
                <a:latin typeface="Times New Roman" pitchFamily="18" charset="0"/>
                <a:cs typeface="Times New Roman" pitchFamily="18" charset="0"/>
              </a:rPr>
              <a:t>Alpha </a:t>
            </a:r>
            <a:r>
              <a:rPr lang="en-US" b="1" dirty="0">
                <a:latin typeface="Times New Roman" pitchFamily="18" charset="0"/>
                <a:cs typeface="Times New Roman" pitchFamily="18" charset="0"/>
              </a:rPr>
              <a:t>Thalassemia; </a:t>
            </a:r>
            <a:r>
              <a:rPr lang="en-US" dirty="0">
                <a:latin typeface="Times New Roman" pitchFamily="18" charset="0"/>
                <a:cs typeface="Times New Roman" pitchFamily="18" charset="0"/>
              </a:rPr>
              <a:t> Four genes are involved in making the alpha </a:t>
            </a:r>
            <a:r>
              <a:rPr lang="en-US" dirty="0" err="1">
                <a:latin typeface="Times New Roman" pitchFamily="18" charset="0"/>
                <a:cs typeface="Times New Roman" pitchFamily="18" charset="0"/>
              </a:rPr>
              <a:t>globin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part. </a:t>
            </a:r>
            <a:r>
              <a:rPr lang="en-US" dirty="0">
                <a:latin typeface="Times New Roman" pitchFamily="18" charset="0"/>
                <a:cs typeface="Times New Roman" pitchFamily="18" charset="0"/>
              </a:rPr>
              <a:t>Alpha thalassemia occurs when one or more of these genes  is </a:t>
            </a:r>
            <a:r>
              <a:rPr lang="en-US" dirty="0" smtClean="0">
                <a:latin typeface="Times New Roman" pitchFamily="18" charset="0"/>
                <a:cs typeface="Times New Roman" pitchFamily="18" charset="0"/>
              </a:rPr>
              <a:t>variant </a:t>
            </a:r>
            <a:r>
              <a:rPr lang="en-US" dirty="0">
                <a:latin typeface="Times New Roman" pitchFamily="18" charset="0"/>
                <a:cs typeface="Times New Roman" pitchFamily="18" charset="0"/>
              </a:rPr>
              <a:t>or missing</a:t>
            </a:r>
            <a:r>
              <a:rPr lang="en-US" dirty="0" smtClean="0">
                <a:latin typeface="Times New Roman" pitchFamily="18" charset="0"/>
                <a:cs typeface="Times New Roman" pitchFamily="18" charset="0"/>
              </a:rPr>
              <a:t>. </a:t>
            </a:r>
          </a:p>
          <a:p>
            <a:pPr algn="just"/>
            <a:r>
              <a:rPr lang="en-US" dirty="0">
                <a:latin typeface="Times New Roman" pitchFamily="18" charset="0"/>
                <a:cs typeface="Times New Roman" pitchFamily="18" charset="0"/>
              </a:rPr>
              <a:t>(i) </a:t>
            </a:r>
            <a:r>
              <a:rPr lang="en-US" b="1" dirty="0">
                <a:latin typeface="Times New Roman" pitchFamily="18" charset="0"/>
                <a:cs typeface="Times New Roman" pitchFamily="18" charset="0"/>
              </a:rPr>
              <a:t>Silent carrier state.</a:t>
            </a:r>
            <a:r>
              <a:rPr lang="en-US" dirty="0">
                <a:latin typeface="Times New Roman" pitchFamily="18" charset="0"/>
                <a:cs typeface="Times New Roman" pitchFamily="18" charset="0"/>
              </a:rPr>
              <a:t> This is the one-gene deletion alpha thalassemia condition. People with this condition are </a:t>
            </a:r>
            <a:r>
              <a:rPr lang="en-US" dirty="0" err="1" smtClean="0">
                <a:latin typeface="Times New Roman" pitchFamily="18" charset="0"/>
                <a:cs typeface="Times New Roman" pitchFamily="18" charset="0"/>
              </a:rPr>
              <a:t>hematologically</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normal. </a:t>
            </a:r>
            <a:endParaRPr lang="en-GB"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(ii) </a:t>
            </a:r>
            <a:r>
              <a:rPr lang="en-US" b="1" dirty="0">
                <a:latin typeface="Times New Roman" pitchFamily="18" charset="0"/>
                <a:cs typeface="Times New Roman" pitchFamily="18" charset="0"/>
              </a:rPr>
              <a:t>Mild alpha-thalassemia</a:t>
            </a:r>
            <a:r>
              <a:rPr lang="en-US" dirty="0">
                <a:latin typeface="Times New Roman" pitchFamily="18" charset="0"/>
                <a:cs typeface="Times New Roman" pitchFamily="18" charset="0"/>
              </a:rPr>
              <a:t>. These patients have lost two alpha globin </a:t>
            </a:r>
            <a:r>
              <a:rPr lang="en-US" dirty="0" smtClean="0">
                <a:latin typeface="Times New Roman" pitchFamily="18" charset="0"/>
                <a:cs typeface="Times New Roman" pitchFamily="18" charset="0"/>
              </a:rPr>
              <a:t>genes. They </a:t>
            </a:r>
            <a:r>
              <a:rPr lang="en-US" dirty="0">
                <a:latin typeface="Times New Roman" pitchFamily="18" charset="0"/>
                <a:cs typeface="Times New Roman" pitchFamily="18" charset="0"/>
              </a:rPr>
              <a:t>have small red cells and a mild anemia.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t>
            </a:r>
            <a:r>
              <a:rPr lang="en-US" dirty="0">
                <a:latin typeface="Times New Roman" pitchFamily="18" charset="0"/>
                <a:cs typeface="Times New Roman" pitchFamily="18" charset="0"/>
              </a:rPr>
              <a:t>iii) </a:t>
            </a:r>
            <a:r>
              <a:rPr lang="en-US" b="1" dirty="0">
                <a:latin typeface="Times New Roman" pitchFamily="18" charset="0"/>
                <a:cs typeface="Times New Roman" pitchFamily="18" charset="0"/>
              </a:rPr>
              <a:t>Hemoglobin H disease.</a:t>
            </a:r>
            <a:r>
              <a:rPr lang="en-US" dirty="0">
                <a:latin typeface="Times New Roman" pitchFamily="18" charset="0"/>
                <a:cs typeface="Times New Roman" pitchFamily="18" charset="0"/>
              </a:rPr>
              <a:t> These patients have lost three alpha globin genes. Normally, beta chains pair only with alpha chains. With three-gene deletion alpha thalassemia, however, beta chains begin to associate in groups of four, producing an abnormal hemoglobin, called "hemoglobin H" that cannot carry oxygen properly and damages the RBC membrane, accelerating cell destruction. Patients with this condition have a moderate to severe </a:t>
            </a:r>
            <a:r>
              <a:rPr lang="en-US" dirty="0" smtClean="0">
                <a:latin typeface="Times New Roman" pitchFamily="18" charset="0"/>
                <a:cs typeface="Times New Roman" pitchFamily="18" charset="0"/>
              </a:rPr>
              <a:t>anemia.</a:t>
            </a:r>
            <a:endParaRPr lang="en-GB" dirty="0">
              <a:latin typeface="Times New Roman" pitchFamily="18" charset="0"/>
              <a:cs typeface="Times New Roman" pitchFamily="18" charset="0"/>
            </a:endParaRPr>
          </a:p>
          <a:p>
            <a:pPr algn="just"/>
            <a:r>
              <a:rPr lang="en-US" b="1" dirty="0">
                <a:latin typeface="Times New Roman" pitchFamily="18" charset="0"/>
                <a:cs typeface="Times New Roman" pitchFamily="18" charset="0"/>
              </a:rPr>
              <a:t>(iv) </a:t>
            </a:r>
            <a:r>
              <a:rPr lang="en-US" b="1" dirty="0" err="1">
                <a:latin typeface="Times New Roman" pitchFamily="18" charset="0"/>
                <a:cs typeface="Times New Roman" pitchFamily="18" charset="0"/>
              </a:rPr>
              <a:t>Hydrops</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fetalis</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This condition results from the loss of all four alpha globin genes.  The gamma chains produced during fetal life associate in groups of four to form an abnormal hemoglobin called "hemoglobin </a:t>
            </a:r>
            <a:r>
              <a:rPr lang="en-US" dirty="0" err="1">
                <a:latin typeface="Times New Roman" pitchFamily="18" charset="0"/>
                <a:cs typeface="Times New Roman" pitchFamily="18" charset="0"/>
              </a:rPr>
              <a:t>Barts</a:t>
            </a:r>
            <a:r>
              <a:rPr lang="en-US" dirty="0">
                <a:latin typeface="Times New Roman" pitchFamily="18" charset="0"/>
                <a:cs typeface="Times New Roman" pitchFamily="18" charset="0"/>
              </a:rPr>
              <a:t>". Most people with four-gene deletion alpha thalassemia die </a:t>
            </a:r>
            <a:r>
              <a:rPr lang="en-US" i="1" dirty="0">
                <a:latin typeface="Times New Roman" pitchFamily="18" charset="0"/>
                <a:cs typeface="Times New Roman" pitchFamily="18" charset="0"/>
              </a:rPr>
              <a:t>in utero</a:t>
            </a:r>
            <a:r>
              <a:rPr lang="en-US" dirty="0">
                <a:latin typeface="Times New Roman" pitchFamily="18" charset="0"/>
                <a:cs typeface="Times New Roman" pitchFamily="18" charset="0"/>
              </a:rPr>
              <a:t> or shortly after birth. </a:t>
            </a:r>
            <a:endParaRPr lang="en-GB"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3" name="Rectangle 2"/>
          <p:cNvSpPr/>
          <p:nvPr/>
        </p:nvSpPr>
        <p:spPr>
          <a:xfrm>
            <a:off x="304800" y="228600"/>
            <a:ext cx="8598703" cy="6478697"/>
          </a:xfrm>
          <a:prstGeom prst="rect">
            <a:avLst/>
          </a:prstGeom>
        </p:spPr>
        <p:txBody>
          <a:bodyPr wrap="square">
            <a:spAutoFit/>
          </a:bodyPr>
          <a:lstStyle/>
          <a:p>
            <a:pPr algn="just"/>
            <a:r>
              <a:rPr lang="en-US" sz="2000" b="1" dirty="0">
                <a:latin typeface="Times New Roman" pitchFamily="18" charset="0"/>
                <a:cs typeface="Times New Roman" pitchFamily="18" charset="0"/>
              </a:rPr>
              <a:t>2. Beta Thalassemia</a:t>
            </a:r>
            <a:r>
              <a:rPr lang="en-US" sz="2000" dirty="0">
                <a:latin typeface="Times New Roman" pitchFamily="18" charset="0"/>
                <a:cs typeface="Times New Roman" pitchFamily="18" charset="0"/>
              </a:rPr>
              <a:t> :  Two genes are involved in making the beta globin part of hemoglobin.  Unlike alpha thalassemia, beta thalassemia rarely arises from the complete loss of a beta globin gene. It </a:t>
            </a:r>
            <a:r>
              <a:rPr lang="en-US" sz="2000" dirty="0" err="1" smtClean="0">
                <a:latin typeface="Times New Roman" pitchFamily="18" charset="0"/>
                <a:cs typeface="Times New Roman" pitchFamily="18" charset="0"/>
              </a:rPr>
              <a:t>occurance</a:t>
            </a:r>
            <a:r>
              <a:rPr lang="en-US" sz="2000" dirty="0" smtClean="0">
                <a:latin typeface="Times New Roman" pitchFamily="18" charset="0"/>
                <a:cs typeface="Times New Roman" pitchFamily="18" charset="0"/>
              </a:rPr>
              <a:t> and severity depends on whether one </a:t>
            </a:r>
            <a:r>
              <a:rPr lang="en-US" sz="2000" dirty="0">
                <a:latin typeface="Times New Roman" pitchFamily="18" charset="0"/>
                <a:cs typeface="Times New Roman" pitchFamily="18" charset="0"/>
              </a:rPr>
              <a:t>or both of two genes are variant</a:t>
            </a:r>
            <a:r>
              <a:rPr lang="en-US" sz="2000"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p>
          <a:p>
            <a:pPr algn="just"/>
            <a:r>
              <a:rPr lang="en-US" sz="2000" b="1" dirty="0" smtClean="0">
                <a:latin typeface="Times New Roman" pitchFamily="18" charset="0"/>
                <a:cs typeface="Times New Roman" pitchFamily="18" charset="0"/>
              </a:rPr>
              <a:t>There are two type of beta thalassemia</a:t>
            </a:r>
            <a:endParaRPr lang="en-US" sz="2000" dirty="0" smtClean="0">
              <a:latin typeface="Times New Roman" pitchFamily="18" charset="0"/>
              <a:cs typeface="Times New Roman" pitchFamily="18" charset="0"/>
            </a:endParaRPr>
          </a:p>
          <a:p>
            <a:pPr marL="274320" indent="-274320" algn="just">
              <a:spcAft>
                <a:spcPts val="600"/>
              </a:spcAft>
              <a:buBlip>
                <a:blip r:embed="rId3"/>
              </a:buBlip>
            </a:pPr>
            <a:r>
              <a:rPr lang="en-US" sz="2000" dirty="0" smtClean="0">
                <a:solidFill>
                  <a:srgbClr val="2C05BB"/>
                </a:solidFill>
                <a:latin typeface="Times New Roman" pitchFamily="18" charset="0"/>
                <a:cs typeface="Times New Roman" pitchFamily="18" charset="0"/>
              </a:rPr>
              <a:t>B</a:t>
            </a:r>
            <a:r>
              <a:rPr lang="en-US" sz="2000" baseline="30000" dirty="0" smtClean="0">
                <a:solidFill>
                  <a:srgbClr val="2C05BB"/>
                </a:solidFill>
                <a:latin typeface="Times New Roman" pitchFamily="18" charset="0"/>
                <a:cs typeface="Times New Roman" pitchFamily="18" charset="0"/>
              </a:rPr>
              <a:t>0</a:t>
            </a:r>
            <a:r>
              <a:rPr lang="en-US" sz="2000" dirty="0" smtClean="0">
                <a:solidFill>
                  <a:srgbClr val="2C05BB"/>
                </a:solidFill>
                <a:latin typeface="Times New Roman" pitchFamily="18" charset="0"/>
                <a:cs typeface="Times New Roman" pitchFamily="18" charset="0"/>
              </a:rPr>
              <a:t> thalassemia</a:t>
            </a:r>
            <a:r>
              <a:rPr lang="en-US" sz="2000" dirty="0" smtClean="0">
                <a:latin typeface="Times New Roman" pitchFamily="18" charset="0"/>
                <a:cs typeface="Times New Roman" pitchFamily="18" charset="0"/>
              </a:rPr>
              <a:t>- the affected gene makes essentially no beta </a:t>
            </a:r>
            <a:r>
              <a:rPr lang="en-US" sz="2000" dirty="0" err="1" smtClean="0">
                <a:latin typeface="Times New Roman" pitchFamily="18" charset="0"/>
                <a:cs typeface="Times New Roman" pitchFamily="18" charset="0"/>
              </a:rPr>
              <a:t>globin</a:t>
            </a:r>
            <a:r>
              <a:rPr lang="en-US" sz="2000" dirty="0" smtClean="0">
                <a:latin typeface="Times New Roman" pitchFamily="18" charset="0"/>
                <a:cs typeface="Times New Roman" pitchFamily="18" charset="0"/>
              </a:rPr>
              <a:t> protein </a:t>
            </a:r>
          </a:p>
          <a:p>
            <a:pPr marL="274320" indent="-274320" algn="just">
              <a:spcAft>
                <a:spcPts val="600"/>
              </a:spcAft>
              <a:buBlip>
                <a:blip r:embed="rId3"/>
              </a:buBlip>
            </a:pPr>
            <a:r>
              <a:rPr lang="en-US" sz="2000" dirty="0" smtClean="0">
                <a:solidFill>
                  <a:srgbClr val="2C05BB"/>
                </a:solidFill>
                <a:latin typeface="Times New Roman" pitchFamily="18" charset="0"/>
                <a:cs typeface="Times New Roman" pitchFamily="18" charset="0"/>
              </a:rPr>
              <a:t>B</a:t>
            </a:r>
            <a:r>
              <a:rPr lang="en-US" sz="2000" baseline="30000" dirty="0" smtClean="0">
                <a:solidFill>
                  <a:srgbClr val="2C05BB"/>
                </a:solidFill>
                <a:latin typeface="Times New Roman" pitchFamily="18" charset="0"/>
                <a:cs typeface="Times New Roman" pitchFamily="18" charset="0"/>
              </a:rPr>
              <a:t>+</a:t>
            </a:r>
            <a:r>
              <a:rPr lang="en-US" sz="2000" dirty="0" smtClean="0">
                <a:solidFill>
                  <a:srgbClr val="2C05BB"/>
                </a:solidFill>
                <a:latin typeface="Times New Roman" pitchFamily="18" charset="0"/>
                <a:cs typeface="Times New Roman" pitchFamily="18" charset="0"/>
              </a:rPr>
              <a:t> thalassemia</a:t>
            </a:r>
            <a:r>
              <a:rPr lang="en-US" sz="2000" dirty="0" smtClean="0">
                <a:latin typeface="Times New Roman" pitchFamily="18" charset="0"/>
                <a:cs typeface="Times New Roman" pitchFamily="18" charset="0"/>
              </a:rPr>
              <a:t>- the production of beta chain protein is lower than normal, but not zero.</a:t>
            </a:r>
          </a:p>
          <a:p>
            <a:pPr marL="274320" indent="-274320" algn="just">
              <a:spcAft>
                <a:spcPts val="600"/>
              </a:spcAft>
            </a:pPr>
            <a:r>
              <a:rPr lang="en-US" sz="2000" dirty="0" smtClean="0">
                <a:latin typeface="Times New Roman" pitchFamily="18" charset="0"/>
                <a:cs typeface="Times New Roman" pitchFamily="18" charset="0"/>
              </a:rPr>
              <a:t>On the basis of severity, it is of 3 types:</a:t>
            </a:r>
          </a:p>
          <a:p>
            <a:pPr algn="just"/>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i</a:t>
            </a: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Thalassemia minor, or thalassemia trait.</a:t>
            </a:r>
            <a:r>
              <a:rPr lang="en-US" sz="2000" dirty="0" smtClean="0">
                <a:latin typeface="Times New Roman" pitchFamily="18" charset="0"/>
                <a:cs typeface="Times New Roman" pitchFamily="18" charset="0"/>
              </a:rPr>
              <a:t> This condition results from the defect in one of two beta genes with a variably reduced production of beta </a:t>
            </a:r>
            <a:r>
              <a:rPr lang="en-US" sz="2000" dirty="0" err="1" smtClean="0">
                <a:latin typeface="Times New Roman" pitchFamily="18" charset="0"/>
                <a:cs typeface="Times New Roman" pitchFamily="18" charset="0"/>
              </a:rPr>
              <a:t>globin</a:t>
            </a:r>
            <a:r>
              <a:rPr lang="en-US" sz="2000" dirty="0" smtClean="0">
                <a:latin typeface="Times New Roman" pitchFamily="18" charset="0"/>
                <a:cs typeface="Times New Roman" pitchFamily="18" charset="0"/>
              </a:rPr>
              <a:t>. These patients are clinically well, and are usually only detected through routine blood testing.</a:t>
            </a:r>
            <a:endParaRPr lang="en-GB"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(ii) </a:t>
            </a:r>
            <a:r>
              <a:rPr lang="en-US" sz="2000" b="1" dirty="0" smtClean="0">
                <a:latin typeface="Times New Roman" pitchFamily="18" charset="0"/>
                <a:cs typeface="Times New Roman" pitchFamily="18" charset="0"/>
              </a:rPr>
              <a:t>Thalassemia </a:t>
            </a:r>
            <a:r>
              <a:rPr lang="en-US" sz="2000" b="1" dirty="0" err="1" smtClean="0">
                <a:latin typeface="Times New Roman" pitchFamily="18" charset="0"/>
                <a:cs typeface="Times New Roman" pitchFamily="18" charset="0"/>
              </a:rPr>
              <a:t>intermedia</a:t>
            </a:r>
            <a:r>
              <a:rPr lang="en-US" sz="2000" b="1" dirty="0" smtClean="0">
                <a:latin typeface="Times New Roman" pitchFamily="18" charset="0"/>
                <a:cs typeface="Times New Roman" pitchFamily="18" charset="0"/>
              </a:rPr>
              <a:t> or Mild Cooley anemia.</a:t>
            </a:r>
            <a:r>
              <a:rPr lang="en-US" sz="2000" dirty="0" smtClean="0">
                <a:latin typeface="Times New Roman" pitchFamily="18" charset="0"/>
                <a:cs typeface="Times New Roman" pitchFamily="18" charset="0"/>
              </a:rPr>
              <a:t> This condition results from the defect in both beta genes with a reduced production of beta </a:t>
            </a:r>
            <a:r>
              <a:rPr lang="en-US" sz="2000" dirty="0" err="1" smtClean="0">
                <a:latin typeface="Times New Roman" pitchFamily="18" charset="0"/>
                <a:cs typeface="Times New Roman" pitchFamily="18" charset="0"/>
              </a:rPr>
              <a:t>globin</a:t>
            </a:r>
            <a:r>
              <a:rPr lang="en-US" sz="2000" dirty="0" smtClean="0">
                <a:latin typeface="Times New Roman" pitchFamily="18" charset="0"/>
                <a:cs typeface="Times New Roman" pitchFamily="18" charset="0"/>
              </a:rPr>
              <a:t>. Patients with thalassemia </a:t>
            </a:r>
            <a:r>
              <a:rPr lang="en-US" sz="2000" dirty="0" err="1" smtClean="0">
                <a:latin typeface="Times New Roman" pitchFamily="18" charset="0"/>
                <a:cs typeface="Times New Roman" pitchFamily="18" charset="0"/>
              </a:rPr>
              <a:t>intermedia</a:t>
            </a:r>
            <a:r>
              <a:rPr lang="en-US" sz="2000" dirty="0" smtClean="0">
                <a:latin typeface="Times New Roman" pitchFamily="18" charset="0"/>
                <a:cs typeface="Times New Roman" pitchFamily="18" charset="0"/>
              </a:rPr>
              <a:t> have significant anemia, but are able to survive without blood transfusions.</a:t>
            </a:r>
            <a:endParaRPr lang="en-GB"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(iii) </a:t>
            </a:r>
            <a:r>
              <a:rPr lang="en-US" sz="2000" b="1" dirty="0" smtClean="0">
                <a:latin typeface="Times New Roman" pitchFamily="18" charset="0"/>
                <a:cs typeface="Times New Roman" pitchFamily="18" charset="0"/>
              </a:rPr>
              <a:t>Thalassemia major or Cooley anemia.</a:t>
            </a:r>
            <a:r>
              <a:rPr lang="en-US" sz="2000" dirty="0" smtClean="0">
                <a:latin typeface="Times New Roman" pitchFamily="18" charset="0"/>
                <a:cs typeface="Times New Roman" pitchFamily="18" charset="0"/>
              </a:rPr>
              <a:t> This condition results from the defect in both beta genes with no production of beta </a:t>
            </a:r>
            <a:r>
              <a:rPr lang="en-US" sz="2000" dirty="0" err="1" smtClean="0">
                <a:latin typeface="Times New Roman" pitchFamily="18" charset="0"/>
                <a:cs typeface="Times New Roman" pitchFamily="18" charset="0"/>
              </a:rPr>
              <a:t>globin</a:t>
            </a:r>
            <a:r>
              <a:rPr lang="en-US" sz="2000" dirty="0" smtClean="0">
                <a:latin typeface="Times New Roman" pitchFamily="18" charset="0"/>
                <a:cs typeface="Times New Roman" pitchFamily="18" charset="0"/>
              </a:rPr>
              <a:t>. Patients with this condition have severe anemia and needed chronic blood transfusions to survive.</a:t>
            </a:r>
            <a:endParaRPr lang="en-GB"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2362200" y="304800"/>
            <a:ext cx="43434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Symptoms of Thalassemia?</a:t>
            </a:r>
            <a:endParaRPr lang="en-US" sz="2800" b="1" dirty="0"/>
          </a:p>
        </p:txBody>
      </p:sp>
      <p:sp>
        <p:nvSpPr>
          <p:cNvPr id="13" name="Rectangle 12"/>
          <p:cNvSpPr/>
          <p:nvPr/>
        </p:nvSpPr>
        <p:spPr>
          <a:xfrm>
            <a:off x="533400" y="990600"/>
            <a:ext cx="8382000" cy="1631216"/>
          </a:xfrm>
          <a:prstGeom prst="rect">
            <a:avLst/>
          </a:prstGeom>
        </p:spPr>
        <p:txBody>
          <a:bodyPr wrap="square">
            <a:spAutoFit/>
          </a:bodyPr>
          <a:lstStyle/>
          <a:p>
            <a:pPr algn="just"/>
            <a:r>
              <a:rPr lang="en-US" sz="2000" dirty="0" smtClean="0">
                <a:latin typeface="Times New Roman" pitchFamily="18" charset="0"/>
                <a:cs typeface="Times New Roman" pitchFamily="18" charset="0"/>
              </a:rPr>
              <a:t>The signs and symptoms depend on the type and severity of thalassemia. Some babies show signs and symptoms of thalassemia at birth, while others may develop signs or symptoms during the first two years of life. Some people who have only one affected hemoglobin gene don't experience any thalassemia symptoms.</a:t>
            </a:r>
            <a:endParaRPr lang="en-US" sz="2000" dirty="0">
              <a:latin typeface="Times New Roman" pitchFamily="18" charset="0"/>
              <a:cs typeface="Times New Roman" pitchFamily="18" charset="0"/>
            </a:endParaRPr>
          </a:p>
        </p:txBody>
      </p:sp>
      <p:sp>
        <p:nvSpPr>
          <p:cNvPr id="14" name="Rectangle 13"/>
          <p:cNvSpPr/>
          <p:nvPr/>
        </p:nvSpPr>
        <p:spPr>
          <a:xfrm>
            <a:off x="914400" y="2667000"/>
            <a:ext cx="4572000" cy="3170099"/>
          </a:xfrm>
          <a:prstGeom prst="rect">
            <a:avLst/>
          </a:prstGeom>
        </p:spPr>
        <p:txBody>
          <a:bodyPr>
            <a:spAutoFit/>
          </a:bodyPr>
          <a:lstStyle/>
          <a:p>
            <a:r>
              <a:rPr lang="en-US" sz="2000" dirty="0" smtClean="0">
                <a:latin typeface="Times New Roman" pitchFamily="18" charset="0"/>
                <a:cs typeface="Times New Roman" pitchFamily="18" charset="0"/>
              </a:rPr>
              <a:t>Thalassemia symptoms include:</a:t>
            </a:r>
          </a:p>
          <a:p>
            <a:pPr indent="274320">
              <a:buBlip>
                <a:blip r:embed="rId3"/>
              </a:buBlip>
            </a:pPr>
            <a:r>
              <a:rPr lang="en-US" sz="2000" dirty="0" smtClean="0">
                <a:latin typeface="Times New Roman" pitchFamily="18" charset="0"/>
                <a:cs typeface="Times New Roman" pitchFamily="18" charset="0"/>
              </a:rPr>
              <a:t>Fatigue</a:t>
            </a:r>
          </a:p>
          <a:p>
            <a:pPr indent="274320">
              <a:buBlip>
                <a:blip r:embed="rId3"/>
              </a:buBlip>
            </a:pPr>
            <a:r>
              <a:rPr lang="en-US" sz="2000" dirty="0" smtClean="0">
                <a:latin typeface="Times New Roman" pitchFamily="18" charset="0"/>
                <a:cs typeface="Times New Roman" pitchFamily="18" charset="0"/>
              </a:rPr>
              <a:t>Weakness</a:t>
            </a:r>
          </a:p>
          <a:p>
            <a:pPr indent="274320">
              <a:buBlip>
                <a:blip r:embed="rId3"/>
              </a:buBlip>
            </a:pPr>
            <a:r>
              <a:rPr lang="en-US" sz="2000" dirty="0" smtClean="0">
                <a:latin typeface="Times New Roman" pitchFamily="18" charset="0"/>
                <a:cs typeface="Times New Roman" pitchFamily="18" charset="0"/>
              </a:rPr>
              <a:t>Pale appearance</a:t>
            </a:r>
          </a:p>
          <a:p>
            <a:pPr indent="274320">
              <a:buBlip>
                <a:blip r:embed="rId3"/>
              </a:buBlip>
            </a:pPr>
            <a:r>
              <a:rPr lang="en-US" sz="2000" dirty="0" smtClean="0">
                <a:latin typeface="Times New Roman" pitchFamily="18" charset="0"/>
                <a:cs typeface="Times New Roman" pitchFamily="18" charset="0"/>
              </a:rPr>
              <a:t>Yellow discoloration of skin (jaundice)</a:t>
            </a:r>
          </a:p>
          <a:p>
            <a:pPr indent="274320">
              <a:buBlip>
                <a:blip r:embed="rId3"/>
              </a:buBlip>
            </a:pPr>
            <a:r>
              <a:rPr lang="en-US" sz="2000" dirty="0" smtClean="0">
                <a:latin typeface="Times New Roman" pitchFamily="18" charset="0"/>
                <a:cs typeface="Times New Roman" pitchFamily="18" charset="0"/>
              </a:rPr>
              <a:t>Facial bone deformities</a:t>
            </a:r>
          </a:p>
          <a:p>
            <a:pPr indent="274320">
              <a:buBlip>
                <a:blip r:embed="rId3"/>
              </a:buBlip>
            </a:pPr>
            <a:r>
              <a:rPr lang="en-US" sz="2000" dirty="0" smtClean="0">
                <a:latin typeface="Times New Roman" pitchFamily="18" charset="0"/>
                <a:cs typeface="Times New Roman" pitchFamily="18" charset="0"/>
              </a:rPr>
              <a:t>Slow growth</a:t>
            </a:r>
          </a:p>
          <a:p>
            <a:pPr indent="274320">
              <a:buBlip>
                <a:blip r:embed="rId3"/>
              </a:buBlip>
            </a:pPr>
            <a:r>
              <a:rPr lang="en-US" sz="2000" dirty="0" smtClean="0">
                <a:latin typeface="Times New Roman" pitchFamily="18" charset="0"/>
                <a:cs typeface="Times New Roman" pitchFamily="18" charset="0"/>
              </a:rPr>
              <a:t>Abdominal swelling</a:t>
            </a:r>
          </a:p>
          <a:p>
            <a:pPr indent="274320">
              <a:buBlip>
                <a:blip r:embed="rId3"/>
              </a:buBlip>
            </a:pPr>
            <a:r>
              <a:rPr lang="en-US" sz="2000" dirty="0" smtClean="0">
                <a:latin typeface="Times New Roman" pitchFamily="18" charset="0"/>
                <a:cs typeface="Times New Roman" pitchFamily="18" charset="0"/>
              </a:rPr>
              <a:t>Dark urine</a:t>
            </a:r>
          </a:p>
          <a:p>
            <a:pPr indent="274320">
              <a:buBlip>
                <a:blip r:embed="rId3"/>
              </a:buBlip>
            </a:pPr>
            <a:r>
              <a:rPr lang="en-US" sz="2000" dirty="0" smtClean="0">
                <a:latin typeface="Times New Roman" pitchFamily="18" charset="0"/>
                <a:cs typeface="Times New Roman" pitchFamily="18" charset="0"/>
              </a:rPr>
              <a:t>Enlarged spleen</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295400"/>
            <a:ext cx="8382000" cy="4493538"/>
          </a:xfrm>
          <a:prstGeom prst="rect">
            <a:avLst/>
          </a:prstGeom>
        </p:spPr>
        <p:txBody>
          <a:bodyPr wrap="square">
            <a:spAutoFit/>
          </a:bodyPr>
          <a:lstStyle/>
          <a:p>
            <a:pPr lvl="0" algn="just"/>
            <a:r>
              <a:rPr lang="en-US" sz="2200" b="1" dirty="0" smtClean="0">
                <a:latin typeface="Times New Roman" pitchFamily="18" charset="0"/>
                <a:cs typeface="Times New Roman" pitchFamily="18" charset="0"/>
              </a:rPr>
              <a:t>Heart </a:t>
            </a:r>
            <a:r>
              <a:rPr lang="en-US" sz="2200" b="1" dirty="0">
                <a:latin typeface="Times New Roman" pitchFamily="18" charset="0"/>
                <a:cs typeface="Times New Roman" pitchFamily="18" charset="0"/>
              </a:rPr>
              <a:t>and Liver Diseases: </a:t>
            </a:r>
            <a:r>
              <a:rPr lang="en-US" sz="2200" dirty="0" smtClean="0">
                <a:latin typeface="Times New Roman" pitchFamily="18" charset="0"/>
                <a:cs typeface="Times New Roman" pitchFamily="18" charset="0"/>
              </a:rPr>
              <a:t>Heart </a:t>
            </a:r>
            <a:r>
              <a:rPr lang="en-US" sz="2200" dirty="0">
                <a:latin typeface="Times New Roman" pitchFamily="18" charset="0"/>
                <a:cs typeface="Times New Roman" pitchFamily="18" charset="0"/>
              </a:rPr>
              <a:t>disease caused by iron overload </a:t>
            </a:r>
            <a:r>
              <a:rPr lang="en-US" sz="2200" dirty="0" smtClean="0">
                <a:latin typeface="Times New Roman" pitchFamily="18" charset="0"/>
                <a:cs typeface="Times New Roman" pitchFamily="18" charset="0"/>
              </a:rPr>
              <a:t>due to </a:t>
            </a:r>
            <a:r>
              <a:rPr lang="en-US" sz="2200" dirty="0">
                <a:latin typeface="Times New Roman" pitchFamily="18" charset="0"/>
                <a:cs typeface="Times New Roman" pitchFamily="18" charset="0"/>
              </a:rPr>
              <a:t>blood transfusions </a:t>
            </a:r>
            <a:r>
              <a:rPr lang="en-US" sz="2200" dirty="0" smtClean="0">
                <a:latin typeface="Times New Roman" pitchFamily="18" charset="0"/>
                <a:cs typeface="Times New Roman" pitchFamily="18" charset="0"/>
              </a:rPr>
              <a:t>is </a:t>
            </a:r>
            <a:r>
              <a:rPr lang="en-US" sz="2200" dirty="0">
                <a:latin typeface="Times New Roman" pitchFamily="18" charset="0"/>
                <a:cs typeface="Times New Roman" pitchFamily="18" charset="0"/>
              </a:rPr>
              <a:t>the main cause of death in people who have </a:t>
            </a:r>
            <a:r>
              <a:rPr lang="en-US" sz="2200" dirty="0" err="1">
                <a:latin typeface="Times New Roman" pitchFamily="18" charset="0"/>
                <a:cs typeface="Times New Roman" pitchFamily="18" charset="0"/>
              </a:rPr>
              <a:t>thalassemias</a:t>
            </a:r>
            <a:r>
              <a:rPr lang="en-US" sz="2200" dirty="0">
                <a:latin typeface="Times New Roman" pitchFamily="18" charset="0"/>
                <a:cs typeface="Times New Roman" pitchFamily="18" charset="0"/>
              </a:rPr>
              <a:t>. Heart disease includes heart failure, arrhythmias (irregular heartbeats), and heart attack.</a:t>
            </a:r>
            <a:endParaRPr lang="en-GB" sz="2200" dirty="0">
              <a:latin typeface="Times New Roman" pitchFamily="18" charset="0"/>
              <a:cs typeface="Times New Roman" pitchFamily="18" charset="0"/>
            </a:endParaRPr>
          </a:p>
          <a:p>
            <a:pPr algn="just"/>
            <a:r>
              <a:rPr lang="en-US" sz="2200" dirty="0">
                <a:latin typeface="Times New Roman" pitchFamily="18" charset="0"/>
                <a:cs typeface="Times New Roman" pitchFamily="18" charset="0"/>
              </a:rPr>
              <a:t> </a:t>
            </a:r>
            <a:endParaRPr lang="en-GB" sz="2200" dirty="0">
              <a:latin typeface="Times New Roman" pitchFamily="18" charset="0"/>
              <a:cs typeface="Times New Roman" pitchFamily="18" charset="0"/>
            </a:endParaRPr>
          </a:p>
          <a:p>
            <a:pPr lvl="0" algn="just"/>
            <a:r>
              <a:rPr lang="en-US" sz="2200" b="1" dirty="0">
                <a:latin typeface="Times New Roman" pitchFamily="18" charset="0"/>
                <a:cs typeface="Times New Roman" pitchFamily="18" charset="0"/>
              </a:rPr>
              <a:t>Infection: </a:t>
            </a:r>
            <a:r>
              <a:rPr lang="en-US" sz="2200" dirty="0">
                <a:latin typeface="Times New Roman" pitchFamily="18" charset="0"/>
                <a:cs typeface="Times New Roman" pitchFamily="18" charset="0"/>
              </a:rPr>
              <a:t>Among people who have </a:t>
            </a:r>
            <a:r>
              <a:rPr lang="en-US" sz="2200" dirty="0" err="1">
                <a:latin typeface="Times New Roman" pitchFamily="18" charset="0"/>
                <a:cs typeface="Times New Roman" pitchFamily="18" charset="0"/>
              </a:rPr>
              <a:t>thalassemias</a:t>
            </a:r>
            <a:r>
              <a:rPr lang="en-US" sz="2200" dirty="0">
                <a:latin typeface="Times New Roman" pitchFamily="18" charset="0"/>
                <a:cs typeface="Times New Roman" pitchFamily="18" charset="0"/>
              </a:rPr>
              <a:t>, infections are a key cause of illness and the second most common cause of death. People who have had their spleens removed are at even higher risk because they no longer have this infection-fighting organ.</a:t>
            </a:r>
            <a:endParaRPr lang="en-GB" sz="2200" dirty="0">
              <a:latin typeface="Times New Roman" pitchFamily="18" charset="0"/>
              <a:cs typeface="Times New Roman" pitchFamily="18" charset="0"/>
            </a:endParaRPr>
          </a:p>
          <a:p>
            <a:pPr algn="just"/>
            <a:r>
              <a:rPr lang="en-US" sz="2200" dirty="0">
                <a:latin typeface="Times New Roman" pitchFamily="18" charset="0"/>
                <a:cs typeface="Times New Roman" pitchFamily="18" charset="0"/>
              </a:rPr>
              <a:t> </a:t>
            </a:r>
            <a:endParaRPr lang="en-GB" sz="2200" dirty="0">
              <a:latin typeface="Times New Roman" pitchFamily="18" charset="0"/>
              <a:cs typeface="Times New Roman" pitchFamily="18" charset="0"/>
            </a:endParaRPr>
          </a:p>
          <a:p>
            <a:pPr lvl="0" algn="just"/>
            <a:r>
              <a:rPr lang="en-US" sz="2200" b="1" dirty="0">
                <a:latin typeface="Times New Roman" pitchFamily="18" charset="0"/>
                <a:cs typeface="Times New Roman" pitchFamily="18" charset="0"/>
              </a:rPr>
              <a:t>Osteoporosis: </a:t>
            </a:r>
            <a:r>
              <a:rPr lang="en-US" sz="2200" dirty="0">
                <a:latin typeface="Times New Roman" pitchFamily="18" charset="0"/>
                <a:cs typeface="Times New Roman" pitchFamily="18" charset="0"/>
              </a:rPr>
              <a:t>Many people who have </a:t>
            </a:r>
            <a:r>
              <a:rPr lang="en-US" sz="2200" dirty="0" err="1">
                <a:latin typeface="Times New Roman" pitchFamily="18" charset="0"/>
                <a:cs typeface="Times New Roman" pitchFamily="18" charset="0"/>
              </a:rPr>
              <a:t>thalassemias</a:t>
            </a:r>
            <a:r>
              <a:rPr lang="en-US" sz="2200" dirty="0">
                <a:latin typeface="Times New Roman" pitchFamily="18" charset="0"/>
                <a:cs typeface="Times New Roman" pitchFamily="18" charset="0"/>
              </a:rPr>
              <a:t> have bone problems, including osteoporosis (OS-</a:t>
            </a:r>
            <a:r>
              <a:rPr lang="en-US" sz="2200" dirty="0" err="1">
                <a:latin typeface="Times New Roman" pitchFamily="18" charset="0"/>
                <a:cs typeface="Times New Roman" pitchFamily="18" charset="0"/>
              </a:rPr>
              <a:t>te</a:t>
            </a:r>
            <a:r>
              <a:rPr lang="en-US" sz="2200" dirty="0">
                <a:latin typeface="Times New Roman" pitchFamily="18" charset="0"/>
                <a:cs typeface="Times New Roman" pitchFamily="18" charset="0"/>
              </a:rPr>
              <a:t>-o-</a:t>
            </a:r>
            <a:r>
              <a:rPr lang="en-US" sz="2200" dirty="0" err="1">
                <a:latin typeface="Times New Roman" pitchFamily="18" charset="0"/>
                <a:cs typeface="Times New Roman" pitchFamily="18" charset="0"/>
              </a:rPr>
              <a:t>po</a:t>
            </a:r>
            <a:r>
              <a:rPr lang="en-US" sz="2200" dirty="0">
                <a:latin typeface="Times New Roman" pitchFamily="18" charset="0"/>
                <a:cs typeface="Times New Roman" pitchFamily="18" charset="0"/>
              </a:rPr>
              <a:t>-RO-sis). This is a condition in which bones are weak and brittle and break easily.</a:t>
            </a:r>
            <a:endParaRPr lang="en-GB" sz="2200" dirty="0">
              <a:latin typeface="Times New Roman" pitchFamily="18" charset="0"/>
              <a:cs typeface="Times New Roman" pitchFamily="18" charset="0"/>
            </a:endParaRPr>
          </a:p>
        </p:txBody>
      </p:sp>
      <p:sp>
        <p:nvSpPr>
          <p:cNvPr id="5" name="Rectangle 4"/>
          <p:cNvSpPr/>
          <p:nvPr/>
        </p:nvSpPr>
        <p:spPr>
          <a:xfrm>
            <a:off x="1772098" y="152400"/>
            <a:ext cx="5599803" cy="584775"/>
          </a:xfrm>
          <a:prstGeom prst="rect">
            <a:avLst/>
          </a:prstGeom>
        </p:spPr>
        <p:txBody>
          <a:bodyPr wrap="none">
            <a:spAutoFit/>
          </a:bodyPr>
          <a:lstStyle/>
          <a:p>
            <a:pPr algn="just"/>
            <a:r>
              <a:rPr lang="en-US" sz="3200" b="1" dirty="0">
                <a:solidFill>
                  <a:srgbClr val="FF0000"/>
                </a:solidFill>
              </a:rPr>
              <a:t>Complications of </a:t>
            </a:r>
            <a:r>
              <a:rPr lang="en-US" sz="3200" b="1" dirty="0" err="1">
                <a:solidFill>
                  <a:srgbClr val="FF0000"/>
                </a:solidFill>
              </a:rPr>
              <a:t>Thalassemias</a:t>
            </a:r>
            <a:r>
              <a:rPr lang="en-US" sz="3200" b="1" dirty="0">
                <a:solidFill>
                  <a:srgbClr val="FF0000"/>
                </a:solidFill>
              </a:rPr>
              <a:t>: </a:t>
            </a:r>
            <a:endParaRPr lang="en-GB" sz="3200" dirty="0">
              <a:solidFill>
                <a:srgbClr val="FF0000"/>
              </a:solidFill>
            </a:endParaRPr>
          </a:p>
        </p:txBody>
      </p:sp>
    </p:spTree>
    <p:extLst>
      <p:ext uri="{BB962C8B-B14F-4D97-AF65-F5344CB8AC3E}">
        <p14:creationId xmlns="" xmlns:p14="http://schemas.microsoft.com/office/powerpoint/2010/main" val="4083783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905000" y="533400"/>
            <a:ext cx="51816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Types of Hemolytic </a:t>
            </a:r>
            <a:r>
              <a:rPr lang="en-US" sz="2800" b="1" dirty="0" err="1" smtClean="0"/>
              <a:t>Anemias</a:t>
            </a:r>
            <a:r>
              <a:rPr lang="en-US" sz="2800" b="1" dirty="0" smtClean="0"/>
              <a:t>?</a:t>
            </a:r>
            <a:endParaRPr lang="en-US" sz="2800" b="1" dirty="0"/>
          </a:p>
        </p:txBody>
      </p:sp>
      <p:sp>
        <p:nvSpPr>
          <p:cNvPr id="9" name="TextBox 8"/>
          <p:cNvSpPr txBox="1"/>
          <p:nvPr/>
        </p:nvSpPr>
        <p:spPr>
          <a:xfrm>
            <a:off x="533400" y="1371600"/>
            <a:ext cx="5181600" cy="5324535"/>
          </a:xfrm>
          <a:prstGeom prst="rect">
            <a:avLst/>
          </a:prstGeom>
          <a:noFill/>
        </p:spPr>
        <p:txBody>
          <a:bodyPr wrap="square" rtlCol="0">
            <a:spAutoFit/>
          </a:bodyPr>
          <a:lstStyle/>
          <a:p>
            <a:pPr algn="just"/>
            <a:r>
              <a:rPr lang="en-US" sz="2000" b="1" dirty="0" smtClean="0">
                <a:latin typeface="Times New Roman" pitchFamily="18" charset="0"/>
                <a:cs typeface="Times New Roman" pitchFamily="18" charset="0"/>
              </a:rPr>
              <a:t>There are many types of hemolytic anemia. The condition can be: </a:t>
            </a:r>
            <a:endParaRPr lang="en-US" sz="2000" b="1" dirty="0" smtClean="0">
              <a:solidFill>
                <a:srgbClr val="FF0000"/>
              </a:solidFill>
              <a:latin typeface="Times New Roman" pitchFamily="18" charset="0"/>
              <a:cs typeface="Times New Roman" pitchFamily="18" charset="0"/>
            </a:endParaRPr>
          </a:p>
          <a:p>
            <a:pPr algn="just">
              <a:buBlip>
                <a:blip r:embed="rId3"/>
              </a:buBlip>
            </a:pPr>
            <a:r>
              <a:rPr lang="en-US" sz="2000" b="1" dirty="0" smtClean="0">
                <a:latin typeface="Times New Roman" pitchFamily="18" charset="0"/>
                <a:cs typeface="Times New Roman" pitchFamily="18" charset="0"/>
              </a:rPr>
              <a:t>   Inherited, </a:t>
            </a:r>
            <a:r>
              <a:rPr lang="en-US" sz="2000" dirty="0" smtClean="0">
                <a:latin typeface="Times New Roman" pitchFamily="18" charset="0"/>
                <a:cs typeface="Times New Roman" pitchFamily="18" charset="0"/>
              </a:rPr>
              <a:t>meaning </a:t>
            </a:r>
            <a:r>
              <a:rPr lang="en-US" sz="2000" dirty="0">
                <a:latin typeface="Times New Roman" pitchFamily="18" charset="0"/>
                <a:cs typeface="Times New Roman" pitchFamily="18" charset="0"/>
              </a:rPr>
              <a:t>your parents passed the gene </a:t>
            </a:r>
            <a:r>
              <a:rPr lang="en-US" sz="2000" dirty="0" smtClean="0">
                <a:latin typeface="Times New Roman" pitchFamily="18" charset="0"/>
                <a:cs typeface="Times New Roman" pitchFamily="18" charset="0"/>
              </a:rPr>
              <a:t>  for </a:t>
            </a:r>
            <a:r>
              <a:rPr lang="en-US" sz="2000" dirty="0">
                <a:latin typeface="Times New Roman" pitchFamily="18" charset="0"/>
                <a:cs typeface="Times New Roman" pitchFamily="18" charset="0"/>
              </a:rPr>
              <a:t>the condition on to you. </a:t>
            </a:r>
            <a:r>
              <a:rPr lang="en-US" sz="2000" b="1" dirty="0" smtClean="0">
                <a:latin typeface="Times New Roman" pitchFamily="18" charset="0"/>
                <a:cs typeface="Times New Roman" pitchFamily="18" charset="0"/>
              </a:rPr>
              <a:t> or </a:t>
            </a:r>
          </a:p>
          <a:p>
            <a:pPr algn="just">
              <a:buBlip>
                <a:blip r:embed="rId3"/>
              </a:buBlip>
            </a:pPr>
            <a:r>
              <a:rPr lang="en-US" sz="2000" b="1" dirty="0" smtClean="0">
                <a:latin typeface="Times New Roman" pitchFamily="18" charset="0"/>
                <a:cs typeface="Times New Roman" pitchFamily="18" charset="0"/>
              </a:rPr>
              <a:t>   Acquired</a:t>
            </a:r>
            <a:r>
              <a:rPr lang="en-US" sz="2000" b="1"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meaning </a:t>
            </a:r>
            <a:r>
              <a:rPr lang="en-US" sz="2000" dirty="0">
                <a:latin typeface="Times New Roman" pitchFamily="18" charset="0"/>
                <a:cs typeface="Times New Roman" pitchFamily="18" charset="0"/>
              </a:rPr>
              <a:t>you aren't born with the condition, but you develop it</a:t>
            </a:r>
            <a:r>
              <a:rPr lang="en-US" sz="2000" dirty="0" smtClean="0">
                <a:latin typeface="Times New Roman" pitchFamily="18" charset="0"/>
                <a:cs typeface="Times New Roman" pitchFamily="18" charset="0"/>
              </a:rPr>
              <a:t>.</a:t>
            </a:r>
          </a:p>
          <a:p>
            <a:pPr marL="342900" indent="-342900" algn="just">
              <a:buFont typeface="Wingdings" pitchFamily="2" charset="2"/>
              <a:buChar char="§"/>
            </a:pPr>
            <a:r>
              <a:rPr lang="en-US" sz="2000" dirty="0" smtClean="0">
                <a:latin typeface="Times New Roman" pitchFamily="18" charset="0"/>
                <a:cs typeface="Times New Roman" pitchFamily="18" charset="0"/>
              </a:rPr>
              <a:t>With inherited hemolytic </a:t>
            </a:r>
            <a:r>
              <a:rPr lang="en-US" sz="2000" dirty="0" err="1" smtClean="0">
                <a:latin typeface="Times New Roman" pitchFamily="18" charset="0"/>
                <a:cs typeface="Times New Roman" pitchFamily="18" charset="0"/>
              </a:rPr>
              <a:t>anemias</a:t>
            </a:r>
            <a:r>
              <a:rPr lang="en-US" sz="2000" dirty="0" smtClean="0">
                <a:latin typeface="Times New Roman" pitchFamily="18" charset="0"/>
                <a:cs typeface="Times New Roman" pitchFamily="18" charset="0"/>
              </a:rPr>
              <a:t>, one or more of the genes that control red blood cell production are faulty. This can lead to problems with the hemoglobin, cell membrane, or enzymes that maintain healthy red blood cells. </a:t>
            </a:r>
          </a:p>
          <a:p>
            <a:pPr marL="342900" indent="-342900" algn="just">
              <a:buFont typeface="Wingdings" pitchFamily="2" charset="2"/>
              <a:buChar char="§"/>
            </a:pPr>
            <a:r>
              <a:rPr lang="en-US" sz="2000" dirty="0" smtClean="0">
                <a:latin typeface="Times New Roman" pitchFamily="18" charset="0"/>
                <a:cs typeface="Times New Roman" pitchFamily="18" charset="0"/>
              </a:rPr>
              <a:t>The abnormal cells may be fragile and break down while moving through the bloodstream. </a:t>
            </a:r>
          </a:p>
          <a:p>
            <a:pPr marL="342900" indent="-342900" algn="just">
              <a:buFont typeface="Wingdings" pitchFamily="2" charset="2"/>
              <a:buChar char="§"/>
            </a:pPr>
            <a:r>
              <a:rPr lang="en-US" sz="2000" dirty="0" smtClean="0">
                <a:latin typeface="Times New Roman" pitchFamily="18" charset="0"/>
                <a:cs typeface="Times New Roman" pitchFamily="18" charset="0"/>
              </a:rPr>
              <a:t>If this happens, an organ called the spleen may remove the cell debris from the bloodstream.</a:t>
            </a:r>
            <a:endParaRPr lang="en-US" sz="2000" b="1" dirty="0" smtClean="0">
              <a:latin typeface="Times New Roman" pitchFamily="18" charset="0"/>
              <a:cs typeface="Times New Roman" pitchFamily="18" charset="0"/>
            </a:endParaRPr>
          </a:p>
        </p:txBody>
      </p:sp>
      <p:pic>
        <p:nvPicPr>
          <p:cNvPr id="7" name="Picture 6" descr="RBC.jpg"/>
          <p:cNvPicPr>
            <a:picLocks noChangeAspect="1"/>
          </p:cNvPicPr>
          <p:nvPr/>
        </p:nvPicPr>
        <p:blipFill>
          <a:blip r:embed="rId4"/>
          <a:stretch>
            <a:fillRect/>
          </a:stretch>
        </p:blipFill>
        <p:spPr>
          <a:xfrm>
            <a:off x="5730080" y="1817038"/>
            <a:ext cx="3261520" cy="4202762"/>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2286000" y="76200"/>
            <a:ext cx="4267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t>Diagnosis and Treatment</a:t>
            </a:r>
            <a:endParaRPr lang="en-US" sz="2800" b="1" dirty="0"/>
          </a:p>
        </p:txBody>
      </p:sp>
      <p:sp>
        <p:nvSpPr>
          <p:cNvPr id="8" name="Rectangle 7"/>
          <p:cNvSpPr/>
          <p:nvPr/>
        </p:nvSpPr>
        <p:spPr>
          <a:xfrm>
            <a:off x="457200" y="685800"/>
            <a:ext cx="8153400" cy="6247864"/>
          </a:xfrm>
          <a:prstGeom prst="rect">
            <a:avLst/>
          </a:prstGeom>
        </p:spPr>
        <p:txBody>
          <a:bodyPr wrap="square">
            <a:spAutoFit/>
          </a:bodyPr>
          <a:lstStyle/>
          <a:p>
            <a:pPr algn="just"/>
            <a:r>
              <a:rPr lang="en-US" dirty="0" err="1" smtClean="0">
                <a:latin typeface="Times New Roman" pitchFamily="18" charset="0"/>
                <a:cs typeface="Times New Roman" pitchFamily="18" charset="0"/>
              </a:rPr>
              <a:t>Thalassemias</a:t>
            </a:r>
            <a:r>
              <a:rPr lang="en-US" dirty="0" smtClean="0">
                <a:latin typeface="Times New Roman" pitchFamily="18" charset="0"/>
                <a:cs typeface="Times New Roman" pitchFamily="18" charset="0"/>
              </a:rPr>
              <a:t> can be diagnosed using the following tests</a:t>
            </a:r>
            <a:endParaRPr lang="en-US" b="1" dirty="0" smtClean="0">
              <a:latin typeface="Times New Roman" pitchFamily="18" charset="0"/>
              <a:cs typeface="Times New Roman" pitchFamily="18" charset="0"/>
            </a:endParaRPr>
          </a:p>
          <a:p>
            <a:pPr indent="274320" algn="just">
              <a:spcAft>
                <a:spcPts val="600"/>
              </a:spcAft>
              <a:buBlip>
                <a:blip r:embed="rId3"/>
              </a:buBlip>
            </a:pPr>
            <a:r>
              <a:rPr lang="en-US" b="1" dirty="0" smtClean="0">
                <a:latin typeface="Times New Roman" pitchFamily="18" charset="0"/>
                <a:cs typeface="Times New Roman" pitchFamily="18" charset="0"/>
              </a:rPr>
              <a:t>Complete blood count (CBC): </a:t>
            </a:r>
            <a:r>
              <a:rPr lang="en-US" dirty="0">
                <a:latin typeface="Times New Roman" pitchFamily="18" charset="0"/>
                <a:cs typeface="Times New Roman" pitchFamily="18" charset="0"/>
              </a:rPr>
              <a:t>A CBC measures the amount of hemoglobin and the different kinds of blood </a:t>
            </a:r>
            <a:r>
              <a:rPr lang="en-US" dirty="0" smtClean="0">
                <a:latin typeface="Times New Roman" pitchFamily="18" charset="0"/>
                <a:cs typeface="Times New Roman" pitchFamily="18" charset="0"/>
              </a:rPr>
              <a:t>cells. RBC count also indicates the status of hemoglobin. The normal range of RBC :</a:t>
            </a:r>
          </a:p>
          <a:p>
            <a:pPr fontAlgn="base"/>
            <a:r>
              <a:rPr lang="en-US" dirty="0" smtClean="0">
                <a:latin typeface="Times New Roman" pitchFamily="18" charset="0"/>
                <a:cs typeface="Times New Roman" pitchFamily="18" charset="0"/>
              </a:rPr>
              <a:t>For women, 4.2 - 5.4, men, 4.7 - 6.1, children, 4.1 - 5.5 million/</a:t>
            </a:r>
            <a:r>
              <a:rPr lang="en-US" dirty="0" err="1" smtClean="0">
                <a:latin typeface="Times New Roman" pitchFamily="18" charset="0"/>
                <a:cs typeface="Times New Roman" pitchFamily="18" charset="0"/>
              </a:rPr>
              <a:t>mcL</a:t>
            </a:r>
            <a:r>
              <a:rPr lang="en-US" dirty="0" smtClean="0">
                <a:latin typeface="Times New Roman" pitchFamily="18" charset="0"/>
                <a:cs typeface="Times New Roman" pitchFamily="18" charset="0"/>
              </a:rPr>
              <a:t>.</a:t>
            </a:r>
          </a:p>
          <a:p>
            <a:pPr indent="274320" algn="just">
              <a:spcAft>
                <a:spcPts val="600"/>
              </a:spcAft>
              <a:buBlip>
                <a:blip r:embed="rId3"/>
              </a:buBlip>
            </a:pPr>
            <a:r>
              <a:rPr lang="en-US" b="1" dirty="0" smtClean="0">
                <a:latin typeface="Times New Roman" pitchFamily="18" charset="0"/>
                <a:cs typeface="Times New Roman" pitchFamily="18" charset="0"/>
              </a:rPr>
              <a:t>hemoglobin electrophoresis to </a:t>
            </a:r>
            <a:r>
              <a:rPr lang="en-US" dirty="0">
                <a:latin typeface="Times New Roman" pitchFamily="18" charset="0"/>
                <a:cs typeface="Times New Roman" pitchFamily="18" charset="0"/>
              </a:rPr>
              <a:t>measure the types of hemoglobin in a blood sample. People who have </a:t>
            </a:r>
            <a:r>
              <a:rPr lang="en-US" dirty="0" err="1">
                <a:latin typeface="Times New Roman" pitchFamily="18" charset="0"/>
                <a:cs typeface="Times New Roman" pitchFamily="18" charset="0"/>
              </a:rPr>
              <a:t>thalassemias</a:t>
            </a:r>
            <a:r>
              <a:rPr lang="en-US" dirty="0">
                <a:latin typeface="Times New Roman" pitchFamily="18" charset="0"/>
                <a:cs typeface="Times New Roman" pitchFamily="18" charset="0"/>
              </a:rPr>
              <a:t> have problems with the alpha or beta globin protein chains of hemoglobin.</a:t>
            </a:r>
            <a:r>
              <a:rPr lang="en-US" b="1" dirty="0" smtClean="0">
                <a:latin typeface="Times New Roman" pitchFamily="18" charset="0"/>
                <a:cs typeface="Times New Roman" pitchFamily="18" charset="0"/>
              </a:rPr>
              <a:t>  </a:t>
            </a:r>
          </a:p>
          <a:p>
            <a:pPr indent="274320" algn="just">
              <a:spcAft>
                <a:spcPts val="600"/>
              </a:spcAft>
              <a:buBlip>
                <a:blip r:embed="rId3"/>
              </a:buBlip>
            </a:pPr>
            <a:r>
              <a:rPr lang="en-US" b="1" dirty="0" smtClean="0">
                <a:solidFill>
                  <a:srgbClr val="2C05BB"/>
                </a:solidFill>
                <a:latin typeface="Times New Roman" pitchFamily="18" charset="0"/>
                <a:cs typeface="Times New Roman" pitchFamily="18" charset="0"/>
              </a:rPr>
              <a:t>Standard Treatment</a:t>
            </a:r>
          </a:p>
          <a:p>
            <a:pPr indent="365760" algn="just">
              <a:spcAft>
                <a:spcPts val="600"/>
              </a:spcAft>
              <a:buBlip>
                <a:blip r:embed="rId3"/>
              </a:buBlip>
            </a:pPr>
            <a:r>
              <a:rPr lang="en-US" b="1" dirty="0" smtClean="0">
                <a:latin typeface="Times New Roman" pitchFamily="18" charset="0"/>
                <a:cs typeface="Times New Roman" pitchFamily="18" charset="0"/>
              </a:rPr>
              <a:t>Blood Transfusions: </a:t>
            </a:r>
            <a:r>
              <a:rPr lang="en-US" dirty="0" smtClean="0">
                <a:latin typeface="Times New Roman" pitchFamily="18" charset="0"/>
                <a:cs typeface="Times New Roman" pitchFamily="18" charset="0"/>
              </a:rPr>
              <a:t>Transfusions of red blood cells are the main treatment for people who have moderate or severe </a:t>
            </a:r>
            <a:r>
              <a:rPr lang="en-US" dirty="0" err="1" smtClean="0">
                <a:latin typeface="Times New Roman" pitchFamily="18" charset="0"/>
                <a:cs typeface="Times New Roman" pitchFamily="18" charset="0"/>
              </a:rPr>
              <a:t>thalassemias</a:t>
            </a:r>
            <a:r>
              <a:rPr lang="en-US" dirty="0" smtClean="0">
                <a:latin typeface="Times New Roman" pitchFamily="18" charset="0"/>
                <a:cs typeface="Times New Roman" pitchFamily="18" charset="0"/>
              </a:rPr>
              <a:t>. This treatment gives healthy red blood cells with normal hemoglobin.</a:t>
            </a:r>
            <a:endParaRPr lang="en-US" b="1" dirty="0" smtClean="0">
              <a:latin typeface="Times New Roman" pitchFamily="18" charset="0"/>
              <a:cs typeface="Times New Roman" pitchFamily="18" charset="0"/>
            </a:endParaRPr>
          </a:p>
          <a:p>
            <a:pPr indent="365760" algn="just">
              <a:spcAft>
                <a:spcPts val="600"/>
              </a:spcAft>
              <a:buBlip>
                <a:blip r:embed="rId3"/>
              </a:buBlip>
            </a:pPr>
            <a:r>
              <a:rPr lang="en-US" b="1" dirty="0" smtClean="0">
                <a:latin typeface="Times New Roman" pitchFamily="18" charset="0"/>
                <a:cs typeface="Times New Roman" pitchFamily="18" charset="0"/>
              </a:rPr>
              <a:t>Iron </a:t>
            </a:r>
            <a:r>
              <a:rPr lang="en-US" b="1" dirty="0" err="1" smtClean="0">
                <a:latin typeface="Times New Roman" pitchFamily="18" charset="0"/>
                <a:cs typeface="Times New Roman" pitchFamily="18" charset="0"/>
              </a:rPr>
              <a:t>Chelation</a:t>
            </a:r>
            <a:r>
              <a:rPr lang="en-US" b="1" dirty="0" smtClean="0">
                <a:latin typeface="Times New Roman" pitchFamily="18" charset="0"/>
                <a:cs typeface="Times New Roman" pitchFamily="18" charset="0"/>
              </a:rPr>
              <a:t> Therapy: </a:t>
            </a:r>
            <a:r>
              <a:rPr lang="en-US" dirty="0" smtClean="0">
                <a:latin typeface="Times New Roman" pitchFamily="18" charset="0"/>
                <a:cs typeface="Times New Roman" pitchFamily="18" charset="0"/>
              </a:rPr>
              <a:t>to remove excess iron from the body loading through blood transfusion. Two medicines are used for iron </a:t>
            </a:r>
            <a:r>
              <a:rPr lang="en-US" dirty="0" err="1" smtClean="0">
                <a:latin typeface="Times New Roman" pitchFamily="18" charset="0"/>
                <a:cs typeface="Times New Roman" pitchFamily="18" charset="0"/>
              </a:rPr>
              <a:t>chelation</a:t>
            </a:r>
            <a:r>
              <a:rPr lang="en-US" dirty="0" smtClean="0">
                <a:latin typeface="Times New Roman" pitchFamily="18" charset="0"/>
                <a:cs typeface="Times New Roman" pitchFamily="18" charset="0"/>
              </a:rPr>
              <a:t> therapy.</a:t>
            </a:r>
            <a:endParaRPr lang="en-US" b="1" dirty="0" smtClean="0">
              <a:latin typeface="Times New Roman" pitchFamily="18" charset="0"/>
              <a:cs typeface="Times New Roman" pitchFamily="18" charset="0"/>
            </a:endParaRPr>
          </a:p>
          <a:p>
            <a:pPr indent="365760" algn="just">
              <a:spcAft>
                <a:spcPts val="600"/>
              </a:spcAft>
            </a:pPr>
            <a:r>
              <a:rPr lang="en-US" dirty="0" smtClean="0">
                <a:latin typeface="Times New Roman" pitchFamily="18" charset="0"/>
                <a:cs typeface="Times New Roman" pitchFamily="18" charset="0"/>
              </a:rPr>
              <a:t>        </a:t>
            </a:r>
            <a:r>
              <a:rPr lang="en-US" dirty="0" err="1" smtClean="0">
                <a:solidFill>
                  <a:srgbClr val="2C05BB"/>
                </a:solidFill>
                <a:latin typeface="Times New Roman" pitchFamily="18" charset="0"/>
                <a:cs typeface="Times New Roman" pitchFamily="18" charset="0"/>
              </a:rPr>
              <a:t>Deferoxamine</a:t>
            </a:r>
            <a:r>
              <a:rPr lang="en-US" dirty="0" smtClean="0">
                <a:solidFill>
                  <a:srgbClr val="2C05BB"/>
                </a:solidFill>
                <a:latin typeface="Times New Roman" pitchFamily="18" charset="0"/>
                <a:cs typeface="Times New Roman" pitchFamily="18" charset="0"/>
              </a:rPr>
              <a:t>. And </a:t>
            </a:r>
            <a:r>
              <a:rPr lang="en-US" dirty="0" err="1" smtClean="0">
                <a:solidFill>
                  <a:srgbClr val="2C05BB"/>
                </a:solidFill>
                <a:latin typeface="Times New Roman" pitchFamily="18" charset="0"/>
                <a:cs typeface="Times New Roman" pitchFamily="18" charset="0"/>
              </a:rPr>
              <a:t>Deferasirox</a:t>
            </a:r>
            <a:endParaRPr lang="en-US" dirty="0" smtClean="0">
              <a:solidFill>
                <a:srgbClr val="2C05BB"/>
              </a:solidFill>
              <a:latin typeface="Times New Roman" pitchFamily="18" charset="0"/>
              <a:cs typeface="Times New Roman" pitchFamily="18" charset="0"/>
            </a:endParaRPr>
          </a:p>
          <a:p>
            <a:pPr indent="365760" algn="just">
              <a:spcAft>
                <a:spcPts val="600"/>
              </a:spcAft>
              <a:buBlip>
                <a:blip r:embed="rId3"/>
              </a:buBlip>
            </a:pPr>
            <a:r>
              <a:rPr lang="en-US" b="1" dirty="0" smtClean="0">
                <a:latin typeface="Times New Roman" pitchFamily="18" charset="0"/>
                <a:cs typeface="Times New Roman" pitchFamily="18" charset="0"/>
              </a:rPr>
              <a:t>Folic Acid Supplements</a:t>
            </a:r>
            <a:r>
              <a:rPr lang="en-US" dirty="0" smtClean="0">
                <a:latin typeface="Times New Roman" pitchFamily="18" charset="0"/>
                <a:cs typeface="Times New Roman" pitchFamily="18" charset="0"/>
              </a:rPr>
              <a:t>. </a:t>
            </a:r>
          </a:p>
          <a:p>
            <a:pPr indent="365760" algn="just">
              <a:spcAft>
                <a:spcPts val="600"/>
              </a:spcAft>
              <a:buBlip>
                <a:blip r:embed="rId3"/>
              </a:buBlip>
            </a:pPr>
            <a:r>
              <a:rPr lang="en-US" b="1" dirty="0" smtClean="0">
                <a:latin typeface="Times New Roman" pitchFamily="18" charset="0"/>
                <a:cs typeface="Times New Roman" pitchFamily="18" charset="0"/>
              </a:rPr>
              <a:t>Blood and Marrow Stem Cell Transplant </a:t>
            </a:r>
            <a:r>
              <a:rPr lang="en-US" dirty="0" smtClean="0">
                <a:latin typeface="Times New Roman" pitchFamily="18" charset="0"/>
                <a:cs typeface="Times New Roman" pitchFamily="18" charset="0"/>
              </a:rPr>
              <a:t>To replaces faulty stem cells with healthy ones from another person (a donor). </a:t>
            </a:r>
            <a:endParaRPr lang="en-US" b="1" dirty="0" smtClean="0">
              <a:latin typeface="Times New Roman" pitchFamily="18" charset="0"/>
              <a:cs typeface="Times New Roman" pitchFamily="18" charset="0"/>
            </a:endParaRPr>
          </a:p>
          <a:p>
            <a:pPr indent="365760" algn="just">
              <a:spcAft>
                <a:spcPts val="600"/>
              </a:spcAft>
              <a:buBlip>
                <a:blip r:embed="rId3"/>
              </a:buBlip>
            </a:pPr>
            <a:r>
              <a:rPr lang="en-US" b="1" dirty="0" smtClean="0">
                <a:latin typeface="Times New Roman" pitchFamily="18" charset="0"/>
                <a:cs typeface="Times New Roman" pitchFamily="18" charset="0"/>
              </a:rPr>
              <a:t>Possible Future Treatments-Gene therapy: </a:t>
            </a:r>
            <a:r>
              <a:rPr lang="en-US" dirty="0" smtClean="0">
                <a:latin typeface="Times New Roman" pitchFamily="18" charset="0"/>
                <a:cs typeface="Times New Roman" pitchFamily="18" charset="0"/>
              </a:rPr>
              <a:t>This will allow people who have </a:t>
            </a:r>
            <a:r>
              <a:rPr lang="en-US" dirty="0" err="1" smtClean="0">
                <a:latin typeface="Times New Roman" pitchFamily="18" charset="0"/>
                <a:cs typeface="Times New Roman" pitchFamily="18" charset="0"/>
              </a:rPr>
              <a:t>thalassemias</a:t>
            </a:r>
            <a:r>
              <a:rPr lang="en-US" dirty="0" smtClean="0">
                <a:latin typeface="Times New Roman" pitchFamily="18" charset="0"/>
                <a:cs typeface="Times New Roman" pitchFamily="18" charset="0"/>
              </a:rPr>
              <a:t> to make their own healthy red blood cells and hemoglobin.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6" name="Rectangle 5"/>
          <p:cNvSpPr/>
          <p:nvPr/>
        </p:nvSpPr>
        <p:spPr>
          <a:xfrm>
            <a:off x="2286000" y="0"/>
            <a:ext cx="4419800" cy="769441"/>
          </a:xfrm>
          <a:prstGeom prst="rect">
            <a:avLst/>
          </a:prstGeom>
        </p:spPr>
        <p:txBody>
          <a:bodyPr wrap="square">
            <a:spAutoFit/>
          </a:bodyPr>
          <a:lstStyle/>
          <a:p>
            <a:r>
              <a:rPr lang="de-DE" sz="4400" b="1" dirty="0" smtClean="0">
                <a:solidFill>
                  <a:srgbClr val="2C05BB"/>
                </a:solidFill>
                <a:effectLst>
                  <a:outerShdw blurRad="38100" dist="38100" dir="2700000" algn="tl">
                    <a:srgbClr val="000000">
                      <a:alpha val="43137"/>
                    </a:srgbClr>
                  </a:outerShdw>
                </a:effectLst>
              </a:rPr>
              <a:t>Sickle Cell Disease</a:t>
            </a:r>
          </a:p>
        </p:txBody>
      </p:sp>
      <p:sp>
        <p:nvSpPr>
          <p:cNvPr id="3" name="Rectangle 2"/>
          <p:cNvSpPr/>
          <p:nvPr/>
        </p:nvSpPr>
        <p:spPr>
          <a:xfrm>
            <a:off x="609600" y="844689"/>
            <a:ext cx="8039100" cy="5632311"/>
          </a:xfrm>
          <a:prstGeom prst="rect">
            <a:avLst/>
          </a:prstGeom>
        </p:spPr>
        <p:txBody>
          <a:bodyPr wrap="square">
            <a:spAutoFit/>
          </a:bodyPr>
          <a:lstStyle/>
          <a:p>
            <a:pPr indent="-457200" algn="just"/>
            <a:r>
              <a:rPr lang="en-US" sz="2000" dirty="0" smtClean="0">
                <a:latin typeface="Times New Roman" pitchFamily="18" charset="0"/>
                <a:cs typeface="Times New Roman" pitchFamily="18" charset="0"/>
              </a:rPr>
              <a:t>Normally, RBC are round and flexible, travel freely through the narrow blood vessels. In Sickle cell disease an RBC </a:t>
            </a:r>
            <a:r>
              <a:rPr lang="en-US" sz="2000" dirty="0" err="1" smtClean="0">
                <a:latin typeface="Times New Roman" pitchFamily="18" charset="0"/>
                <a:cs typeface="Times New Roman" pitchFamily="18" charset="0"/>
              </a:rPr>
              <a:t>sickled</a:t>
            </a:r>
            <a:r>
              <a:rPr lang="en-US" sz="2000" dirty="0" smtClean="0">
                <a:latin typeface="Times New Roman" pitchFamily="18" charset="0"/>
                <a:cs typeface="Times New Roman" pitchFamily="18" charset="0"/>
              </a:rPr>
              <a:t>. It breaks down prematurely, leading to </a:t>
            </a:r>
            <a:r>
              <a:rPr lang="en-US" sz="2000" dirty="0" err="1" smtClean="0">
                <a:latin typeface="Times New Roman" pitchFamily="18" charset="0"/>
                <a:cs typeface="Times New Roman" pitchFamily="18" charset="0"/>
              </a:rPr>
              <a:t>anemia.This</a:t>
            </a:r>
            <a:r>
              <a:rPr lang="en-US" sz="2000" dirty="0" smtClean="0">
                <a:latin typeface="Times New Roman" pitchFamily="18" charset="0"/>
                <a:cs typeface="Times New Roman" pitchFamily="18" charset="0"/>
              </a:rPr>
              <a:t> condition is inherited in an </a:t>
            </a:r>
            <a:r>
              <a:rPr lang="en-US" sz="2000" dirty="0" err="1" smtClean="0">
                <a:solidFill>
                  <a:srgbClr val="7030A0"/>
                </a:solidFill>
                <a:latin typeface="Times New Roman" pitchFamily="18" charset="0"/>
                <a:cs typeface="Times New Roman" pitchFamily="18" charset="0"/>
              </a:rPr>
              <a:t>autosomal</a:t>
            </a:r>
            <a:r>
              <a:rPr lang="en-US" sz="2000" dirty="0" smtClean="0">
                <a:solidFill>
                  <a:srgbClr val="7030A0"/>
                </a:solidFill>
                <a:latin typeface="Times New Roman" pitchFamily="18" charset="0"/>
                <a:cs typeface="Times New Roman" pitchFamily="18" charset="0"/>
              </a:rPr>
              <a:t> recessive pattern</a:t>
            </a:r>
            <a:r>
              <a:rPr lang="en-US" sz="2000" dirty="0" smtClean="0">
                <a:latin typeface="Times New Roman" pitchFamily="18" charset="0"/>
                <a:cs typeface="Times New Roman" pitchFamily="18" charset="0"/>
              </a:rPr>
              <a:t>, i.e. both copies of the gene in each cell have mutations. The parents of an individual with an </a:t>
            </a:r>
            <a:r>
              <a:rPr lang="en-US" sz="2000" dirty="0" err="1" smtClean="0">
                <a:latin typeface="Times New Roman" pitchFamily="18" charset="0"/>
                <a:cs typeface="Times New Roman" pitchFamily="18" charset="0"/>
              </a:rPr>
              <a:t>autosomal</a:t>
            </a:r>
            <a:r>
              <a:rPr lang="en-US" sz="2000" dirty="0" smtClean="0">
                <a:latin typeface="Times New Roman" pitchFamily="18" charset="0"/>
                <a:cs typeface="Times New Roman" pitchFamily="18" charset="0"/>
              </a:rPr>
              <a:t> recessive condition each carry one copy of the mutated gene, but they typically do not show signs and symptoms of the condition.</a:t>
            </a:r>
          </a:p>
          <a:p>
            <a:pPr algn="just"/>
            <a:r>
              <a:rPr lang="en-US" sz="2000" dirty="0" smtClean="0">
                <a:latin typeface="Times New Roman" pitchFamily="18" charset="0"/>
                <a:cs typeface="Times New Roman" pitchFamily="18" charset="0"/>
              </a:rPr>
              <a:t>A 400 variants have been known. Four of them may causes serious effects specially in the homozygous state or in combination with other abnormal hemoglobin. </a:t>
            </a:r>
          </a:p>
          <a:p>
            <a:pPr algn="just"/>
            <a:r>
              <a:rPr lang="en-US" sz="2000" b="1" dirty="0" err="1" smtClean="0">
                <a:latin typeface="Times New Roman" pitchFamily="18" charset="0"/>
                <a:cs typeface="Times New Roman" pitchFamily="18" charset="0"/>
              </a:rPr>
              <a:t>Hb</a:t>
            </a:r>
            <a:r>
              <a:rPr lang="en-US" sz="2000" b="1" dirty="0" smtClean="0">
                <a:latin typeface="Times New Roman" pitchFamily="18" charset="0"/>
                <a:cs typeface="Times New Roman" pitchFamily="18" charset="0"/>
              </a:rPr>
              <a:t>-C: </a:t>
            </a:r>
            <a:r>
              <a:rPr lang="en-US" sz="2000" dirty="0" smtClean="0">
                <a:latin typeface="Times New Roman" pitchFamily="18" charset="0"/>
                <a:cs typeface="Times New Roman" pitchFamily="18" charset="0"/>
              </a:rPr>
              <a:t>It results from a mutation of one </a:t>
            </a:r>
            <a:r>
              <a:rPr lang="en-US" sz="2000" dirty="0" err="1" smtClean="0">
                <a:solidFill>
                  <a:srgbClr val="FF0000"/>
                </a:solidFill>
                <a:latin typeface="Times New Roman" pitchFamily="18" charset="0"/>
                <a:cs typeface="Times New Roman" pitchFamily="18" charset="0"/>
              </a:rPr>
              <a:t>glutamic</a:t>
            </a:r>
            <a:r>
              <a:rPr lang="en-US" sz="2000" dirty="0" smtClean="0">
                <a:solidFill>
                  <a:srgbClr val="FF0000"/>
                </a:solidFill>
                <a:latin typeface="Times New Roman" pitchFamily="18" charset="0"/>
                <a:cs typeface="Times New Roman" pitchFamily="18" charset="0"/>
              </a:rPr>
              <a:t> acid </a:t>
            </a:r>
            <a:r>
              <a:rPr lang="en-US" sz="2000" dirty="0" smtClean="0">
                <a:latin typeface="Times New Roman" pitchFamily="18" charset="0"/>
                <a:cs typeface="Times New Roman" pitchFamily="18" charset="0"/>
              </a:rPr>
              <a:t>of the beta chain at </a:t>
            </a:r>
            <a:r>
              <a:rPr lang="en-US" sz="2000" dirty="0" smtClean="0">
                <a:solidFill>
                  <a:srgbClr val="FF0000"/>
                </a:solidFill>
                <a:latin typeface="Times New Roman" pitchFamily="18" charset="0"/>
                <a:cs typeface="Times New Roman" pitchFamily="18" charset="0"/>
              </a:rPr>
              <a:t>position 6</a:t>
            </a:r>
            <a:r>
              <a:rPr lang="en-US" sz="2000" dirty="0" smtClean="0">
                <a:latin typeface="Times New Roman" pitchFamily="18" charset="0"/>
                <a:cs typeface="Times New Roman" pitchFamily="18" charset="0"/>
              </a:rPr>
              <a:t> by one </a:t>
            </a:r>
            <a:r>
              <a:rPr lang="en-US" sz="2000" dirty="0" smtClean="0">
                <a:solidFill>
                  <a:srgbClr val="FF0000"/>
                </a:solidFill>
                <a:latin typeface="Times New Roman" pitchFamily="18" charset="0"/>
                <a:cs typeface="Times New Roman" pitchFamily="18" charset="0"/>
              </a:rPr>
              <a:t>lysine</a:t>
            </a:r>
            <a:r>
              <a:rPr lang="en-US" sz="2000" dirty="0" smtClean="0">
                <a:latin typeface="Times New Roman" pitchFamily="18" charset="0"/>
                <a:cs typeface="Times New Roman" pitchFamily="18" charset="0"/>
              </a:rPr>
              <a:t>.</a:t>
            </a:r>
          </a:p>
          <a:p>
            <a:pPr algn="just"/>
            <a:r>
              <a:rPr lang="en-US" sz="2000" b="1" dirty="0" err="1" smtClean="0">
                <a:latin typeface="Times New Roman" pitchFamily="18" charset="0"/>
                <a:cs typeface="Times New Roman" pitchFamily="18" charset="0"/>
              </a:rPr>
              <a:t>Hb</a:t>
            </a:r>
            <a:r>
              <a:rPr lang="en-US" sz="2000" b="1" dirty="0" smtClean="0">
                <a:latin typeface="Times New Roman" pitchFamily="18" charset="0"/>
                <a:cs typeface="Times New Roman" pitchFamily="18" charset="0"/>
              </a:rPr>
              <a:t>-D:</a:t>
            </a:r>
            <a:r>
              <a:rPr lang="en-US" sz="2000" dirty="0" smtClean="0">
                <a:latin typeface="Times New Roman" pitchFamily="18" charset="0"/>
                <a:cs typeface="Times New Roman" pitchFamily="18" charset="0"/>
              </a:rPr>
              <a:t> It results from a mutation of one </a:t>
            </a:r>
            <a:r>
              <a:rPr lang="en-US" sz="2000" dirty="0" err="1" smtClean="0">
                <a:solidFill>
                  <a:srgbClr val="FF0000"/>
                </a:solidFill>
                <a:latin typeface="Times New Roman" pitchFamily="18" charset="0"/>
                <a:cs typeface="Times New Roman" pitchFamily="18" charset="0"/>
              </a:rPr>
              <a:t>glutamic</a:t>
            </a:r>
            <a:r>
              <a:rPr lang="en-US" sz="2000" dirty="0" smtClean="0">
                <a:solidFill>
                  <a:srgbClr val="FF0000"/>
                </a:solidFill>
                <a:latin typeface="Times New Roman" pitchFamily="18" charset="0"/>
                <a:cs typeface="Times New Roman" pitchFamily="18" charset="0"/>
              </a:rPr>
              <a:t> acid </a:t>
            </a:r>
            <a:r>
              <a:rPr lang="en-US" sz="2000" dirty="0" smtClean="0">
                <a:latin typeface="Times New Roman" pitchFamily="18" charset="0"/>
                <a:cs typeface="Times New Roman" pitchFamily="18" charset="0"/>
              </a:rPr>
              <a:t>of the beta chain at </a:t>
            </a:r>
            <a:r>
              <a:rPr lang="en-US" sz="2000" dirty="0" smtClean="0">
                <a:solidFill>
                  <a:srgbClr val="FF0000"/>
                </a:solidFill>
                <a:latin typeface="Times New Roman" pitchFamily="18" charset="0"/>
                <a:cs typeface="Times New Roman" pitchFamily="18" charset="0"/>
              </a:rPr>
              <a:t>position 26 </a:t>
            </a:r>
            <a:r>
              <a:rPr lang="en-US" sz="2000" dirty="0" smtClean="0">
                <a:latin typeface="Times New Roman" pitchFamily="18" charset="0"/>
                <a:cs typeface="Times New Roman" pitchFamily="18" charset="0"/>
              </a:rPr>
              <a:t>by one </a:t>
            </a:r>
            <a:r>
              <a:rPr lang="en-US" sz="2000" dirty="0" err="1" smtClean="0">
                <a:solidFill>
                  <a:srgbClr val="FF0000"/>
                </a:solidFill>
                <a:latin typeface="Times New Roman" pitchFamily="18" charset="0"/>
                <a:cs typeface="Times New Roman" pitchFamily="18" charset="0"/>
              </a:rPr>
              <a:t>valine</a:t>
            </a:r>
            <a:r>
              <a:rPr lang="en-US" sz="2000" dirty="0" smtClean="0">
                <a:latin typeface="Times New Roman" pitchFamily="18" charset="0"/>
                <a:cs typeface="Times New Roman" pitchFamily="18" charset="0"/>
              </a:rPr>
              <a:t>.</a:t>
            </a:r>
            <a:endParaRPr lang="en-GB" sz="2000" dirty="0" smtClean="0">
              <a:latin typeface="Times New Roman" pitchFamily="18" charset="0"/>
              <a:cs typeface="Times New Roman" pitchFamily="18" charset="0"/>
            </a:endParaRPr>
          </a:p>
          <a:p>
            <a:pPr lvl="0" algn="just"/>
            <a:r>
              <a:rPr lang="en-US" sz="2000" b="1" dirty="0" err="1" smtClean="0">
                <a:latin typeface="Times New Roman" pitchFamily="18" charset="0"/>
                <a:cs typeface="Times New Roman" pitchFamily="18" charset="0"/>
              </a:rPr>
              <a:t>Hb</a:t>
            </a:r>
            <a:r>
              <a:rPr lang="en-US" sz="2000" b="1" dirty="0" smtClean="0">
                <a:latin typeface="Times New Roman" pitchFamily="18" charset="0"/>
                <a:cs typeface="Times New Roman" pitchFamily="18" charset="0"/>
              </a:rPr>
              <a:t>-E:</a:t>
            </a:r>
            <a:r>
              <a:rPr lang="en-US" sz="2000" dirty="0" smtClean="0">
                <a:latin typeface="Times New Roman" pitchFamily="18" charset="0"/>
                <a:cs typeface="Times New Roman" pitchFamily="18" charset="0"/>
              </a:rPr>
              <a:t> It results from a mutation of one </a:t>
            </a:r>
            <a:r>
              <a:rPr lang="en-US" sz="2000" dirty="0" err="1" smtClean="0">
                <a:solidFill>
                  <a:srgbClr val="FF0000"/>
                </a:solidFill>
                <a:latin typeface="Times New Roman" pitchFamily="18" charset="0"/>
                <a:cs typeface="Times New Roman" pitchFamily="18" charset="0"/>
              </a:rPr>
              <a:t>glutamic</a:t>
            </a:r>
            <a:r>
              <a:rPr lang="en-US" sz="2000" dirty="0" smtClean="0">
                <a:solidFill>
                  <a:srgbClr val="FF0000"/>
                </a:solidFill>
                <a:latin typeface="Times New Roman" pitchFamily="18" charset="0"/>
                <a:cs typeface="Times New Roman" pitchFamily="18" charset="0"/>
              </a:rPr>
              <a:t> acid </a:t>
            </a:r>
            <a:r>
              <a:rPr lang="en-US" sz="2000" dirty="0" smtClean="0">
                <a:latin typeface="Times New Roman" pitchFamily="18" charset="0"/>
                <a:cs typeface="Times New Roman" pitchFamily="18" charset="0"/>
              </a:rPr>
              <a:t>of the beta chain at </a:t>
            </a:r>
            <a:r>
              <a:rPr lang="en-US" sz="2000" dirty="0" smtClean="0">
                <a:solidFill>
                  <a:srgbClr val="FF0000"/>
                </a:solidFill>
                <a:latin typeface="Times New Roman" pitchFamily="18" charset="0"/>
                <a:cs typeface="Times New Roman" pitchFamily="18" charset="0"/>
              </a:rPr>
              <a:t>position 26 </a:t>
            </a:r>
            <a:r>
              <a:rPr lang="en-US" sz="2000" dirty="0" smtClean="0">
                <a:latin typeface="Times New Roman" pitchFamily="18" charset="0"/>
                <a:cs typeface="Times New Roman" pitchFamily="18" charset="0"/>
              </a:rPr>
              <a:t>by one </a:t>
            </a:r>
            <a:r>
              <a:rPr lang="en-US" sz="2000" dirty="0" smtClean="0">
                <a:solidFill>
                  <a:srgbClr val="FF0000"/>
                </a:solidFill>
                <a:latin typeface="Times New Roman" pitchFamily="18" charset="0"/>
                <a:cs typeface="Times New Roman" pitchFamily="18" charset="0"/>
              </a:rPr>
              <a:t>lysine</a:t>
            </a:r>
            <a:r>
              <a:rPr lang="en-US" sz="2000" dirty="0" smtClean="0">
                <a:latin typeface="Times New Roman" pitchFamily="18" charset="0"/>
                <a:cs typeface="Times New Roman" pitchFamily="18" charset="0"/>
              </a:rPr>
              <a:t>.</a:t>
            </a:r>
            <a:r>
              <a:rPr lang="en-US" sz="2000" b="1" dirty="0" smtClean="0">
                <a:latin typeface="Times New Roman" pitchFamily="18" charset="0"/>
                <a:cs typeface="Times New Roman" pitchFamily="18" charset="0"/>
              </a:rPr>
              <a:t> </a:t>
            </a:r>
          </a:p>
          <a:p>
            <a:pPr lvl="0" algn="just"/>
            <a:r>
              <a:rPr lang="en-US" sz="2000" b="1" dirty="0" err="1" smtClean="0">
                <a:latin typeface="Times New Roman" pitchFamily="18" charset="0"/>
                <a:cs typeface="Times New Roman" pitchFamily="18" charset="0"/>
              </a:rPr>
              <a:t>Hb</a:t>
            </a:r>
            <a:r>
              <a:rPr lang="en-US" sz="2000" b="1" dirty="0" smtClean="0">
                <a:latin typeface="Times New Roman" pitchFamily="18" charset="0"/>
                <a:cs typeface="Times New Roman" pitchFamily="18" charset="0"/>
              </a:rPr>
              <a:t>-S: </a:t>
            </a:r>
            <a:r>
              <a:rPr lang="en-US" sz="2000" dirty="0" smtClean="0">
                <a:latin typeface="Times New Roman" pitchFamily="18" charset="0"/>
                <a:cs typeface="Times New Roman" pitchFamily="18" charset="0"/>
              </a:rPr>
              <a:t>The most frequent variant is due to the mutation of one </a:t>
            </a:r>
            <a:r>
              <a:rPr lang="en-US" sz="2000" dirty="0" err="1" smtClean="0">
                <a:solidFill>
                  <a:srgbClr val="FF0000"/>
                </a:solidFill>
                <a:latin typeface="Times New Roman" pitchFamily="18" charset="0"/>
                <a:cs typeface="Times New Roman" pitchFamily="18" charset="0"/>
              </a:rPr>
              <a:t>glutamic</a:t>
            </a:r>
            <a:r>
              <a:rPr lang="en-US" sz="2000" dirty="0" smtClean="0">
                <a:solidFill>
                  <a:srgbClr val="FF0000"/>
                </a:solidFill>
                <a:latin typeface="Times New Roman" pitchFamily="18" charset="0"/>
                <a:cs typeface="Times New Roman" pitchFamily="18" charset="0"/>
              </a:rPr>
              <a:t> acid </a:t>
            </a:r>
            <a:r>
              <a:rPr lang="en-US" sz="2000" dirty="0" smtClean="0">
                <a:latin typeface="Times New Roman" pitchFamily="18" charset="0"/>
                <a:cs typeface="Times New Roman" pitchFamily="18" charset="0"/>
              </a:rPr>
              <a:t>of the beta chain at </a:t>
            </a:r>
            <a:r>
              <a:rPr lang="en-US" sz="2000" dirty="0" smtClean="0">
                <a:solidFill>
                  <a:srgbClr val="FF0000"/>
                </a:solidFill>
                <a:latin typeface="Times New Roman" pitchFamily="18" charset="0"/>
                <a:cs typeface="Times New Roman" pitchFamily="18" charset="0"/>
              </a:rPr>
              <a:t>position 6</a:t>
            </a:r>
            <a:r>
              <a:rPr lang="en-US" sz="2000" dirty="0" smtClean="0">
                <a:latin typeface="Times New Roman" pitchFamily="18" charset="0"/>
                <a:cs typeface="Times New Roman" pitchFamily="18" charset="0"/>
              </a:rPr>
              <a:t> by one </a:t>
            </a:r>
            <a:r>
              <a:rPr lang="en-US" sz="2000" dirty="0" err="1" smtClean="0">
                <a:solidFill>
                  <a:srgbClr val="FF0000"/>
                </a:solidFill>
                <a:latin typeface="Times New Roman" pitchFamily="18" charset="0"/>
                <a:cs typeface="Times New Roman" pitchFamily="18" charset="0"/>
              </a:rPr>
              <a:t>valine</a:t>
            </a:r>
            <a:r>
              <a:rPr lang="en-US" sz="2000" dirty="0" smtClean="0">
                <a:latin typeface="Times New Roman" pitchFamily="18" charset="0"/>
                <a:cs typeface="Times New Roman" pitchFamily="18" charset="0"/>
              </a:rPr>
              <a:t>.</a:t>
            </a:r>
            <a:endParaRPr lang="en-GB"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524000" y="381000"/>
            <a:ext cx="51816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Cause of Sickle Cell Disease?</a:t>
            </a:r>
            <a:endParaRPr lang="en-US" sz="2800" b="1" dirty="0"/>
          </a:p>
        </p:txBody>
      </p:sp>
      <p:sp>
        <p:nvSpPr>
          <p:cNvPr id="13" name="Rectangle 12"/>
          <p:cNvSpPr/>
          <p:nvPr/>
        </p:nvSpPr>
        <p:spPr>
          <a:xfrm>
            <a:off x="55418" y="1253631"/>
            <a:ext cx="5964382" cy="3170099"/>
          </a:xfrm>
          <a:prstGeom prst="rect">
            <a:avLst/>
          </a:prstGeom>
        </p:spPr>
        <p:txBody>
          <a:bodyPr wrap="square">
            <a:spAutoFit/>
          </a:bodyPr>
          <a:lstStyle/>
          <a:p>
            <a:pPr marL="342900" indent="-342900" algn="just">
              <a:buFont typeface="Wingdings" pitchFamily="2" charset="2"/>
              <a:buChar char="§"/>
            </a:pPr>
            <a:r>
              <a:rPr lang="en-US" sz="2000" b="1" dirty="0">
                <a:solidFill>
                  <a:srgbClr val="0A0AA6"/>
                </a:solidFill>
                <a:latin typeface="Times New Roman" pitchFamily="18" charset="0"/>
                <a:cs typeface="Times New Roman" pitchFamily="18" charset="0"/>
              </a:rPr>
              <a:t>Mutations in the </a:t>
            </a:r>
            <a:r>
              <a:rPr lang="en-US" sz="2000" b="1" i="1" dirty="0">
                <a:solidFill>
                  <a:srgbClr val="0A0AA6"/>
                </a:solidFill>
                <a:latin typeface="Times New Roman" pitchFamily="18" charset="0"/>
                <a:cs typeface="Times New Roman" pitchFamily="18" charset="0"/>
              </a:rPr>
              <a:t>HBB</a:t>
            </a:r>
            <a:r>
              <a:rPr lang="en-US" sz="2000" b="1" dirty="0">
                <a:solidFill>
                  <a:srgbClr val="0A0AA6"/>
                </a:solidFill>
                <a:latin typeface="Times New Roman" pitchFamily="18" charset="0"/>
                <a:cs typeface="Times New Roman" pitchFamily="18" charset="0"/>
              </a:rPr>
              <a:t> gene on chromosome 11 </a:t>
            </a:r>
            <a:r>
              <a:rPr lang="en-US" sz="2000" dirty="0">
                <a:latin typeface="Times New Roman" pitchFamily="18" charset="0"/>
                <a:cs typeface="Times New Roman" pitchFamily="18" charset="0"/>
              </a:rPr>
              <a:t>that code for beta globin chain of hemoglobin cause sickle cell disease. </a:t>
            </a:r>
            <a:endParaRPr lang="en-US" sz="2000" dirty="0" smtClean="0">
              <a:latin typeface="Times New Roman" pitchFamily="18" charset="0"/>
              <a:cs typeface="Times New Roman" pitchFamily="18" charset="0"/>
            </a:endParaRPr>
          </a:p>
          <a:p>
            <a:pPr marL="342900" indent="-342900" algn="just">
              <a:buFont typeface="Wingdings" pitchFamily="2" charset="2"/>
              <a:buChar char="§"/>
            </a:pPr>
            <a:r>
              <a:rPr lang="en-US" sz="2000" dirty="0" smtClean="0">
                <a:latin typeface="Times New Roman" pitchFamily="18" charset="0"/>
                <a:cs typeface="Times New Roman" pitchFamily="18" charset="0"/>
              </a:rPr>
              <a:t>Due </a:t>
            </a:r>
            <a:r>
              <a:rPr lang="en-US" sz="2000" dirty="0">
                <a:latin typeface="Times New Roman" pitchFamily="18" charset="0"/>
                <a:cs typeface="Times New Roman" pitchFamily="18" charset="0"/>
              </a:rPr>
              <a:t>to the mutation, an </a:t>
            </a:r>
            <a:r>
              <a:rPr lang="en-US" sz="2000" b="1" dirty="0">
                <a:solidFill>
                  <a:srgbClr val="0A0AA6"/>
                </a:solidFill>
                <a:latin typeface="Times New Roman" pitchFamily="18" charset="0"/>
                <a:cs typeface="Times New Roman" pitchFamily="18" charset="0"/>
              </a:rPr>
              <a:t>abnormal hemoglobin called </a:t>
            </a:r>
            <a:r>
              <a:rPr lang="en-US" sz="2000" b="1" dirty="0" err="1">
                <a:solidFill>
                  <a:srgbClr val="0A0AA6"/>
                </a:solidFill>
                <a:latin typeface="Times New Roman" pitchFamily="18" charset="0"/>
                <a:cs typeface="Times New Roman" pitchFamily="18" charset="0"/>
              </a:rPr>
              <a:t>Hb</a:t>
            </a:r>
            <a:r>
              <a:rPr lang="en-US" sz="2000" b="1" dirty="0">
                <a:solidFill>
                  <a:srgbClr val="0A0AA6"/>
                </a:solidFill>
                <a:latin typeface="Times New Roman" pitchFamily="18" charset="0"/>
                <a:cs typeface="Times New Roman" pitchFamily="18" charset="0"/>
              </a:rPr>
              <a:t>-S</a:t>
            </a:r>
            <a:r>
              <a:rPr lang="en-US" sz="2000" dirty="0">
                <a:latin typeface="Times New Roman" pitchFamily="18" charset="0"/>
                <a:cs typeface="Times New Roman" pitchFamily="18" charset="0"/>
              </a:rPr>
              <a:t> is formed </a:t>
            </a:r>
            <a:r>
              <a:rPr lang="en-US" sz="2000" dirty="0" smtClean="0">
                <a:latin typeface="Times New Roman" pitchFamily="18" charset="0"/>
                <a:cs typeface="Times New Roman" pitchFamily="18" charset="0"/>
              </a:rPr>
              <a:t>that </a:t>
            </a:r>
            <a:r>
              <a:rPr lang="en-US" sz="2000" dirty="0">
                <a:latin typeface="Times New Roman" pitchFamily="18" charset="0"/>
                <a:cs typeface="Times New Roman" pitchFamily="18" charset="0"/>
              </a:rPr>
              <a:t>makes the protein more </a:t>
            </a:r>
            <a:r>
              <a:rPr lang="en-US" sz="2000" dirty="0" smtClean="0">
                <a:latin typeface="Times New Roman" pitchFamily="18" charset="0"/>
                <a:cs typeface="Times New Roman" pitchFamily="18" charset="0"/>
              </a:rPr>
              <a:t>insoluble </a:t>
            </a:r>
            <a:r>
              <a:rPr lang="en-US" sz="2000" dirty="0">
                <a:latin typeface="Times New Roman" pitchFamily="18" charset="0"/>
                <a:cs typeface="Times New Roman" pitchFamily="18" charset="0"/>
              </a:rPr>
              <a:t>and deforms the cells giving </a:t>
            </a:r>
            <a:r>
              <a:rPr lang="en-US" sz="2000" b="1" dirty="0">
                <a:solidFill>
                  <a:srgbClr val="0A0AA6"/>
                </a:solidFill>
                <a:latin typeface="Times New Roman" pitchFamily="18" charset="0"/>
                <a:cs typeface="Times New Roman" pitchFamily="18" charset="0"/>
              </a:rPr>
              <a:t>a sickle shape</a:t>
            </a:r>
            <a:r>
              <a:rPr lang="en-US" sz="2000" dirty="0" smtClean="0">
                <a:latin typeface="Times New Roman" pitchFamily="18" charset="0"/>
                <a:cs typeface="Times New Roman" pitchFamily="18" charset="0"/>
              </a:rPr>
              <a:t>. </a:t>
            </a:r>
          </a:p>
          <a:p>
            <a:pPr marL="342900" indent="-342900" algn="just">
              <a:buFont typeface="Wingdings" pitchFamily="2" charset="2"/>
              <a:buChar char="§"/>
            </a:pPr>
            <a:r>
              <a:rPr lang="en-US" sz="2000" dirty="0" smtClean="0">
                <a:latin typeface="Times New Roman" pitchFamily="18" charset="0"/>
                <a:cs typeface="Times New Roman" pitchFamily="18" charset="0"/>
              </a:rPr>
              <a:t>These irregularly shaped cells get stuck in the blood vessels and are unable to transport oxygen effectively, causing pain and damage to the organs.</a:t>
            </a:r>
            <a:endParaRPr lang="en-US" sz="2000" dirty="0">
              <a:latin typeface="Times New Roman" pitchFamily="18" charset="0"/>
              <a:cs typeface="Times New Roman" pitchFamily="18" charset="0"/>
            </a:endParaRPr>
          </a:p>
        </p:txBody>
      </p:sp>
      <p:pic>
        <p:nvPicPr>
          <p:cNvPr id="9" name="Picture 2" descr="Sickle Cell"/>
          <p:cNvPicPr>
            <a:picLocks noChangeAspect="1" noChangeArrowheads="1"/>
          </p:cNvPicPr>
          <p:nvPr/>
        </p:nvPicPr>
        <p:blipFill>
          <a:blip r:embed="rId3"/>
          <a:srcRect/>
          <a:stretch>
            <a:fillRect/>
          </a:stretch>
        </p:blipFill>
        <p:spPr bwMode="auto">
          <a:xfrm>
            <a:off x="6096000" y="1261364"/>
            <a:ext cx="2895600" cy="4758436"/>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304800"/>
            <a:ext cx="5357557" cy="646331"/>
          </a:xfrm>
          <a:prstGeom prst="rect">
            <a:avLst/>
          </a:prstGeom>
        </p:spPr>
        <p:txBody>
          <a:bodyPr wrap="none">
            <a:spAutoFit/>
          </a:bodyPr>
          <a:lstStyle/>
          <a:p>
            <a:pPr algn="ctr"/>
            <a:r>
              <a:rPr lang="en-US" sz="3600" b="1" dirty="0">
                <a:solidFill>
                  <a:srgbClr val="0A0AA6"/>
                </a:solidFill>
              </a:rPr>
              <a:t>Types of sickle cell disease:</a:t>
            </a:r>
            <a:endParaRPr lang="en-GB" sz="3600" dirty="0">
              <a:solidFill>
                <a:srgbClr val="0A0AA6"/>
              </a:solidFill>
            </a:endParaRPr>
          </a:p>
        </p:txBody>
      </p:sp>
      <p:sp>
        <p:nvSpPr>
          <p:cNvPr id="5" name="Rectangle 4"/>
          <p:cNvSpPr/>
          <p:nvPr/>
        </p:nvSpPr>
        <p:spPr>
          <a:xfrm>
            <a:off x="304800" y="1066800"/>
            <a:ext cx="8458200" cy="5093702"/>
          </a:xfrm>
          <a:prstGeom prst="rect">
            <a:avLst/>
          </a:prstGeom>
        </p:spPr>
        <p:txBody>
          <a:bodyPr wrap="square">
            <a:spAutoFit/>
          </a:bodyPr>
          <a:lstStyle/>
          <a:p>
            <a:pPr marL="342900" indent="-342900" algn="just">
              <a:buFont typeface="Wingdings" pitchFamily="2" charset="2"/>
              <a:buChar char="§"/>
            </a:pPr>
            <a:r>
              <a:rPr lang="en-US" sz="2000" b="1" dirty="0">
                <a:latin typeface="Times New Roman" pitchFamily="18" charset="0"/>
                <a:cs typeface="Times New Roman" pitchFamily="18" charset="0"/>
              </a:rPr>
              <a:t>sickle cell </a:t>
            </a:r>
            <a:r>
              <a:rPr lang="en-US" sz="2000" b="1" dirty="0" smtClean="0">
                <a:latin typeface="Times New Roman" pitchFamily="18" charset="0"/>
                <a:cs typeface="Times New Roman" pitchFamily="18" charset="0"/>
              </a:rPr>
              <a:t>Trait (</a:t>
            </a:r>
            <a:r>
              <a:rPr lang="en-US" sz="2000" b="1" dirty="0" err="1" smtClean="0">
                <a:latin typeface="Times New Roman" pitchFamily="18" charset="0"/>
                <a:cs typeface="Times New Roman" pitchFamily="18" charset="0"/>
              </a:rPr>
              <a:t>Hb</a:t>
            </a:r>
            <a:r>
              <a:rPr lang="en-US" sz="2000" b="1" dirty="0" smtClean="0">
                <a:latin typeface="Times New Roman" pitchFamily="18" charset="0"/>
                <a:cs typeface="Times New Roman" pitchFamily="18" charset="0"/>
              </a:rPr>
              <a:t> AS): </a:t>
            </a:r>
            <a:r>
              <a:rPr lang="en-US" sz="2000" dirty="0">
                <a:latin typeface="Times New Roman" pitchFamily="18" charset="0"/>
                <a:cs typeface="Times New Roman" pitchFamily="18" charset="0"/>
              </a:rPr>
              <a:t>People with sickle cell trait contain one copy of variant gene coding for </a:t>
            </a:r>
            <a:r>
              <a:rPr lang="en-US" sz="2000" dirty="0" err="1">
                <a:latin typeface="Times New Roman" pitchFamily="18" charset="0"/>
                <a:cs typeface="Times New Roman" pitchFamily="18" charset="0"/>
              </a:rPr>
              <a:t>Hb</a:t>
            </a:r>
            <a:r>
              <a:rPr lang="en-US" sz="2000" dirty="0">
                <a:latin typeface="Times New Roman" pitchFamily="18" charset="0"/>
                <a:cs typeface="Times New Roman" pitchFamily="18" charset="0"/>
              </a:rPr>
              <a:t>-S and one copy of normal gene. Generally they have no symptoms and live normal life.</a:t>
            </a:r>
            <a:endParaRPr lang="en-GB" sz="2000" dirty="0">
              <a:latin typeface="Times New Roman" pitchFamily="18" charset="0"/>
              <a:cs typeface="Times New Roman" pitchFamily="18" charset="0"/>
            </a:endParaRPr>
          </a:p>
          <a:p>
            <a:pPr marL="342900" indent="-342900" algn="just">
              <a:buFont typeface="Wingdings" pitchFamily="2" charset="2"/>
              <a:buChar char="§"/>
            </a:pPr>
            <a:r>
              <a:rPr lang="en-US" sz="2000" b="1" dirty="0">
                <a:latin typeface="Times New Roman" pitchFamily="18" charset="0"/>
                <a:cs typeface="Times New Roman" pitchFamily="18" charset="0"/>
              </a:rPr>
              <a:t>Sickle cell anemia (</a:t>
            </a:r>
            <a:r>
              <a:rPr lang="en-US" sz="2000" b="1" dirty="0" err="1">
                <a:latin typeface="Times New Roman" pitchFamily="18" charset="0"/>
                <a:cs typeface="Times New Roman" pitchFamily="18" charset="0"/>
              </a:rPr>
              <a:t>Hb</a:t>
            </a:r>
            <a:r>
              <a:rPr lang="en-US" sz="2000" b="1" dirty="0">
                <a:latin typeface="Times New Roman" pitchFamily="18" charset="0"/>
                <a:cs typeface="Times New Roman" pitchFamily="18" charset="0"/>
              </a:rPr>
              <a:t> SS)</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a:t>
            </a:r>
            <a:r>
              <a:rPr lang="en-US" sz="2000" dirty="0">
                <a:latin typeface="Times New Roman" pitchFamily="18" charset="0"/>
                <a:cs typeface="Times New Roman" pitchFamily="18" charset="0"/>
              </a:rPr>
              <a:t> In sickle cell anemia, hemoglobin S replaces both beta-globin subunits in hemoglobin. </a:t>
            </a:r>
            <a:endParaRPr lang="en-GB" sz="2000" dirty="0">
              <a:latin typeface="Times New Roman" pitchFamily="18" charset="0"/>
              <a:cs typeface="Times New Roman" pitchFamily="18" charset="0"/>
            </a:endParaRPr>
          </a:p>
          <a:p>
            <a:pPr marL="342900" indent="-342900" algn="just">
              <a:buFont typeface="Wingdings" pitchFamily="2" charset="2"/>
              <a:buChar char="§"/>
            </a:pPr>
            <a:r>
              <a:rPr lang="en-US" sz="2000" b="1" dirty="0">
                <a:latin typeface="Times New Roman" pitchFamily="18" charset="0"/>
                <a:cs typeface="Times New Roman" pitchFamily="18" charset="0"/>
              </a:rPr>
              <a:t>sickle-hemoglobin C (</a:t>
            </a:r>
            <a:r>
              <a:rPr lang="en-US" sz="2000" b="1" dirty="0" err="1">
                <a:latin typeface="Times New Roman" pitchFamily="18" charset="0"/>
                <a:cs typeface="Times New Roman" pitchFamily="18" charset="0"/>
              </a:rPr>
              <a:t>HbSC</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people with </a:t>
            </a:r>
            <a:r>
              <a:rPr lang="en-US" sz="2000" dirty="0" err="1" smtClean="0">
                <a:latin typeface="Times New Roman" pitchFamily="18" charset="0"/>
                <a:cs typeface="Times New Roman" pitchFamily="18" charset="0"/>
              </a:rPr>
              <a:t>HbSC</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disease have </a:t>
            </a:r>
            <a:r>
              <a:rPr lang="en-US" sz="2000" dirty="0" smtClean="0">
                <a:latin typeface="Times New Roman" pitchFamily="18" charset="0"/>
                <a:cs typeface="Times New Roman" pitchFamily="18" charset="0"/>
              </a:rPr>
              <a:t>hemoglobin </a:t>
            </a:r>
            <a:r>
              <a:rPr lang="en-US" sz="2000" dirty="0">
                <a:latin typeface="Times New Roman" pitchFamily="18" charset="0"/>
                <a:cs typeface="Times New Roman" pitchFamily="18" charset="0"/>
              </a:rPr>
              <a:t>S and hemoglobin C instead of beta-globin.  </a:t>
            </a:r>
            <a:endParaRPr lang="en-GB" sz="2000" dirty="0">
              <a:latin typeface="Times New Roman" pitchFamily="18" charset="0"/>
              <a:cs typeface="Times New Roman" pitchFamily="18" charset="0"/>
            </a:endParaRPr>
          </a:p>
          <a:p>
            <a:pPr marL="342900" indent="-342900" algn="just">
              <a:buFont typeface="Wingdings" pitchFamily="2" charset="2"/>
              <a:buChar char="§"/>
            </a:pPr>
            <a:r>
              <a:rPr lang="en-US" sz="2000" b="1" dirty="0" smtClean="0">
                <a:latin typeface="Times New Roman" pitchFamily="18" charset="0"/>
                <a:cs typeface="Times New Roman" pitchFamily="18" charset="0"/>
              </a:rPr>
              <a:t>Hemoglobin </a:t>
            </a:r>
            <a:r>
              <a:rPr lang="en-US" sz="2000" b="1" dirty="0">
                <a:latin typeface="Times New Roman" pitchFamily="18" charset="0"/>
                <a:cs typeface="Times New Roman" pitchFamily="18" charset="0"/>
              </a:rPr>
              <a:t>S-beta thalassemia (</a:t>
            </a:r>
            <a:r>
              <a:rPr lang="en-US" sz="2000" b="1" dirty="0" err="1">
                <a:latin typeface="Times New Roman" pitchFamily="18" charset="0"/>
                <a:cs typeface="Times New Roman" pitchFamily="18" charset="0"/>
              </a:rPr>
              <a:t>HbSBetaThal</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Mutations producing </a:t>
            </a:r>
            <a:r>
              <a:rPr lang="en-US" sz="2000" dirty="0">
                <a:latin typeface="Times New Roman" pitchFamily="18" charset="0"/>
                <a:cs typeface="Times New Roman" pitchFamily="18" charset="0"/>
              </a:rPr>
              <a:t>hemoglobin S and beta  thalassemia </a:t>
            </a:r>
            <a:r>
              <a:rPr lang="en-US" sz="2000" dirty="0" smtClean="0">
                <a:latin typeface="Times New Roman" pitchFamily="18" charset="0"/>
                <a:cs typeface="Times New Roman" pitchFamily="18" charset="0"/>
              </a:rPr>
              <a:t>together</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results in </a:t>
            </a:r>
            <a:r>
              <a:rPr lang="en-US" sz="2000" b="1" dirty="0" err="1" smtClean="0">
                <a:latin typeface="Times New Roman" pitchFamily="18" charset="0"/>
                <a:cs typeface="Times New Roman" pitchFamily="18" charset="0"/>
              </a:rPr>
              <a:t>HbSBetaThal</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disease</a:t>
            </a:r>
            <a:r>
              <a:rPr lang="en-US" sz="2000" dirty="0" smtClean="0">
                <a:latin typeface="Times New Roman" pitchFamily="18" charset="0"/>
                <a:cs typeface="Times New Roman" pitchFamily="18" charset="0"/>
              </a:rPr>
              <a:t>. It </a:t>
            </a:r>
            <a:r>
              <a:rPr lang="en-US" sz="2000" dirty="0">
                <a:latin typeface="Times New Roman" pitchFamily="18" charset="0"/>
                <a:cs typeface="Times New Roman" pitchFamily="18" charset="0"/>
              </a:rPr>
              <a:t>is  two types e.g.  sickle β-thalassemia (</a:t>
            </a:r>
            <a:r>
              <a:rPr lang="en-US" sz="2000" dirty="0" err="1">
                <a:latin typeface="Times New Roman" pitchFamily="18" charset="0"/>
                <a:cs typeface="Times New Roman" pitchFamily="18" charset="0"/>
              </a:rPr>
              <a:t>Hb</a:t>
            </a:r>
            <a:r>
              <a:rPr lang="en-US" sz="2000" dirty="0">
                <a:latin typeface="Times New Roman" pitchFamily="18" charset="0"/>
                <a:cs typeface="Times New Roman" pitchFamily="18" charset="0"/>
              </a:rPr>
              <a:t> Sβ</a:t>
            </a:r>
            <a:r>
              <a:rPr lang="en-US" sz="2000" baseline="30000" dirty="0">
                <a:latin typeface="Times New Roman" pitchFamily="18" charset="0"/>
                <a:cs typeface="Times New Roman" pitchFamily="18" charset="0"/>
              </a:rPr>
              <a:t>+</a:t>
            </a:r>
            <a:r>
              <a:rPr lang="en-US" sz="2000" dirty="0">
                <a:latin typeface="Times New Roman" pitchFamily="18" charset="0"/>
                <a:cs typeface="Times New Roman" pitchFamily="18" charset="0"/>
              </a:rPr>
              <a:t>-thalassemia and </a:t>
            </a:r>
            <a:r>
              <a:rPr lang="en-US" sz="2000" dirty="0" err="1">
                <a:latin typeface="Times New Roman" pitchFamily="18" charset="0"/>
                <a:cs typeface="Times New Roman" pitchFamily="18" charset="0"/>
              </a:rPr>
              <a:t>Hb</a:t>
            </a:r>
            <a:r>
              <a:rPr lang="en-US" sz="2000" dirty="0">
                <a:latin typeface="Times New Roman" pitchFamily="18" charset="0"/>
                <a:cs typeface="Times New Roman" pitchFamily="18" charset="0"/>
              </a:rPr>
              <a:t> Sβ°-thalassemia). </a:t>
            </a:r>
            <a:endParaRPr lang="en-US" sz="2000" dirty="0" smtClean="0">
              <a:latin typeface="Times New Roman" pitchFamily="18" charset="0"/>
              <a:cs typeface="Times New Roman" pitchFamily="18" charset="0"/>
            </a:endParaRPr>
          </a:p>
          <a:p>
            <a:pPr algn="just"/>
            <a:r>
              <a:rPr lang="en-US" sz="2000" b="1" dirty="0" smtClean="0">
                <a:latin typeface="Times New Roman" pitchFamily="18" charset="0"/>
                <a:cs typeface="Times New Roman" pitchFamily="18" charset="0"/>
              </a:rPr>
              <a:t>Signs and symptoms </a:t>
            </a:r>
            <a:r>
              <a:rPr lang="en-US" sz="2000" dirty="0" smtClean="0">
                <a:latin typeface="Times New Roman" pitchFamily="18" charset="0"/>
                <a:cs typeface="Times New Roman" pitchFamily="18" charset="0"/>
              </a:rPr>
              <a:t>of sickle cell disease usually seen in early childhood. Characteristic features of this disorder include</a:t>
            </a:r>
          </a:p>
          <a:p>
            <a:pPr marL="274320" indent="-274320" algn="just">
              <a:spcAft>
                <a:spcPts val="600"/>
              </a:spcAft>
              <a:buBlip>
                <a:blip r:embed="rId2"/>
              </a:buBlip>
            </a:pPr>
            <a:r>
              <a:rPr lang="en-US" sz="2000" dirty="0" smtClean="0">
                <a:latin typeface="Times New Roman" pitchFamily="18" charset="0"/>
                <a:cs typeface="Times New Roman" pitchFamily="18" charset="0"/>
              </a:rPr>
              <a:t>A low number of red blood cells (anemia), Repeated infections, Periodic episodes of pain, Pulmonary hypertension, Jaundice.</a:t>
            </a:r>
          </a:p>
          <a:p>
            <a:pPr marL="274320" indent="-274320" algn="just">
              <a:spcAft>
                <a:spcPts val="600"/>
              </a:spcAft>
              <a:buBlip>
                <a:blip r:embed="rId2"/>
              </a:buBlip>
            </a:pPr>
            <a:r>
              <a:rPr lang="en-US" sz="2000" dirty="0" smtClean="0">
                <a:latin typeface="Times New Roman" pitchFamily="18" charset="0"/>
                <a:cs typeface="Times New Roman" pitchFamily="18" charset="0"/>
              </a:rPr>
              <a:t>Organ damage, especially the lungs, kidneys, spleen, and brain.</a:t>
            </a:r>
          </a:p>
        </p:txBody>
      </p:sp>
    </p:spTree>
    <p:extLst>
      <p:ext uri="{BB962C8B-B14F-4D97-AF65-F5344CB8AC3E}">
        <p14:creationId xmlns:p14="http://schemas.microsoft.com/office/powerpoint/2010/main" xmlns="" val="38667433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2209800" y="381000"/>
            <a:ext cx="4724400" cy="5334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t>Diagnosis of SCD?</a:t>
            </a:r>
            <a:endParaRPr lang="en-US" sz="4000" b="1" dirty="0"/>
          </a:p>
        </p:txBody>
      </p:sp>
      <p:sp>
        <p:nvSpPr>
          <p:cNvPr id="15" name="Rectangle 14"/>
          <p:cNvSpPr/>
          <p:nvPr/>
        </p:nvSpPr>
        <p:spPr>
          <a:xfrm>
            <a:off x="533401" y="1143000"/>
            <a:ext cx="7924799" cy="2631490"/>
          </a:xfrm>
          <a:prstGeom prst="rect">
            <a:avLst/>
          </a:prstGeom>
        </p:spPr>
        <p:txBody>
          <a:bodyPr wrap="square">
            <a:spAutoFit/>
          </a:bodyPr>
          <a:lstStyle/>
          <a:p>
            <a:r>
              <a:rPr lang="en-US" sz="2000" dirty="0" smtClean="0">
                <a:solidFill>
                  <a:srgbClr val="2C05BB"/>
                </a:solidFill>
                <a:latin typeface="Times New Roman" pitchFamily="18" charset="0"/>
                <a:cs typeface="Times New Roman" pitchFamily="18" charset="0"/>
              </a:rPr>
              <a:t>Testing</a:t>
            </a:r>
            <a:endParaRPr lang="en-US" sz="2000" dirty="0" smtClean="0">
              <a:solidFill>
                <a:srgbClr val="000000"/>
              </a:solidFill>
              <a:latin typeface="Times New Roman" pitchFamily="18" charset="0"/>
              <a:cs typeface="Times New Roman" pitchFamily="18" charset="0"/>
            </a:endParaRPr>
          </a:p>
          <a:p>
            <a:pPr indent="-365760">
              <a:spcAft>
                <a:spcPts val="600"/>
              </a:spcAft>
              <a:buBlip>
                <a:blip r:embed="rId3"/>
              </a:buBlip>
            </a:pPr>
            <a:r>
              <a:rPr lang="en-US" sz="2000" dirty="0" smtClean="0">
                <a:solidFill>
                  <a:srgbClr val="000000"/>
                </a:solidFill>
                <a:latin typeface="Times New Roman" pitchFamily="18" charset="0"/>
                <a:cs typeface="Times New Roman" pitchFamily="18" charset="0"/>
              </a:rPr>
              <a:t>Hematologic Testing</a:t>
            </a:r>
          </a:p>
          <a:p>
            <a:pPr indent="-365760">
              <a:spcAft>
                <a:spcPts val="600"/>
              </a:spcAft>
              <a:buBlip>
                <a:blip r:embed="rId3"/>
              </a:buBlip>
            </a:pPr>
            <a:r>
              <a:rPr lang="en-US" sz="2000" dirty="0" smtClean="0">
                <a:latin typeface="Times New Roman" pitchFamily="18" charset="0"/>
                <a:cs typeface="Times New Roman" pitchFamily="18" charset="0"/>
              </a:rPr>
              <a:t>High-performance liquid chromatography (HPLC)</a:t>
            </a:r>
            <a:r>
              <a:rPr lang="en-US" sz="2000" dirty="0" smtClean="0">
                <a:solidFill>
                  <a:srgbClr val="000000"/>
                </a:solidFill>
                <a:latin typeface="Times New Roman" pitchFamily="18" charset="0"/>
                <a:cs typeface="Times New Roman" pitchFamily="18" charset="0"/>
              </a:rPr>
              <a:t> </a:t>
            </a:r>
          </a:p>
          <a:p>
            <a:pPr indent="-365760">
              <a:spcAft>
                <a:spcPts val="600"/>
              </a:spcAft>
              <a:buBlip>
                <a:blip r:embed="rId3"/>
              </a:buBlip>
            </a:pPr>
            <a:r>
              <a:rPr lang="en-US" sz="2000" dirty="0" err="1" smtClean="0">
                <a:latin typeface="Times New Roman" pitchFamily="18" charset="0"/>
                <a:cs typeface="Times New Roman" pitchFamily="18" charset="0"/>
              </a:rPr>
              <a:t>Isoelectric</a:t>
            </a:r>
            <a:r>
              <a:rPr lang="en-US" sz="2000" dirty="0" smtClean="0">
                <a:latin typeface="Times New Roman" pitchFamily="18" charset="0"/>
                <a:cs typeface="Times New Roman" pitchFamily="18" charset="0"/>
              </a:rPr>
              <a:t> focusing (IEF) </a:t>
            </a:r>
          </a:p>
          <a:p>
            <a:pPr indent="-365760">
              <a:spcAft>
                <a:spcPts val="600"/>
              </a:spcAft>
              <a:buBlip>
                <a:blip r:embed="rId3"/>
              </a:buBlip>
            </a:pPr>
            <a:r>
              <a:rPr lang="en-US" sz="2000" dirty="0" smtClean="0">
                <a:latin typeface="Times New Roman" pitchFamily="18" charset="0"/>
                <a:cs typeface="Times New Roman" pitchFamily="18" charset="0"/>
              </a:rPr>
              <a:t>Cellulose acetate and citrate agar electrophoresis</a:t>
            </a:r>
          </a:p>
          <a:p>
            <a:pPr indent="-365760">
              <a:spcAft>
                <a:spcPts val="600"/>
              </a:spcAft>
              <a:buBlip>
                <a:blip r:embed="rId3"/>
              </a:buBlip>
            </a:pPr>
            <a:r>
              <a:rPr lang="en-US" sz="2000" dirty="0" smtClean="0">
                <a:latin typeface="Times New Roman" pitchFamily="18" charset="0"/>
                <a:cs typeface="Times New Roman" pitchFamily="18" charset="0"/>
              </a:rPr>
              <a:t> Peripheral blood smear</a:t>
            </a:r>
          </a:p>
          <a:p>
            <a:pPr indent="-365760">
              <a:spcAft>
                <a:spcPts val="600"/>
              </a:spcAft>
              <a:buBlip>
                <a:blip r:embed="rId3"/>
              </a:buBlip>
            </a:pPr>
            <a:r>
              <a:rPr lang="en-US" sz="2000" dirty="0" smtClean="0">
                <a:solidFill>
                  <a:srgbClr val="000000"/>
                </a:solidFill>
                <a:latin typeface="Times New Roman" pitchFamily="18" charset="0"/>
                <a:cs typeface="Times New Roman" pitchFamily="18" charset="0"/>
              </a:rPr>
              <a:t>Molecular Genetic Testing</a:t>
            </a:r>
          </a:p>
        </p:txBody>
      </p:sp>
      <p:graphicFrame>
        <p:nvGraphicFramePr>
          <p:cNvPr id="7" name="Table 6"/>
          <p:cNvGraphicFramePr>
            <a:graphicFrameLocks noGrp="1"/>
          </p:cNvGraphicFramePr>
          <p:nvPr>
            <p:extLst>
              <p:ext uri="{D42A27DB-BD31-4B8C-83A1-F6EECF244321}">
                <p14:modId xmlns:p14="http://schemas.microsoft.com/office/powerpoint/2010/main" xmlns="" val="1141197333"/>
              </p:ext>
            </p:extLst>
          </p:nvPr>
        </p:nvGraphicFramePr>
        <p:xfrm>
          <a:off x="533400" y="3886200"/>
          <a:ext cx="8077200" cy="1584960"/>
        </p:xfrm>
        <a:graphic>
          <a:graphicData uri="http://schemas.openxmlformats.org/drawingml/2006/table">
            <a:tbl>
              <a:tblPr/>
              <a:tblGrid>
                <a:gridCol w="832701"/>
                <a:gridCol w="2914454"/>
                <a:gridCol w="4330045"/>
              </a:tblGrid>
              <a:tr h="0">
                <a:tc rowSpan="4">
                  <a:txBody>
                    <a:bodyPr/>
                    <a:lstStyle/>
                    <a:p>
                      <a:pPr algn="l" fontAlgn="ctr"/>
                      <a:r>
                        <a:rPr lang="en-US" sz="2000" i="1" dirty="0">
                          <a:latin typeface="Times New Roman" pitchFamily="18" charset="0"/>
                          <a:cs typeface="Times New Roman" pitchFamily="18" charset="0"/>
                        </a:rPr>
                        <a:t>HBB</a:t>
                      </a:r>
                      <a:endParaRPr lang="en-US" sz="2000" dirty="0">
                        <a:latin typeface="Times New Roman" pitchFamily="18" charset="0"/>
                        <a:cs typeface="Times New Roman" pitchFamily="18" charset="0"/>
                      </a:endParaRP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rowSpan="4">
                  <a:txBody>
                    <a:bodyPr/>
                    <a:lstStyle/>
                    <a:p>
                      <a:pPr algn="l" fontAlgn="ctr"/>
                      <a:r>
                        <a:rPr lang="en-US" sz="2000" dirty="0">
                          <a:solidFill>
                            <a:srgbClr val="642A8F"/>
                          </a:solidFill>
                          <a:latin typeface="Times New Roman" pitchFamily="18" charset="0"/>
                          <a:cs typeface="Times New Roman" pitchFamily="18" charset="0"/>
                          <a:hlinkClick r:id="rId4"/>
                        </a:rPr>
                        <a:t>Targeted mutation analysis</a:t>
                      </a:r>
                      <a:endParaRPr lang="en-US" sz="2000" dirty="0">
                        <a:latin typeface="Times New Roman" pitchFamily="18" charset="0"/>
                        <a:cs typeface="Times New Roman" pitchFamily="18" charset="0"/>
                      </a:endParaRP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c>
                  <a:txBody>
                    <a:bodyPr/>
                    <a:lstStyle/>
                    <a:p>
                      <a:pPr algn="l" fontAlgn="ctr"/>
                      <a:r>
                        <a:rPr lang="en-US" sz="2000">
                          <a:latin typeface="Times New Roman" pitchFamily="18" charset="0"/>
                          <a:cs typeface="Times New Roman" pitchFamily="18" charset="0"/>
                        </a:rPr>
                        <a:t>Hemoglobin S (</a:t>
                      </a:r>
                      <a:r>
                        <a:rPr lang="en-US" sz="2000">
                          <a:solidFill>
                            <a:srgbClr val="642A8F"/>
                          </a:solidFill>
                          <a:latin typeface="Times New Roman" pitchFamily="18" charset="0"/>
                          <a:cs typeface="Times New Roman" pitchFamily="18" charset="0"/>
                          <a:hlinkClick r:id="rId5"/>
                        </a:rPr>
                        <a:t>Glu6Val</a:t>
                      </a:r>
                      <a:r>
                        <a:rPr lang="en-US" sz="2000">
                          <a:latin typeface="Times New Roman" pitchFamily="18" charset="0"/>
                          <a:cs typeface="Times New Roman" pitchFamily="18" charset="0"/>
                        </a:rPr>
                        <a:t>)</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vMerge="1">
                  <a:txBody>
                    <a:bodyPr/>
                    <a:lstStyle/>
                    <a:p>
                      <a:endParaRPr lang="en-US"/>
                    </a:p>
                  </a:txBody>
                  <a:tcPr/>
                </a:tc>
                <a:tc vMerge="1">
                  <a:txBody>
                    <a:bodyPr/>
                    <a:lstStyle/>
                    <a:p>
                      <a:endParaRPr lang="en-US"/>
                    </a:p>
                  </a:txBody>
                  <a:tcPr/>
                </a:tc>
                <a:tc>
                  <a:txBody>
                    <a:bodyPr/>
                    <a:lstStyle/>
                    <a:p>
                      <a:pPr algn="l" fontAlgn="ctr"/>
                      <a:r>
                        <a:rPr lang="en-US" sz="2000">
                          <a:latin typeface="Times New Roman" pitchFamily="18" charset="0"/>
                          <a:cs typeface="Times New Roman" pitchFamily="18" charset="0"/>
                        </a:rPr>
                        <a:t>Hemoglobin C (</a:t>
                      </a:r>
                      <a:r>
                        <a:rPr lang="en-US" sz="2000">
                          <a:solidFill>
                            <a:srgbClr val="642A8F"/>
                          </a:solidFill>
                          <a:latin typeface="Times New Roman" pitchFamily="18" charset="0"/>
                          <a:cs typeface="Times New Roman" pitchFamily="18" charset="0"/>
                          <a:hlinkClick r:id="rId5"/>
                        </a:rPr>
                        <a:t>Glu6Lys</a:t>
                      </a:r>
                      <a:r>
                        <a:rPr lang="en-US" sz="2000">
                          <a:latin typeface="Times New Roman" pitchFamily="18" charset="0"/>
                          <a:cs typeface="Times New Roman" pitchFamily="18" charset="0"/>
                        </a:rPr>
                        <a:t>)</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vMerge="1">
                  <a:txBody>
                    <a:bodyPr/>
                    <a:lstStyle/>
                    <a:p>
                      <a:endParaRPr lang="en-US"/>
                    </a:p>
                  </a:txBody>
                  <a:tcPr/>
                </a:tc>
                <a:tc vMerge="1">
                  <a:txBody>
                    <a:bodyPr/>
                    <a:lstStyle/>
                    <a:p>
                      <a:endParaRPr lang="en-US"/>
                    </a:p>
                  </a:txBody>
                  <a:tcPr/>
                </a:tc>
                <a:tc>
                  <a:txBody>
                    <a:bodyPr/>
                    <a:lstStyle/>
                    <a:p>
                      <a:pPr algn="l" fontAlgn="ctr"/>
                      <a:r>
                        <a:rPr lang="en-US" sz="2000" dirty="0">
                          <a:latin typeface="Times New Roman" pitchFamily="18" charset="0"/>
                          <a:cs typeface="Times New Roman" pitchFamily="18" charset="0"/>
                        </a:rPr>
                        <a:t>Hemoglobin D (</a:t>
                      </a:r>
                      <a:r>
                        <a:rPr lang="en-US" sz="2000" dirty="0">
                          <a:solidFill>
                            <a:srgbClr val="642A8F"/>
                          </a:solidFill>
                          <a:latin typeface="Times New Roman" pitchFamily="18" charset="0"/>
                          <a:cs typeface="Times New Roman" pitchFamily="18" charset="0"/>
                          <a:hlinkClick r:id="rId5"/>
                        </a:rPr>
                        <a:t>Glu121Gln</a:t>
                      </a:r>
                      <a:r>
                        <a:rPr lang="en-US" sz="2000" dirty="0">
                          <a:latin typeface="Times New Roman" pitchFamily="18" charset="0"/>
                          <a:cs typeface="Times New Roman" pitchFamily="18" charset="0"/>
                        </a:rPr>
                        <a:t>) </a:t>
                      </a:r>
                      <a:r>
                        <a:rPr lang="en-US" sz="2000" baseline="30000" dirty="0">
                          <a:latin typeface="Times New Roman" pitchFamily="18" charset="0"/>
                          <a:cs typeface="Times New Roman" pitchFamily="18" charset="0"/>
                        </a:rPr>
                        <a:t>3</a:t>
                      </a:r>
                      <a:endParaRPr lang="en-US" sz="2000" dirty="0">
                        <a:latin typeface="Times New Roman" pitchFamily="18" charset="0"/>
                        <a:cs typeface="Times New Roman" pitchFamily="18" charset="0"/>
                      </a:endParaRP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r h="0">
                <a:tc vMerge="1">
                  <a:txBody>
                    <a:bodyPr/>
                    <a:lstStyle/>
                    <a:p>
                      <a:endParaRPr lang="en-US"/>
                    </a:p>
                  </a:txBody>
                  <a:tcPr/>
                </a:tc>
                <a:tc vMerge="1">
                  <a:txBody>
                    <a:bodyPr/>
                    <a:lstStyle/>
                    <a:p>
                      <a:endParaRPr lang="en-US"/>
                    </a:p>
                  </a:txBody>
                  <a:tcPr/>
                </a:tc>
                <a:tc>
                  <a:txBody>
                    <a:bodyPr/>
                    <a:lstStyle/>
                    <a:p>
                      <a:pPr algn="l" fontAlgn="ctr"/>
                      <a:r>
                        <a:rPr lang="en-US" sz="2000" dirty="0">
                          <a:latin typeface="Times New Roman" pitchFamily="18" charset="0"/>
                          <a:cs typeface="Times New Roman" pitchFamily="18" charset="0"/>
                        </a:rPr>
                        <a:t>Hemoglobin O (</a:t>
                      </a:r>
                      <a:r>
                        <a:rPr lang="en-US" sz="2000" dirty="0">
                          <a:solidFill>
                            <a:srgbClr val="642A8F"/>
                          </a:solidFill>
                          <a:latin typeface="Times New Roman" pitchFamily="18" charset="0"/>
                          <a:cs typeface="Times New Roman" pitchFamily="18" charset="0"/>
                          <a:hlinkClick r:id="rId5"/>
                        </a:rPr>
                        <a:t>Glu121Lys</a:t>
                      </a:r>
                      <a:r>
                        <a:rPr lang="en-US" sz="2000" dirty="0">
                          <a:latin typeface="Times New Roman" pitchFamily="18" charset="0"/>
                          <a:cs typeface="Times New Roman" pitchFamily="18" charset="0"/>
                        </a:rPr>
                        <a:t>)</a:t>
                      </a:r>
                    </a:p>
                  </a:txBody>
                  <a:tcPr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828800" y="152400"/>
            <a:ext cx="5257800" cy="6096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t>Treatment of SCD?</a:t>
            </a:r>
            <a:endParaRPr lang="en-US" sz="4000" b="1" dirty="0"/>
          </a:p>
        </p:txBody>
      </p:sp>
      <p:sp>
        <p:nvSpPr>
          <p:cNvPr id="7" name="Rectangle 6"/>
          <p:cNvSpPr/>
          <p:nvPr/>
        </p:nvSpPr>
        <p:spPr>
          <a:xfrm>
            <a:off x="609600" y="990600"/>
            <a:ext cx="7772400" cy="5416868"/>
          </a:xfrm>
          <a:prstGeom prst="rect">
            <a:avLst/>
          </a:prstGeom>
        </p:spPr>
        <p:txBody>
          <a:bodyPr wrap="square">
            <a:spAutoFit/>
          </a:bodyPr>
          <a:lstStyle/>
          <a:p>
            <a:pPr marL="274320" indent="-274320" algn="just">
              <a:buBlip>
                <a:blip r:embed="rId3"/>
              </a:buBlip>
            </a:pPr>
            <a:r>
              <a:rPr lang="en-US" sz="2200" dirty="0" smtClean="0">
                <a:latin typeface="Times New Roman" pitchFamily="18" charset="0"/>
                <a:cs typeface="Times New Roman" pitchFamily="18" charset="0"/>
              </a:rPr>
              <a:t>Babies and young children with sickle cell disease must take a daily dose of penicillin to prevent potentially deadly infections. </a:t>
            </a:r>
          </a:p>
          <a:p>
            <a:pPr marL="274320" indent="-274320" algn="just">
              <a:buBlip>
                <a:blip r:embed="rId3"/>
              </a:buBlip>
            </a:pPr>
            <a:r>
              <a:rPr lang="en-US" sz="2200" dirty="0" smtClean="0">
                <a:latin typeface="Times New Roman" pitchFamily="18" charset="0"/>
                <a:cs typeface="Times New Roman" pitchFamily="18" charset="0"/>
              </a:rPr>
              <a:t>Patients also take folic acid, which helps build new red blood cells.</a:t>
            </a:r>
          </a:p>
          <a:p>
            <a:pPr marL="274320" indent="-274320" algn="just">
              <a:buBlip>
                <a:blip r:embed="rId3"/>
              </a:buBlip>
            </a:pPr>
            <a:r>
              <a:rPr lang="en-US" sz="2200" dirty="0" smtClean="0">
                <a:latin typeface="Times New Roman" pitchFamily="18" charset="0"/>
                <a:cs typeface="Times New Roman" pitchFamily="18" charset="0"/>
              </a:rPr>
              <a:t>Doctors advise people with sickle cell disease to get plenty of rest, drink lots of water, and avoid too much physical activity.</a:t>
            </a:r>
          </a:p>
          <a:p>
            <a:pPr marL="274320" indent="-274320" algn="just">
              <a:buBlip>
                <a:blip r:embed="rId3"/>
              </a:buBlip>
            </a:pPr>
            <a:r>
              <a:rPr lang="en-US" sz="2200" dirty="0" smtClean="0">
                <a:latin typeface="Times New Roman" pitchFamily="18" charset="0"/>
                <a:cs typeface="Times New Roman" pitchFamily="18" charset="0"/>
              </a:rPr>
              <a:t>Blood transfusions that provide a patient with healthy red blood cells are a common treatment.</a:t>
            </a:r>
          </a:p>
          <a:p>
            <a:pPr marL="274320" indent="-274320" algn="just">
              <a:buBlip>
                <a:blip r:embed="rId3"/>
              </a:buBlip>
            </a:pPr>
            <a:r>
              <a:rPr lang="en-US" sz="2200" dirty="0" smtClean="0">
                <a:latin typeface="Times New Roman" pitchFamily="18" charset="0"/>
                <a:cs typeface="Times New Roman" pitchFamily="18" charset="0"/>
              </a:rPr>
              <a:t>People with more severe cases of the disease can be treated with a bone marrow transplant. This procedure provides the patient with healthy red blood cells from a donor, ideally from a sibling.</a:t>
            </a:r>
          </a:p>
          <a:p>
            <a:pPr marL="274320" indent="-274320" algn="just">
              <a:buBlip>
                <a:blip r:embed="rId3"/>
              </a:buBlip>
            </a:pPr>
            <a:endParaRPr lang="en-US" sz="2200" dirty="0" smtClean="0">
              <a:latin typeface="Times New Roman" pitchFamily="18" charset="0"/>
              <a:cs typeface="Times New Roman" pitchFamily="18" charset="0"/>
            </a:endParaRPr>
          </a:p>
          <a:p>
            <a:pPr marL="274320" indent="-274320" algn="just">
              <a:buBlip>
                <a:blip r:embed="rId3"/>
              </a:buBlip>
            </a:pPr>
            <a:r>
              <a:rPr lang="en-US" sz="2200" dirty="0" smtClean="0">
                <a:latin typeface="Times New Roman" pitchFamily="18" charset="0"/>
                <a:cs typeface="Times New Roman" pitchFamily="18" charset="0"/>
              </a:rPr>
              <a:t>References:</a:t>
            </a:r>
          </a:p>
          <a:p>
            <a:pPr marL="274320" indent="-274320" algn="just">
              <a:buBlip>
                <a:blip r:embed="rId3"/>
              </a:buBlip>
            </a:pPr>
            <a:r>
              <a:rPr lang="en-US" sz="2000" dirty="0" smtClean="0">
                <a:latin typeface="Times New Roman" pitchFamily="18" charset="0"/>
                <a:cs typeface="Times New Roman" pitchFamily="18" charset="0"/>
              </a:rPr>
              <a:t>http://ghr.nlm.nih.gov/condition/pompe-disease</a:t>
            </a:r>
          </a:p>
          <a:p>
            <a:pPr marL="274320" indent="-274320" algn="just">
              <a:buBlip>
                <a:blip r:embed="rId3"/>
              </a:buBlip>
            </a:pPr>
            <a:r>
              <a:rPr lang="en-US" sz="2000" dirty="0" smtClean="0">
                <a:latin typeface="Times New Roman" pitchFamily="18" charset="0"/>
                <a:cs typeface="Times New Roman" pitchFamily="18" charset="0"/>
              </a:rPr>
              <a:t>http://www.ncbi.nlm.nih.gov/books/NBK1261/</a:t>
            </a:r>
          </a:p>
          <a:p>
            <a:pPr marL="274320" indent="-274320" algn="just">
              <a:buBlip>
                <a:blip r:embed="rId3"/>
              </a:buBlip>
            </a:pPr>
            <a:r>
              <a:rPr lang="en-US" sz="2000" dirty="0" smtClean="0">
                <a:latin typeface="Times New Roman" pitchFamily="18" charset="0"/>
                <a:cs typeface="Times New Roman" pitchFamily="18" charset="0"/>
              </a:rPr>
              <a:t>http://www.ninds.nih.gov/disorders/pompe/pompe.htm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981200" y="381000"/>
            <a:ext cx="51816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Types of Hemolytic </a:t>
            </a:r>
            <a:r>
              <a:rPr lang="en-US" sz="2800" b="1" dirty="0" err="1" smtClean="0"/>
              <a:t>Anemias</a:t>
            </a:r>
            <a:r>
              <a:rPr lang="en-US" sz="2800" b="1" dirty="0" smtClean="0"/>
              <a:t>?</a:t>
            </a:r>
            <a:endParaRPr lang="en-US" sz="2800" b="1" dirty="0"/>
          </a:p>
        </p:txBody>
      </p:sp>
      <p:sp>
        <p:nvSpPr>
          <p:cNvPr id="11" name="Rectangle 10"/>
          <p:cNvSpPr/>
          <p:nvPr/>
        </p:nvSpPr>
        <p:spPr>
          <a:xfrm>
            <a:off x="533400" y="1295400"/>
            <a:ext cx="8077200" cy="4493538"/>
          </a:xfrm>
          <a:prstGeom prst="rect">
            <a:avLst/>
          </a:prstGeom>
        </p:spPr>
        <p:txBody>
          <a:bodyPr wrap="square">
            <a:spAutoFit/>
          </a:bodyPr>
          <a:lstStyle/>
          <a:p>
            <a:pPr algn="just"/>
            <a:r>
              <a:rPr lang="en-US" sz="2400" b="1" dirty="0" smtClean="0"/>
              <a:t>There are several type of inherited hemolytic </a:t>
            </a:r>
            <a:r>
              <a:rPr lang="en-US" sz="2400" b="1" dirty="0" err="1" smtClean="0"/>
              <a:t>anemias</a:t>
            </a:r>
            <a:r>
              <a:rPr lang="en-US" sz="2400" b="1" dirty="0" smtClean="0"/>
              <a:t>: </a:t>
            </a:r>
          </a:p>
          <a:p>
            <a:pPr algn="just"/>
            <a:endParaRPr lang="en-US" sz="2000" b="1" dirty="0" smtClean="0"/>
          </a:p>
          <a:p>
            <a:pPr indent="365760" algn="just">
              <a:spcAft>
                <a:spcPts val="600"/>
              </a:spcAft>
              <a:buBlip>
                <a:blip r:embed="rId3"/>
              </a:buBlip>
            </a:pPr>
            <a:r>
              <a:rPr lang="en-US" sz="2400" b="1" dirty="0" err="1" smtClean="0"/>
              <a:t>Thalassemias</a:t>
            </a:r>
            <a:r>
              <a:rPr lang="en-US" sz="2400" b="1" dirty="0" smtClean="0"/>
              <a:t>: </a:t>
            </a:r>
            <a:r>
              <a:rPr lang="en-US" sz="2000" dirty="0" smtClean="0"/>
              <a:t>these</a:t>
            </a:r>
            <a:r>
              <a:rPr lang="en-US" sz="2000" b="1" dirty="0" smtClean="0"/>
              <a:t> </a:t>
            </a:r>
            <a:r>
              <a:rPr lang="en-US" sz="2000" dirty="0" smtClean="0"/>
              <a:t>are inherited blood disorders in which the body doesn't make enough of certain types of hemoglobin. This causes the body to make fewer healthy red blood cells than normal. </a:t>
            </a:r>
          </a:p>
          <a:p>
            <a:pPr indent="365760" algn="just">
              <a:spcAft>
                <a:spcPts val="600"/>
              </a:spcAft>
              <a:buBlip>
                <a:blip r:embed="rId3"/>
              </a:buBlip>
            </a:pPr>
            <a:r>
              <a:rPr lang="en-US" sz="2400" b="1" dirty="0" smtClean="0"/>
              <a:t>Sickle </a:t>
            </a:r>
            <a:r>
              <a:rPr lang="en-US" sz="2400" b="1" dirty="0"/>
              <a:t>Cell Anemia: </a:t>
            </a:r>
            <a:r>
              <a:rPr lang="en-US" sz="2000" dirty="0"/>
              <a:t>In this disease, the body makes abnormal hemoglobin (</a:t>
            </a:r>
            <a:r>
              <a:rPr lang="en-US" sz="2000" dirty="0" err="1"/>
              <a:t>HbS</a:t>
            </a:r>
            <a:r>
              <a:rPr lang="en-US" sz="2000" dirty="0"/>
              <a:t>) that causes the red blood cells to have a sickle, or crescent, shape</a:t>
            </a:r>
            <a:r>
              <a:rPr lang="en-US" sz="2000" dirty="0" smtClean="0"/>
              <a:t>. Sickle </a:t>
            </a:r>
            <a:r>
              <a:rPr lang="en-US" sz="2000" dirty="0"/>
              <a:t>cells usually die after only about 10 to 20 days. The bone marrow can't make new red blood cells fast enough to replace the dying ones</a:t>
            </a:r>
            <a:r>
              <a:rPr lang="en-US" sz="2000" dirty="0" smtClean="0"/>
              <a:t>.</a:t>
            </a:r>
            <a:endParaRPr lang="en-US" sz="2000" b="1" dirty="0"/>
          </a:p>
          <a:p>
            <a:pPr indent="365760" algn="just">
              <a:spcAft>
                <a:spcPts val="600"/>
              </a:spcAft>
              <a:buBlip>
                <a:blip r:embed="rId3"/>
              </a:buBlip>
            </a:pPr>
            <a:r>
              <a:rPr lang="en-US" sz="2400" b="1" dirty="0" smtClean="0"/>
              <a:t>Hereditary Spherocytosis: </a:t>
            </a:r>
            <a:r>
              <a:rPr lang="en-US" sz="2000" dirty="0"/>
              <a:t>In this condition, a defect in the surface membrane </a:t>
            </a:r>
            <a:r>
              <a:rPr lang="en-US" sz="2000" dirty="0" smtClean="0"/>
              <a:t>of </a:t>
            </a:r>
            <a:r>
              <a:rPr lang="en-US" sz="2000" dirty="0"/>
              <a:t>red blood cells causes them to have a sphere, or ball-like, shape. These blood cells have a lifespan that's shorter than normal</a:t>
            </a:r>
            <a:r>
              <a:rPr lang="en-US" sz="2000" dirty="0" smtClean="0"/>
              <a:t>.</a:t>
            </a:r>
            <a:endParaRPr lang="en-US" sz="2000" b="1" dirty="0" smtClean="0"/>
          </a:p>
        </p:txBody>
      </p:sp>
    </p:spTree>
    <p:extLst>
      <p:ext uri="{BB962C8B-B14F-4D97-AF65-F5344CB8AC3E}">
        <p14:creationId xmlns="" xmlns:p14="http://schemas.microsoft.com/office/powerpoint/2010/main" val="1008510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2057400" y="381000"/>
            <a:ext cx="51816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Types of Hemolytic </a:t>
            </a:r>
            <a:r>
              <a:rPr lang="en-US" sz="2800" b="1" dirty="0" err="1" smtClean="0"/>
              <a:t>Anemias</a:t>
            </a:r>
            <a:r>
              <a:rPr lang="en-US" sz="2800" b="1" dirty="0" smtClean="0"/>
              <a:t>?</a:t>
            </a:r>
            <a:endParaRPr lang="en-US" sz="2800" b="1" dirty="0"/>
          </a:p>
        </p:txBody>
      </p:sp>
      <p:sp>
        <p:nvSpPr>
          <p:cNvPr id="11" name="Rectangle 10"/>
          <p:cNvSpPr/>
          <p:nvPr/>
        </p:nvSpPr>
        <p:spPr>
          <a:xfrm>
            <a:off x="533400" y="1295400"/>
            <a:ext cx="8077200" cy="4247317"/>
          </a:xfrm>
          <a:prstGeom prst="rect">
            <a:avLst/>
          </a:prstGeom>
        </p:spPr>
        <p:txBody>
          <a:bodyPr wrap="square">
            <a:spAutoFit/>
          </a:bodyPr>
          <a:lstStyle/>
          <a:p>
            <a:pPr indent="365760" algn="just">
              <a:spcAft>
                <a:spcPts val="600"/>
              </a:spcAft>
              <a:buBlip>
                <a:blip r:embed="rId3"/>
              </a:buBlip>
            </a:pPr>
            <a:r>
              <a:rPr lang="en-US" sz="2000" b="1" dirty="0" smtClean="0">
                <a:latin typeface="Times New Roman" pitchFamily="18" charset="0"/>
                <a:cs typeface="Times New Roman" pitchFamily="18" charset="0"/>
              </a:rPr>
              <a:t>Hereditary </a:t>
            </a:r>
            <a:r>
              <a:rPr lang="en-US" sz="2000" b="1" dirty="0" err="1" smtClean="0">
                <a:latin typeface="Times New Roman" pitchFamily="18" charset="0"/>
                <a:cs typeface="Times New Roman" pitchFamily="18" charset="0"/>
              </a:rPr>
              <a:t>Elliptocytosis</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Ovalocytosis</a:t>
            </a:r>
            <a:r>
              <a:rPr lang="en-US" sz="2000" b="1"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Like hereditary spherocytosis, this condition also involves a problem with the cell membrane. In this condition, the red blood cells are elliptic (oval) in shape. They aren't as flexible as normal red blood cells, and they have a shorter lifespan.</a:t>
            </a:r>
            <a:endParaRPr lang="en-GB" sz="2000" dirty="0">
              <a:latin typeface="Times New Roman" pitchFamily="18" charset="0"/>
              <a:cs typeface="Times New Roman" pitchFamily="18" charset="0"/>
            </a:endParaRPr>
          </a:p>
          <a:p>
            <a:pPr indent="365760" algn="just">
              <a:spcAft>
                <a:spcPts val="600"/>
              </a:spcAft>
              <a:buBlip>
                <a:blip r:embed="rId3"/>
              </a:buBlip>
            </a:pPr>
            <a:r>
              <a:rPr lang="en-US" sz="2000" b="1" dirty="0" smtClean="0">
                <a:latin typeface="Times New Roman" pitchFamily="18" charset="0"/>
                <a:cs typeface="Times New Roman" pitchFamily="18" charset="0"/>
              </a:rPr>
              <a:t>Glucose-6-Phosphate Dehydrogenase (G6PD) Deficiency: </a:t>
            </a:r>
            <a:r>
              <a:rPr lang="en-US" sz="2000" dirty="0" smtClean="0">
                <a:latin typeface="Times New Roman" pitchFamily="18" charset="0"/>
                <a:cs typeface="Times New Roman" pitchFamily="18" charset="0"/>
              </a:rPr>
              <a:t>G6PD catalyzes </a:t>
            </a:r>
            <a:r>
              <a:rPr lang="en-US" sz="2000" dirty="0">
                <a:latin typeface="Times New Roman" pitchFamily="18" charset="0"/>
                <a:cs typeface="Times New Roman" pitchFamily="18" charset="0"/>
              </a:rPr>
              <a:t>the first step of </a:t>
            </a:r>
            <a:r>
              <a:rPr lang="en-US" sz="2000" dirty="0" err="1">
                <a:latin typeface="Times New Roman" pitchFamily="18" charset="0"/>
                <a:cs typeface="Times New Roman" pitchFamily="18" charset="0"/>
              </a:rPr>
              <a:t>Phospho</a:t>
            </a:r>
            <a:r>
              <a:rPr lang="en-US" sz="2000" dirty="0">
                <a:latin typeface="Times New Roman" pitchFamily="18" charset="0"/>
                <a:cs typeface="Times New Roman" pitchFamily="18" charset="0"/>
              </a:rPr>
              <a:t> pentose pathway through which the ribose-P and NADPH are </a:t>
            </a:r>
            <a:r>
              <a:rPr lang="en-US" sz="2000" dirty="0" smtClean="0">
                <a:latin typeface="Times New Roman" pitchFamily="18" charset="0"/>
                <a:cs typeface="Times New Roman" pitchFamily="18" charset="0"/>
              </a:rPr>
              <a:t>produced. </a:t>
            </a:r>
            <a:r>
              <a:rPr lang="en-US" sz="2000" dirty="0">
                <a:latin typeface="Times New Roman" pitchFamily="18" charset="0"/>
                <a:cs typeface="Times New Roman" pitchFamily="18" charset="0"/>
              </a:rPr>
              <a:t>In G6PD deficiency, if </a:t>
            </a:r>
            <a:r>
              <a:rPr lang="en-US" sz="2000" dirty="0" smtClean="0">
                <a:latin typeface="Times New Roman" pitchFamily="18" charset="0"/>
                <a:cs typeface="Times New Roman" pitchFamily="18" charset="0"/>
              </a:rPr>
              <a:t>RBC comes in </a:t>
            </a:r>
            <a:r>
              <a:rPr lang="en-US" sz="2000" dirty="0">
                <a:latin typeface="Times New Roman" pitchFamily="18" charset="0"/>
                <a:cs typeface="Times New Roman" pitchFamily="18" charset="0"/>
              </a:rPr>
              <a:t>contact with certain substances in the bloodstream, the missing enzyme causes the cells to rupture (burst) and die</a:t>
            </a:r>
            <a:r>
              <a:rPr lang="en-US" sz="2000" dirty="0" smtClean="0">
                <a:latin typeface="Times New Roman" pitchFamily="18" charset="0"/>
                <a:cs typeface="Times New Roman" pitchFamily="18" charset="0"/>
              </a:rPr>
              <a:t>.</a:t>
            </a:r>
            <a:endParaRPr lang="en-US" sz="2000" b="1" dirty="0" smtClean="0">
              <a:latin typeface="Times New Roman" pitchFamily="18" charset="0"/>
              <a:cs typeface="Times New Roman" pitchFamily="18" charset="0"/>
            </a:endParaRPr>
          </a:p>
          <a:p>
            <a:pPr indent="365760" algn="just">
              <a:spcAft>
                <a:spcPts val="600"/>
              </a:spcAft>
              <a:buBlip>
                <a:blip r:embed="rId3"/>
              </a:buBlip>
            </a:pPr>
            <a:r>
              <a:rPr lang="en-US" sz="2000" b="1" dirty="0" smtClean="0">
                <a:latin typeface="Times New Roman" pitchFamily="18" charset="0"/>
                <a:cs typeface="Times New Roman" pitchFamily="18" charset="0"/>
              </a:rPr>
              <a:t>Pyruvate Kinase Deficiency: </a:t>
            </a:r>
            <a:r>
              <a:rPr lang="en-US" sz="2000" dirty="0">
                <a:latin typeface="Times New Roman" pitchFamily="18" charset="0"/>
                <a:cs typeface="Times New Roman" pitchFamily="18" charset="0"/>
              </a:rPr>
              <a:t>In this condition, the body is missing an enzyme called </a:t>
            </a:r>
            <a:r>
              <a:rPr lang="en-US" sz="2000" dirty="0" err="1">
                <a:latin typeface="Times New Roman" pitchFamily="18" charset="0"/>
                <a:cs typeface="Times New Roman" pitchFamily="18" charset="0"/>
              </a:rPr>
              <a:t>pyruvate</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kinase</a:t>
            </a:r>
            <a:r>
              <a:rPr lang="en-US" sz="2000" dirty="0">
                <a:latin typeface="Times New Roman" pitchFamily="18" charset="0"/>
                <a:cs typeface="Times New Roman" pitchFamily="18" charset="0"/>
              </a:rPr>
              <a:t>, an important enzyme in </a:t>
            </a:r>
            <a:r>
              <a:rPr lang="en-US" sz="2000" dirty="0" err="1">
                <a:latin typeface="Times New Roman" pitchFamily="18" charset="0"/>
                <a:cs typeface="Times New Roman" pitchFamily="18" charset="0"/>
              </a:rPr>
              <a:t>glycolysis</a:t>
            </a:r>
            <a:r>
              <a:rPr lang="en-US" sz="2000" dirty="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caonverting</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PEP to pyruvate. </a:t>
            </a:r>
            <a:r>
              <a:rPr lang="en-US" sz="2000" dirty="0" smtClean="0">
                <a:latin typeface="Times New Roman" pitchFamily="18" charset="0"/>
                <a:cs typeface="Times New Roman" pitchFamily="18" charset="0"/>
              </a:rPr>
              <a:t>Deficiency of </a:t>
            </a:r>
            <a:r>
              <a:rPr lang="en-US" sz="2000" dirty="0">
                <a:latin typeface="Times New Roman" pitchFamily="18" charset="0"/>
                <a:cs typeface="Times New Roman" pitchFamily="18" charset="0"/>
              </a:rPr>
              <a:t>this enzyme causes </a:t>
            </a:r>
            <a:r>
              <a:rPr lang="en-US" sz="2000" dirty="0" smtClean="0">
                <a:latin typeface="Times New Roman" pitchFamily="18" charset="0"/>
                <a:cs typeface="Times New Roman" pitchFamily="18" charset="0"/>
              </a:rPr>
              <a:t>RBC </a:t>
            </a:r>
            <a:r>
              <a:rPr lang="en-US" sz="2000" dirty="0">
                <a:latin typeface="Times New Roman" pitchFamily="18" charset="0"/>
                <a:cs typeface="Times New Roman" pitchFamily="18" charset="0"/>
              </a:rPr>
              <a:t>to break down easily</a:t>
            </a:r>
            <a:r>
              <a:rPr lang="en-US" sz="2000" dirty="0" smtClean="0">
                <a:latin typeface="Times New Roman" pitchFamily="18" charset="0"/>
                <a:cs typeface="Times New Roman" pitchFamily="18" charset="0"/>
              </a:rPr>
              <a:t>.</a:t>
            </a:r>
            <a:endParaRPr lang="en-US" sz="20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905000" y="304800"/>
            <a:ext cx="51816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Types of Hemolytic </a:t>
            </a:r>
            <a:r>
              <a:rPr lang="en-US" sz="2800" b="1" dirty="0" err="1" smtClean="0"/>
              <a:t>Anemias</a:t>
            </a:r>
            <a:r>
              <a:rPr lang="en-US" sz="2800" b="1" dirty="0" smtClean="0"/>
              <a:t>?</a:t>
            </a:r>
            <a:endParaRPr lang="en-US" sz="2800" b="1" dirty="0"/>
          </a:p>
        </p:txBody>
      </p:sp>
      <p:sp>
        <p:nvSpPr>
          <p:cNvPr id="11" name="Rectangle 10"/>
          <p:cNvSpPr/>
          <p:nvPr/>
        </p:nvSpPr>
        <p:spPr>
          <a:xfrm>
            <a:off x="533400" y="1219200"/>
            <a:ext cx="8077200" cy="5509200"/>
          </a:xfrm>
          <a:prstGeom prst="rect">
            <a:avLst/>
          </a:prstGeom>
        </p:spPr>
        <p:txBody>
          <a:bodyPr wrap="square">
            <a:spAutoFit/>
          </a:bodyPr>
          <a:lstStyle/>
          <a:p>
            <a:pPr algn="just"/>
            <a:r>
              <a:rPr lang="en-US" sz="2800" b="1" dirty="0" smtClean="0">
                <a:solidFill>
                  <a:srgbClr val="2C05BB"/>
                </a:solidFill>
              </a:rPr>
              <a:t>Acquired Hemolytic </a:t>
            </a:r>
            <a:r>
              <a:rPr lang="en-US" sz="2800" b="1" dirty="0" err="1" smtClean="0">
                <a:solidFill>
                  <a:srgbClr val="2C05BB"/>
                </a:solidFill>
              </a:rPr>
              <a:t>Anemias</a:t>
            </a:r>
            <a:r>
              <a:rPr lang="en-US" sz="2800" b="1" dirty="0" smtClean="0">
                <a:solidFill>
                  <a:srgbClr val="2C05BB"/>
                </a:solidFill>
              </a:rPr>
              <a:t>:</a:t>
            </a:r>
          </a:p>
          <a:p>
            <a:pPr algn="just"/>
            <a:r>
              <a:rPr lang="en-US" sz="2000" dirty="0" smtClean="0">
                <a:latin typeface="Times New Roman" pitchFamily="18" charset="0"/>
                <a:cs typeface="Times New Roman" pitchFamily="18" charset="0"/>
              </a:rPr>
              <a:t>With acquired hemolytic </a:t>
            </a:r>
            <a:r>
              <a:rPr lang="en-US" sz="2000" dirty="0" err="1" smtClean="0">
                <a:latin typeface="Times New Roman" pitchFamily="18" charset="0"/>
                <a:cs typeface="Times New Roman" pitchFamily="18" charset="0"/>
              </a:rPr>
              <a:t>anemias</a:t>
            </a:r>
            <a:r>
              <a:rPr lang="en-US" sz="2000" dirty="0" smtClean="0">
                <a:latin typeface="Times New Roman" pitchFamily="18" charset="0"/>
                <a:cs typeface="Times New Roman" pitchFamily="18" charset="0"/>
              </a:rPr>
              <a:t>,  RBC may be normal. However, some other disease or factor causes the body to destroy RBC and remove them from the bloodstream. There are several types of acquired hemolytic anemia:</a:t>
            </a:r>
          </a:p>
          <a:p>
            <a:pPr algn="just">
              <a:buBlip>
                <a:blip r:embed="rId3"/>
              </a:buBlip>
            </a:pPr>
            <a:r>
              <a:rPr lang="en-US" sz="2000" dirty="0" smtClean="0">
                <a:solidFill>
                  <a:srgbClr val="2C05BB"/>
                </a:solidFill>
                <a:latin typeface="Times New Roman" pitchFamily="18" charset="0"/>
                <a:cs typeface="Times New Roman" pitchFamily="18" charset="0"/>
              </a:rPr>
              <a:t>Immune Hemolytic Anemia</a:t>
            </a:r>
          </a:p>
          <a:p>
            <a:pPr algn="just"/>
            <a:r>
              <a:rPr lang="en-US" sz="2000" dirty="0" smtClean="0">
                <a:latin typeface="Times New Roman" pitchFamily="18" charset="0"/>
                <a:cs typeface="Times New Roman" pitchFamily="18" charset="0"/>
              </a:rPr>
              <a:t>In immune hemolytic anemia,  immune system destroy the red blood cells. The three main types of immune hemolytic anemia are: </a:t>
            </a:r>
          </a:p>
          <a:p>
            <a:pPr indent="-365760" algn="just">
              <a:spcAft>
                <a:spcPts val="600"/>
              </a:spcAft>
              <a:buBlip>
                <a:blip r:embed="rId4"/>
              </a:buBlip>
            </a:pPr>
            <a:r>
              <a:rPr lang="en-US" sz="2000" dirty="0" smtClean="0">
                <a:latin typeface="Times New Roman" pitchFamily="18" charset="0"/>
                <a:cs typeface="Times New Roman" pitchFamily="18" charset="0"/>
              </a:rPr>
              <a:t>Autoimmune</a:t>
            </a:r>
          </a:p>
          <a:p>
            <a:pPr indent="-365760" algn="just">
              <a:spcAft>
                <a:spcPts val="600"/>
              </a:spcAft>
              <a:buBlip>
                <a:blip r:embed="rId4"/>
              </a:buBlip>
            </a:pPr>
            <a:r>
              <a:rPr lang="en-US" sz="2000" dirty="0" err="1" smtClean="0">
                <a:latin typeface="Times New Roman" pitchFamily="18" charset="0"/>
                <a:cs typeface="Times New Roman" pitchFamily="18" charset="0"/>
              </a:rPr>
              <a:t>Alloimmune</a:t>
            </a:r>
            <a:r>
              <a:rPr lang="en-US" sz="2000" dirty="0" smtClean="0">
                <a:latin typeface="Times New Roman" pitchFamily="18" charset="0"/>
                <a:cs typeface="Times New Roman" pitchFamily="18" charset="0"/>
              </a:rPr>
              <a:t>, and </a:t>
            </a:r>
          </a:p>
          <a:p>
            <a:pPr indent="-365760" algn="just">
              <a:spcAft>
                <a:spcPts val="600"/>
              </a:spcAft>
              <a:buBlip>
                <a:blip r:embed="rId4"/>
              </a:buBlip>
            </a:pPr>
            <a:r>
              <a:rPr lang="en-US" sz="2000" dirty="0" smtClean="0">
                <a:latin typeface="Times New Roman" pitchFamily="18" charset="0"/>
                <a:cs typeface="Times New Roman" pitchFamily="18" charset="0"/>
              </a:rPr>
              <a:t>Drug-induced</a:t>
            </a:r>
          </a:p>
          <a:p>
            <a:r>
              <a:rPr lang="en-US" sz="2000" dirty="0" smtClean="0">
                <a:solidFill>
                  <a:srgbClr val="2C05BB"/>
                </a:solidFill>
                <a:latin typeface="Times New Roman" pitchFamily="18" charset="0"/>
                <a:cs typeface="Times New Roman" pitchFamily="18" charset="0"/>
              </a:rPr>
              <a:t>Autoimmune hemolytic anemia (AIHA).</a:t>
            </a:r>
          </a:p>
          <a:p>
            <a:r>
              <a:rPr lang="en-US" sz="2000" dirty="0" smtClean="0">
                <a:latin typeface="Times New Roman" pitchFamily="18" charset="0"/>
                <a:cs typeface="Times New Roman" pitchFamily="18" charset="0"/>
              </a:rPr>
              <a:t> In this condition,  immune system makes antibodies (proteins) that attack red blood cells. AIHA accounts for half of all cases of hemolytic anemia. AIHA may come on very quickly and become serious.</a:t>
            </a:r>
          </a:p>
          <a:p>
            <a:pPr indent="-365760" algn="just">
              <a:spcAft>
                <a:spcPts val="600"/>
              </a:spcAft>
            </a:pPr>
            <a:endParaRPr lang="en-US" sz="2000" dirty="0" smtClean="0">
              <a:latin typeface="Times New Roman" pitchFamily="18" charset="0"/>
              <a:cs typeface="Times New Roman" pitchFamily="18" charset="0"/>
            </a:endParaRPr>
          </a:p>
          <a:p>
            <a:pPr algn="just"/>
            <a:endParaRPr lang="en-US"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9" name="Rectangle 8"/>
          <p:cNvSpPr/>
          <p:nvPr/>
        </p:nvSpPr>
        <p:spPr>
          <a:xfrm>
            <a:off x="609600" y="304800"/>
            <a:ext cx="8229600" cy="6571030"/>
          </a:xfrm>
          <a:prstGeom prst="rect">
            <a:avLst/>
          </a:prstGeom>
        </p:spPr>
        <p:txBody>
          <a:bodyPr wrap="square">
            <a:spAutoFit/>
          </a:bodyPr>
          <a:lstStyle/>
          <a:p>
            <a:r>
              <a:rPr lang="en-US" dirty="0" smtClean="0">
                <a:latin typeface="Times New Roman" pitchFamily="18" charset="0"/>
                <a:cs typeface="Times New Roman" pitchFamily="18" charset="0"/>
              </a:rPr>
              <a:t>Having certain diseases or infections can raise the risk for AIHA. Examples include:</a:t>
            </a:r>
          </a:p>
          <a:p>
            <a:pPr indent="-365760">
              <a:spcAft>
                <a:spcPts val="600"/>
              </a:spcAft>
              <a:buBlip>
                <a:blip r:embed="rId3"/>
              </a:buBlip>
            </a:pPr>
            <a:r>
              <a:rPr lang="en-US" dirty="0" smtClean="0">
                <a:latin typeface="Times New Roman" pitchFamily="18" charset="0"/>
                <a:cs typeface="Times New Roman" pitchFamily="18" charset="0"/>
              </a:rPr>
              <a:t>Autoimmune diseases, such as lupus</a:t>
            </a:r>
          </a:p>
          <a:p>
            <a:pPr indent="-365760">
              <a:spcAft>
                <a:spcPts val="600"/>
              </a:spcAft>
              <a:buBlip>
                <a:blip r:embed="rId3"/>
              </a:buBlip>
            </a:pPr>
            <a:r>
              <a:rPr lang="en-US" dirty="0" smtClean="0">
                <a:latin typeface="Times New Roman" pitchFamily="18" charset="0"/>
                <a:cs typeface="Times New Roman" pitchFamily="18" charset="0"/>
              </a:rPr>
              <a:t>Chronic lymphocytic leukemia</a:t>
            </a:r>
          </a:p>
          <a:p>
            <a:pPr indent="-365760">
              <a:spcAft>
                <a:spcPts val="600"/>
              </a:spcAft>
              <a:buBlip>
                <a:blip r:embed="rId3"/>
              </a:buBlip>
            </a:pPr>
            <a:r>
              <a:rPr lang="en-US" dirty="0" smtClean="0">
                <a:latin typeface="Times New Roman" pitchFamily="18" charset="0"/>
                <a:cs typeface="Times New Roman" pitchFamily="18" charset="0"/>
              </a:rPr>
              <a:t>Non-Hodgkin's lymphoma and other blood cancers</a:t>
            </a:r>
          </a:p>
          <a:p>
            <a:pPr indent="-365760">
              <a:spcAft>
                <a:spcPts val="600"/>
              </a:spcAft>
              <a:buBlip>
                <a:blip r:embed="rId3"/>
              </a:buBlip>
            </a:pPr>
            <a:r>
              <a:rPr lang="en-US" dirty="0" smtClean="0">
                <a:latin typeface="Times New Roman" pitchFamily="18" charset="0"/>
                <a:cs typeface="Times New Roman" pitchFamily="18" charset="0"/>
              </a:rPr>
              <a:t>Viral diseases (Epstein-Barr virus, Cytomegalovirus, </a:t>
            </a:r>
            <a:r>
              <a:rPr lang="en-US" dirty="0" err="1" smtClean="0">
                <a:latin typeface="Times New Roman" pitchFamily="18" charset="0"/>
                <a:cs typeface="Times New Roman" pitchFamily="18" charset="0"/>
              </a:rPr>
              <a:t>Mycoplasma</a:t>
            </a:r>
            <a:r>
              <a:rPr lang="en-US" dirty="0" smtClean="0">
                <a:latin typeface="Times New Roman" pitchFamily="18" charset="0"/>
                <a:cs typeface="Times New Roman" pitchFamily="18" charset="0"/>
              </a:rPr>
              <a:t> pneumonia, Hepatitis, HIV). AIHA also can develop after  blood and marrow stem cell </a:t>
            </a:r>
            <a:r>
              <a:rPr lang="en-US" dirty="0" err="1" smtClean="0">
                <a:latin typeface="Times New Roman" pitchFamily="18" charset="0"/>
                <a:cs typeface="Times New Roman" pitchFamily="18" charset="0"/>
              </a:rPr>
              <a:t>transplantion</a:t>
            </a:r>
            <a:r>
              <a:rPr lang="en-US" dirty="0" smtClean="0">
                <a:latin typeface="Times New Roman" pitchFamily="18" charset="0"/>
                <a:cs typeface="Times New Roman" pitchFamily="18" charset="0"/>
              </a:rPr>
              <a:t>.</a:t>
            </a:r>
          </a:p>
          <a:p>
            <a:pPr algn="just"/>
            <a:r>
              <a:rPr lang="en-US" b="1" dirty="0" err="1" smtClean="0">
                <a:solidFill>
                  <a:srgbClr val="2C05BB"/>
                </a:solidFill>
                <a:latin typeface="Times New Roman" pitchFamily="18" charset="0"/>
                <a:cs typeface="Times New Roman" pitchFamily="18" charset="0"/>
              </a:rPr>
              <a:t>Alloimmune</a:t>
            </a:r>
            <a:r>
              <a:rPr lang="en-US" b="1" dirty="0" smtClean="0">
                <a:solidFill>
                  <a:srgbClr val="2C05BB"/>
                </a:solidFill>
                <a:latin typeface="Times New Roman" pitchFamily="18" charset="0"/>
                <a:cs typeface="Times New Roman" pitchFamily="18" charset="0"/>
              </a:rPr>
              <a:t> hemolytic anemia:</a:t>
            </a:r>
            <a:r>
              <a:rPr lang="en-US" b="1" dirty="0" smtClean="0">
                <a:latin typeface="Times New Roman" pitchFamily="18" charset="0"/>
                <a:cs typeface="Times New Roman" pitchFamily="18" charset="0"/>
              </a:rPr>
              <a:t> </a:t>
            </a:r>
          </a:p>
          <a:p>
            <a:pPr marL="342900" indent="-342900" algn="just">
              <a:buFont typeface="Wingdings" pitchFamily="2" charset="2"/>
              <a:buChar char="§"/>
            </a:pPr>
            <a:r>
              <a:rPr lang="en-US" dirty="0" smtClean="0">
                <a:latin typeface="Times New Roman" pitchFamily="18" charset="0"/>
                <a:cs typeface="Times New Roman" pitchFamily="18" charset="0"/>
              </a:rPr>
              <a:t>This type of hemolytic anemia occurs if the body makes antibodies against red blood cells from a blood transfusion. This can happen if the transfused blood is a different blood type than your blood.</a:t>
            </a:r>
          </a:p>
          <a:p>
            <a:pPr marL="342900" indent="-342900" algn="just">
              <a:buFont typeface="Wingdings" pitchFamily="2" charset="2"/>
              <a:buChar char="§"/>
            </a:pPr>
            <a:r>
              <a:rPr lang="en-US" dirty="0" smtClean="0">
                <a:latin typeface="Times New Roman" pitchFamily="18" charset="0"/>
                <a:cs typeface="Times New Roman" pitchFamily="18" charset="0"/>
              </a:rPr>
              <a:t>This type of hemolytic anemia also can occur during pregnancy if a woman has Rh-negative blood and her baby has Rh-positive blood. </a:t>
            </a:r>
          </a:p>
          <a:p>
            <a:pPr algn="just"/>
            <a:endParaRPr lang="en-US" b="1" dirty="0" smtClean="0">
              <a:latin typeface="Times New Roman" pitchFamily="18" charset="0"/>
              <a:cs typeface="Times New Roman" pitchFamily="18" charset="0"/>
            </a:endParaRPr>
          </a:p>
          <a:p>
            <a:pPr algn="just"/>
            <a:r>
              <a:rPr lang="en-US" b="1" dirty="0" smtClean="0">
                <a:solidFill>
                  <a:srgbClr val="2C05BB"/>
                </a:solidFill>
                <a:latin typeface="Times New Roman" pitchFamily="18" charset="0"/>
                <a:cs typeface="Times New Roman" pitchFamily="18" charset="0"/>
              </a:rPr>
              <a:t>Drug-induced hemolytic anemia.</a:t>
            </a:r>
            <a:r>
              <a:rPr lang="en-US" b="1" dirty="0" smtClean="0">
                <a:latin typeface="Times New Roman" pitchFamily="18" charset="0"/>
                <a:cs typeface="Times New Roman" pitchFamily="18" charset="0"/>
              </a:rPr>
              <a:t> </a:t>
            </a:r>
          </a:p>
          <a:p>
            <a:pPr marL="342900" indent="-342900" algn="just">
              <a:buFont typeface="Wingdings" pitchFamily="2" charset="2"/>
              <a:buChar char="§"/>
            </a:pPr>
            <a:r>
              <a:rPr lang="en-US" dirty="0" smtClean="0">
                <a:latin typeface="Times New Roman" pitchFamily="18" charset="0"/>
                <a:cs typeface="Times New Roman" pitchFamily="18" charset="0"/>
              </a:rPr>
              <a:t>Certain medicines can cause a reaction that develops into hemolytic anemia. </a:t>
            </a:r>
          </a:p>
          <a:p>
            <a:pPr marL="342900" indent="-342900" algn="just">
              <a:buFont typeface="Wingdings" pitchFamily="2" charset="2"/>
              <a:buChar char="§"/>
            </a:pPr>
            <a:r>
              <a:rPr lang="en-US" dirty="0" smtClean="0">
                <a:latin typeface="Times New Roman" pitchFamily="18" charset="0"/>
                <a:cs typeface="Times New Roman" pitchFamily="18" charset="0"/>
              </a:rPr>
              <a:t>Some medicines, such as penicillin, bind to red blood cell surfaces and can cause antibodies to develop.</a:t>
            </a:r>
          </a:p>
          <a:p>
            <a:pPr marL="342900" indent="-342900" algn="just">
              <a:buFont typeface="Wingdings" pitchFamily="2" charset="2"/>
              <a:buChar char="§"/>
            </a:pPr>
            <a:r>
              <a:rPr lang="en-US" dirty="0" smtClean="0">
                <a:latin typeface="Times New Roman" pitchFamily="18" charset="0"/>
                <a:cs typeface="Times New Roman" pitchFamily="18" charset="0"/>
              </a:rPr>
              <a:t>Other medicines include chemotherapy, acetaminophen, quinine and </a:t>
            </a:r>
            <a:r>
              <a:rPr lang="en-US" dirty="0" err="1" smtClean="0">
                <a:latin typeface="Times New Roman" pitchFamily="18" charset="0"/>
                <a:cs typeface="Times New Roman" pitchFamily="18" charset="0"/>
              </a:rPr>
              <a:t>antimalarial</a:t>
            </a:r>
            <a:r>
              <a:rPr lang="en-US" dirty="0" smtClean="0">
                <a:latin typeface="Times New Roman" pitchFamily="18" charset="0"/>
                <a:cs typeface="Times New Roman" pitchFamily="18" charset="0"/>
              </a:rPr>
              <a:t> medicines, anti-inflammatory medicines, and </a:t>
            </a:r>
            <a:r>
              <a:rPr lang="en-US" dirty="0" err="1" smtClean="0">
                <a:latin typeface="Times New Roman" pitchFamily="18" charset="0"/>
                <a:cs typeface="Times New Roman" pitchFamily="18" charset="0"/>
              </a:rPr>
              <a:t>levodopa</a:t>
            </a:r>
            <a:r>
              <a:rPr lang="en-US" dirty="0" smtClean="0">
                <a:latin typeface="Times New Roman" pitchFamily="18" charset="0"/>
                <a:cs typeface="Times New Roman" pitchFamily="18" charset="0"/>
              </a:rPr>
              <a:t> cause hemolytic anemia in other ways. </a:t>
            </a:r>
          </a:p>
          <a:p>
            <a:pPr indent="-365760">
              <a:spcAft>
                <a:spcPts val="600"/>
              </a:spcAft>
              <a:buBlip>
                <a:blip r:embed="rId3"/>
              </a:buBlip>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905000" y="152400"/>
            <a:ext cx="51816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Types of Hemolytic </a:t>
            </a:r>
            <a:r>
              <a:rPr lang="en-US" sz="2800" b="1" dirty="0" err="1" smtClean="0"/>
              <a:t>Anemias</a:t>
            </a:r>
            <a:r>
              <a:rPr lang="en-US" sz="2800" b="1" dirty="0" smtClean="0"/>
              <a:t>?</a:t>
            </a:r>
            <a:endParaRPr lang="en-US" sz="2800" b="1" dirty="0"/>
          </a:p>
        </p:txBody>
      </p:sp>
      <p:sp>
        <p:nvSpPr>
          <p:cNvPr id="9" name="Rectangle 8"/>
          <p:cNvSpPr/>
          <p:nvPr/>
        </p:nvSpPr>
        <p:spPr>
          <a:xfrm>
            <a:off x="381000" y="862310"/>
            <a:ext cx="8534400" cy="5078313"/>
          </a:xfrm>
          <a:prstGeom prst="rect">
            <a:avLst/>
          </a:prstGeom>
        </p:spPr>
        <p:txBody>
          <a:bodyPr wrap="square">
            <a:spAutoFit/>
          </a:bodyPr>
          <a:lstStyle/>
          <a:p>
            <a:pPr algn="just">
              <a:buBlip>
                <a:blip r:embed="rId3"/>
              </a:buBlip>
            </a:pPr>
            <a:r>
              <a:rPr lang="en-US" sz="2400" b="1" dirty="0" smtClean="0">
                <a:solidFill>
                  <a:srgbClr val="2C05BB"/>
                </a:solidFill>
              </a:rPr>
              <a:t> </a:t>
            </a:r>
            <a:r>
              <a:rPr lang="en-US" sz="2000" b="1" dirty="0" smtClean="0">
                <a:solidFill>
                  <a:srgbClr val="2C05BB"/>
                </a:solidFill>
                <a:latin typeface="Times New Roman" pitchFamily="18" charset="0"/>
                <a:cs typeface="Times New Roman" pitchFamily="18" charset="0"/>
              </a:rPr>
              <a:t>Mechanical Hemolytic </a:t>
            </a:r>
            <a:r>
              <a:rPr lang="en-US" sz="2000" b="1" dirty="0" err="1" smtClean="0">
                <a:solidFill>
                  <a:srgbClr val="2C05BB"/>
                </a:solidFill>
                <a:latin typeface="Times New Roman" pitchFamily="18" charset="0"/>
                <a:cs typeface="Times New Roman" pitchFamily="18" charset="0"/>
              </a:rPr>
              <a:t>Anemias</a:t>
            </a:r>
            <a:endParaRPr lang="en-US" sz="2000" b="1" dirty="0" smtClean="0">
              <a:solidFill>
                <a:srgbClr val="2C05BB"/>
              </a:solidFill>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Physical damage to red blood cell membranes can cause them to break down faster than normal. Damage may be due to</a:t>
            </a:r>
            <a:r>
              <a:rPr lang="en-US" sz="2000" dirty="0" smtClean="0">
                <a:latin typeface="Times New Roman" pitchFamily="18" charset="0"/>
                <a:cs typeface="Times New Roman" pitchFamily="18" charset="0"/>
              </a:rPr>
              <a:t>:</a:t>
            </a:r>
          </a:p>
          <a:p>
            <a:pPr marL="342900" lvl="0" indent="-342900" algn="just">
              <a:buFont typeface="Arial" pitchFamily="34" charset="0"/>
              <a:buChar char="•"/>
            </a:pPr>
            <a:r>
              <a:rPr lang="en-US" sz="2000" b="1" dirty="0" smtClean="0">
                <a:latin typeface="Times New Roman" pitchFamily="18" charset="0"/>
                <a:cs typeface="Times New Roman" pitchFamily="18" charset="0"/>
              </a:rPr>
              <a:t>Changes </a:t>
            </a:r>
            <a:r>
              <a:rPr lang="en-US" sz="2000" b="1" dirty="0">
                <a:latin typeface="Times New Roman" pitchFamily="18" charset="0"/>
                <a:cs typeface="Times New Roman" pitchFamily="18" charset="0"/>
              </a:rPr>
              <a:t>in the small blood </a:t>
            </a:r>
            <a:r>
              <a:rPr lang="en-US" sz="2000" b="1" dirty="0" smtClean="0">
                <a:latin typeface="Times New Roman" pitchFamily="18" charset="0"/>
                <a:cs typeface="Times New Roman" pitchFamily="18" charset="0"/>
              </a:rPr>
              <a:t>vessels</a:t>
            </a:r>
            <a:r>
              <a:rPr lang="en-US" sz="2000" dirty="0" smtClean="0">
                <a:latin typeface="Times New Roman" pitchFamily="18" charset="0"/>
                <a:cs typeface="Times New Roman" pitchFamily="18" charset="0"/>
              </a:rPr>
              <a:t>.</a:t>
            </a:r>
          </a:p>
          <a:p>
            <a:pPr marL="342900" lvl="0" indent="-342900" algn="just">
              <a:buFont typeface="Arial" pitchFamily="34" charset="0"/>
              <a:buChar char="•"/>
            </a:pPr>
            <a:r>
              <a:rPr lang="en-US" sz="2000" b="1" dirty="0" smtClean="0">
                <a:latin typeface="Times New Roman" pitchFamily="18" charset="0"/>
                <a:cs typeface="Times New Roman" pitchFamily="18" charset="0"/>
              </a:rPr>
              <a:t>An </a:t>
            </a:r>
            <a:r>
              <a:rPr lang="en-US" sz="2000" b="1" dirty="0">
                <a:latin typeface="Times New Roman" pitchFamily="18" charset="0"/>
                <a:cs typeface="Times New Roman" pitchFamily="18" charset="0"/>
              </a:rPr>
              <a:t>artificial heart valve or other device used in blood </a:t>
            </a:r>
            <a:r>
              <a:rPr lang="en-US" sz="2000" b="1" dirty="0" smtClean="0">
                <a:latin typeface="Times New Roman" pitchFamily="18" charset="0"/>
                <a:cs typeface="Times New Roman" pitchFamily="18" charset="0"/>
              </a:rPr>
              <a:t>vessels.</a:t>
            </a:r>
          </a:p>
          <a:p>
            <a:pPr marL="342900" lvl="0" indent="-342900" algn="just">
              <a:buFont typeface="Arial" pitchFamily="34" charset="0"/>
              <a:buChar char="•"/>
            </a:pPr>
            <a:r>
              <a:rPr lang="en-US" sz="2000" b="1" dirty="0" smtClean="0">
                <a:latin typeface="Times New Roman" pitchFamily="18" charset="0"/>
                <a:cs typeface="Times New Roman" pitchFamily="18" charset="0"/>
              </a:rPr>
              <a:t>Hemodialysis: </a:t>
            </a:r>
            <a:r>
              <a:rPr lang="en-US" sz="2000" dirty="0">
                <a:latin typeface="Times New Roman" pitchFamily="18" charset="0"/>
                <a:cs typeface="Times New Roman" pitchFamily="18" charset="0"/>
              </a:rPr>
              <a:t>This treatment for kidney failure removes waste products from the </a:t>
            </a:r>
            <a:r>
              <a:rPr lang="en-US" sz="2000" dirty="0" smtClean="0">
                <a:latin typeface="Times New Roman" pitchFamily="18" charset="0"/>
                <a:cs typeface="Times New Roman" pitchFamily="18" charset="0"/>
              </a:rPr>
              <a:t>blood.</a:t>
            </a:r>
          </a:p>
          <a:p>
            <a:pPr marL="342900" lvl="0" indent="-342900" algn="just">
              <a:buFont typeface="Arial" pitchFamily="34" charset="0"/>
              <a:buChar char="•"/>
            </a:pPr>
            <a:r>
              <a:rPr lang="en-US" sz="2000" b="1" dirty="0" smtClean="0">
                <a:latin typeface="Times New Roman" pitchFamily="18" charset="0"/>
                <a:cs typeface="Times New Roman" pitchFamily="18" charset="0"/>
              </a:rPr>
              <a:t>A </a:t>
            </a:r>
            <a:r>
              <a:rPr lang="en-US" sz="2000" b="1" dirty="0">
                <a:latin typeface="Times New Roman" pitchFamily="18" charset="0"/>
                <a:cs typeface="Times New Roman" pitchFamily="18" charset="0"/>
              </a:rPr>
              <a:t>heart-lung bypass machine, </a:t>
            </a:r>
            <a:r>
              <a:rPr lang="en-US" sz="2000" dirty="0">
                <a:latin typeface="Times New Roman" pitchFamily="18" charset="0"/>
                <a:cs typeface="Times New Roman" pitchFamily="18" charset="0"/>
              </a:rPr>
              <a:t>which may be used during open-heart </a:t>
            </a:r>
            <a:r>
              <a:rPr lang="en-US" sz="2000" dirty="0" smtClean="0">
                <a:latin typeface="Times New Roman" pitchFamily="18" charset="0"/>
                <a:cs typeface="Times New Roman" pitchFamily="18" charset="0"/>
              </a:rPr>
              <a:t>surgery.</a:t>
            </a:r>
          </a:p>
          <a:p>
            <a:pPr marL="342900" lvl="0" indent="-342900" algn="just">
              <a:buFont typeface="Arial" pitchFamily="34" charset="0"/>
              <a:buChar char="•"/>
            </a:pPr>
            <a:r>
              <a:rPr lang="en-US" sz="2000" b="1" dirty="0" smtClean="0">
                <a:latin typeface="Times New Roman" pitchFamily="18" charset="0"/>
                <a:cs typeface="Times New Roman" pitchFamily="18" charset="0"/>
              </a:rPr>
              <a:t>Preeclampsia </a:t>
            </a:r>
            <a:r>
              <a:rPr lang="en-US" sz="2000" b="1" dirty="0">
                <a:latin typeface="Times New Roman" pitchFamily="18" charset="0"/>
                <a:cs typeface="Times New Roman" pitchFamily="18" charset="0"/>
              </a:rPr>
              <a:t>or </a:t>
            </a:r>
            <a:r>
              <a:rPr lang="en-US" sz="2000" b="1" dirty="0" err="1">
                <a:latin typeface="Times New Roman" pitchFamily="18" charset="0"/>
                <a:cs typeface="Times New Roman" pitchFamily="18" charset="0"/>
              </a:rPr>
              <a:t>eclampsia</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Preeclampsia is high blood pressure during pregnancy. </a:t>
            </a:r>
            <a:r>
              <a:rPr lang="en-US" sz="2000" dirty="0" err="1">
                <a:latin typeface="Times New Roman" pitchFamily="18" charset="0"/>
                <a:cs typeface="Times New Roman" pitchFamily="18" charset="0"/>
              </a:rPr>
              <a:t>Eclampsia</a:t>
            </a:r>
            <a:r>
              <a:rPr lang="en-US" sz="2000" dirty="0">
                <a:latin typeface="Times New Roman" pitchFamily="18" charset="0"/>
                <a:cs typeface="Times New Roman" pitchFamily="18" charset="0"/>
              </a:rPr>
              <a:t>, which follows preeclampsia, is a serious condition that causes seizures in pregnant </a:t>
            </a:r>
            <a:r>
              <a:rPr lang="en-US" sz="2000" dirty="0" smtClean="0">
                <a:latin typeface="Times New Roman" pitchFamily="18" charset="0"/>
                <a:cs typeface="Times New Roman" pitchFamily="18" charset="0"/>
              </a:rPr>
              <a:t>women.</a:t>
            </a:r>
          </a:p>
          <a:p>
            <a:pPr marL="342900" lvl="0" indent="-342900" algn="just">
              <a:buFont typeface="Arial" pitchFamily="34" charset="0"/>
              <a:buChar char="•"/>
            </a:pPr>
            <a:r>
              <a:rPr lang="en-US" sz="2000" b="1" dirty="0" smtClean="0">
                <a:latin typeface="Times New Roman" pitchFamily="18" charset="0"/>
                <a:cs typeface="Times New Roman" pitchFamily="18" charset="0"/>
              </a:rPr>
              <a:t>Malignant </a:t>
            </a:r>
            <a:r>
              <a:rPr lang="en-US" sz="2000" b="1" dirty="0">
                <a:latin typeface="Times New Roman" pitchFamily="18" charset="0"/>
                <a:cs typeface="Times New Roman" pitchFamily="18" charset="0"/>
              </a:rPr>
              <a:t>hypertension </a:t>
            </a:r>
            <a:r>
              <a:rPr lang="en-US" sz="2000" dirty="0">
                <a:latin typeface="Times New Roman" pitchFamily="18" charset="0"/>
                <a:cs typeface="Times New Roman" pitchFamily="18" charset="0"/>
              </a:rPr>
              <a:t>. This is a condition in which your blood pressure suddenly and rapidly </a:t>
            </a:r>
            <a:r>
              <a:rPr lang="en-US" sz="2000" dirty="0" smtClean="0">
                <a:latin typeface="Times New Roman" pitchFamily="18" charset="0"/>
                <a:cs typeface="Times New Roman" pitchFamily="18" charset="0"/>
              </a:rPr>
              <a:t>rises.</a:t>
            </a:r>
          </a:p>
          <a:p>
            <a:pPr marL="342900" lvl="0" indent="-342900" algn="just">
              <a:buFont typeface="Arial" pitchFamily="34" charset="0"/>
              <a:buChar char="•"/>
            </a:pPr>
            <a:r>
              <a:rPr lang="en-US" sz="2000" b="1" dirty="0" smtClean="0">
                <a:latin typeface="Times New Roman" pitchFamily="18" charset="0"/>
                <a:cs typeface="Times New Roman" pitchFamily="18" charset="0"/>
              </a:rPr>
              <a:t>Thrombotic </a:t>
            </a:r>
            <a:r>
              <a:rPr lang="en-US" sz="2000" b="1" dirty="0">
                <a:latin typeface="Times New Roman" pitchFamily="18" charset="0"/>
                <a:cs typeface="Times New Roman" pitchFamily="18" charset="0"/>
              </a:rPr>
              <a:t>thrombocytopenic </a:t>
            </a:r>
            <a:r>
              <a:rPr lang="en-US" sz="2000" b="1" dirty="0" err="1">
                <a:latin typeface="Times New Roman" pitchFamily="18" charset="0"/>
                <a:cs typeface="Times New Roman" pitchFamily="18" charset="0"/>
              </a:rPr>
              <a:t>purpura</a:t>
            </a:r>
            <a:r>
              <a:rPr lang="en-US" sz="2000" dirty="0">
                <a:latin typeface="Times New Roman" pitchFamily="18" charset="0"/>
                <a:cs typeface="Times New Roman" pitchFamily="18" charset="0"/>
              </a:rPr>
              <a:t> . This rare blood disorder causes blood clots to form in small blood vessels throughout the </a:t>
            </a:r>
            <a:r>
              <a:rPr lang="en-US" sz="2000" dirty="0" smtClean="0">
                <a:latin typeface="Times New Roman" pitchFamily="18" charset="0"/>
                <a:cs typeface="Times New Roman" pitchFamily="18" charset="0"/>
              </a:rPr>
              <a:t>body.</a:t>
            </a:r>
          </a:p>
          <a:p>
            <a:pPr marL="342900" lvl="0" indent="-342900" algn="just">
              <a:buFont typeface="Arial" pitchFamily="34" charset="0"/>
              <a:buChar char="•"/>
            </a:pPr>
            <a:r>
              <a:rPr lang="en-US" sz="2000" b="1" dirty="0" smtClean="0">
                <a:latin typeface="Times New Roman" pitchFamily="18" charset="0"/>
                <a:cs typeface="Times New Roman" pitchFamily="18" charset="0"/>
              </a:rPr>
              <a:t>Strenuous </a:t>
            </a:r>
            <a:r>
              <a:rPr lang="en-US" sz="2000" b="1" dirty="0">
                <a:latin typeface="Times New Roman" pitchFamily="18" charset="0"/>
                <a:cs typeface="Times New Roman" pitchFamily="18" charset="0"/>
              </a:rPr>
              <a:t>activities</a:t>
            </a:r>
            <a:r>
              <a:rPr lang="en-US" sz="2000" dirty="0">
                <a:latin typeface="Times New Roman" pitchFamily="18" charset="0"/>
                <a:cs typeface="Times New Roman" pitchFamily="18" charset="0"/>
              </a:rPr>
              <a:t>, such as taking part in marathons</a:t>
            </a:r>
            <a:r>
              <a:rPr lang="en-US" sz="2000" dirty="0" smtClean="0">
                <a:latin typeface="Times New Roman" pitchFamily="18" charset="0"/>
                <a:cs typeface="Times New Roman" pitchFamily="18" charset="0"/>
              </a:rPr>
              <a:t>.</a:t>
            </a:r>
            <a:endParaRPr lang="en-US" sz="20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524000" y="228600"/>
            <a:ext cx="6553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t>Signs and Symptoms of Hemolytic Anemia</a:t>
            </a:r>
          </a:p>
        </p:txBody>
      </p:sp>
      <p:sp>
        <p:nvSpPr>
          <p:cNvPr id="3" name="Rectangle 2"/>
          <p:cNvSpPr/>
          <p:nvPr/>
        </p:nvSpPr>
        <p:spPr>
          <a:xfrm>
            <a:off x="457200" y="890111"/>
            <a:ext cx="8305800" cy="5663089"/>
          </a:xfrm>
          <a:prstGeom prst="rect">
            <a:avLst/>
          </a:prstGeom>
        </p:spPr>
        <p:txBody>
          <a:bodyPr wrap="square">
            <a:spAutoFit/>
          </a:bodyPr>
          <a:lstStyle/>
          <a:p>
            <a:pPr marL="285750" indent="-285750" algn="just">
              <a:buFont typeface="Wingdings" pitchFamily="2" charset="2"/>
              <a:buChar char="§"/>
            </a:pPr>
            <a:r>
              <a:rPr lang="en-US" dirty="0" smtClean="0">
                <a:latin typeface="Times New Roman" pitchFamily="18" charset="0"/>
                <a:cs typeface="Times New Roman" pitchFamily="18" charset="0"/>
              </a:rPr>
              <a:t>People </a:t>
            </a:r>
            <a:r>
              <a:rPr lang="en-US" dirty="0">
                <a:latin typeface="Times New Roman" pitchFamily="18" charset="0"/>
                <a:cs typeface="Times New Roman" pitchFamily="18" charset="0"/>
              </a:rPr>
              <a:t>who have mild hemolytic anemia often have no </a:t>
            </a:r>
            <a:r>
              <a:rPr lang="en-US" dirty="0" smtClean="0">
                <a:latin typeface="Times New Roman" pitchFamily="18" charset="0"/>
                <a:cs typeface="Times New Roman" pitchFamily="18" charset="0"/>
              </a:rPr>
              <a:t>sign or symptom. </a:t>
            </a:r>
          </a:p>
          <a:p>
            <a:pPr marL="285750" indent="-285750" algn="just">
              <a:buFont typeface="Wingdings" pitchFamily="2" charset="2"/>
              <a:buChar char="§"/>
            </a:pPr>
            <a:r>
              <a:rPr lang="en-US" dirty="0" smtClean="0">
                <a:latin typeface="Times New Roman" pitchFamily="18" charset="0"/>
                <a:cs typeface="Times New Roman" pitchFamily="18" charset="0"/>
              </a:rPr>
              <a:t>Many </a:t>
            </a:r>
            <a:r>
              <a:rPr lang="en-US" dirty="0">
                <a:latin typeface="Times New Roman" pitchFamily="18" charset="0"/>
                <a:cs typeface="Times New Roman" pitchFamily="18" charset="0"/>
              </a:rPr>
              <a:t>of the signs and symptoms of hemolytic anemia apply to all types of anemia</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The most common symptoms of all types of anemia is </a:t>
            </a:r>
          </a:p>
          <a:p>
            <a:pPr marL="365760" indent="-365760" algn="just">
              <a:spcAft>
                <a:spcPts val="600"/>
              </a:spcAft>
              <a:buBlip>
                <a:blip r:embed="rId3"/>
              </a:buBlip>
            </a:pPr>
            <a:r>
              <a:rPr lang="en-US" b="1" dirty="0" smtClean="0">
                <a:latin typeface="Times New Roman" pitchFamily="18" charset="0"/>
                <a:cs typeface="Times New Roman" pitchFamily="18" charset="0"/>
              </a:rPr>
              <a:t>Fatigue</a:t>
            </a:r>
            <a:r>
              <a:rPr lang="en-US" dirty="0" smtClean="0">
                <a:latin typeface="Times New Roman" pitchFamily="18" charset="0"/>
                <a:cs typeface="Times New Roman" pitchFamily="18" charset="0"/>
              </a:rPr>
              <a:t> (tiredness)-because  body doesn't have enough RBC to  carry oxygen to its various parts.</a:t>
            </a:r>
          </a:p>
          <a:p>
            <a:pPr marL="365760" indent="-365760" algn="just">
              <a:spcAft>
                <a:spcPts val="600"/>
              </a:spcAft>
              <a:buBlip>
                <a:blip r:embed="rId3"/>
              </a:buBlip>
            </a:pPr>
            <a:r>
              <a:rPr lang="en-US" dirty="0" smtClean="0">
                <a:latin typeface="Times New Roman" pitchFamily="18" charset="0"/>
                <a:cs typeface="Times New Roman" pitchFamily="18" charset="0"/>
              </a:rPr>
              <a:t>Shortness of breath, Dizziness, Headache, Coldness in  hands and feet, Pale skin, and Chest pain.</a:t>
            </a:r>
          </a:p>
          <a:p>
            <a:pPr marL="365760" indent="-365760" algn="just">
              <a:spcAft>
                <a:spcPts val="600"/>
              </a:spcAft>
              <a:buBlip>
                <a:blip r:embed="rId3"/>
              </a:buBlip>
            </a:pPr>
            <a:r>
              <a:rPr lang="en-US" dirty="0" smtClean="0">
                <a:latin typeface="Times New Roman" pitchFamily="18" charset="0"/>
                <a:cs typeface="Times New Roman" pitchFamily="18" charset="0"/>
              </a:rPr>
              <a:t>Arrhythmias (irregular heartbeats), a heart murmur, heart enlarged, or even heart failure.</a:t>
            </a:r>
          </a:p>
          <a:p>
            <a:pPr indent="365760" algn="just">
              <a:buBlip>
                <a:blip r:embed="rId4"/>
              </a:buBlip>
            </a:pPr>
            <a:r>
              <a:rPr lang="en-US" b="1" dirty="0" smtClean="0">
                <a:latin typeface="Times New Roman" pitchFamily="18" charset="0"/>
                <a:cs typeface="Times New Roman" pitchFamily="18" charset="0"/>
              </a:rPr>
              <a:t>Jaundice: </a:t>
            </a:r>
            <a:r>
              <a:rPr lang="en-US" dirty="0" smtClean="0">
                <a:latin typeface="Times New Roman" pitchFamily="18" charset="0"/>
                <a:cs typeface="Times New Roman" pitchFamily="18" charset="0"/>
              </a:rPr>
              <a:t>The hemoglobin is broken down into a compound called bilirubin, which gives the skin and eyes a yellowish color. Bilirubin also causes urine to be dark yellow or brown.</a:t>
            </a:r>
            <a:endParaRPr lang="en-US" b="1" dirty="0" smtClean="0">
              <a:latin typeface="Times New Roman" pitchFamily="18" charset="0"/>
              <a:cs typeface="Times New Roman" pitchFamily="18" charset="0"/>
            </a:endParaRPr>
          </a:p>
          <a:p>
            <a:pPr indent="365760" algn="just">
              <a:buBlip>
                <a:blip r:embed="rId4"/>
              </a:buBlip>
            </a:pPr>
            <a:r>
              <a:rPr lang="en-US" b="1" dirty="0" smtClean="0">
                <a:latin typeface="Times New Roman" pitchFamily="18" charset="0"/>
                <a:cs typeface="Times New Roman" pitchFamily="18" charset="0"/>
              </a:rPr>
              <a:t>Pain in the Upper Abdomen: </a:t>
            </a:r>
            <a:r>
              <a:rPr lang="en-US" dirty="0" smtClean="0">
                <a:latin typeface="Times New Roman" pitchFamily="18" charset="0"/>
                <a:cs typeface="Times New Roman" pitchFamily="18" charset="0"/>
              </a:rPr>
              <a:t>Gallstones or an enlarged spleen may cause pain in the upper abdomen. </a:t>
            </a:r>
            <a:endParaRPr lang="en-US" b="1" dirty="0" smtClean="0">
              <a:latin typeface="Times New Roman" pitchFamily="18" charset="0"/>
              <a:cs typeface="Times New Roman" pitchFamily="18" charset="0"/>
            </a:endParaRPr>
          </a:p>
          <a:p>
            <a:pPr indent="365760" algn="just">
              <a:buBlip>
                <a:blip r:embed="rId4"/>
              </a:buBlip>
            </a:pPr>
            <a:r>
              <a:rPr lang="en-US" b="1" dirty="0" smtClean="0">
                <a:latin typeface="Times New Roman" pitchFamily="18" charset="0"/>
                <a:cs typeface="Times New Roman" pitchFamily="18" charset="0"/>
              </a:rPr>
              <a:t>Leg Ulcers and Pain: </a:t>
            </a:r>
            <a:r>
              <a:rPr lang="en-US" dirty="0" smtClean="0">
                <a:latin typeface="Times New Roman" pitchFamily="18" charset="0"/>
                <a:cs typeface="Times New Roman" pitchFamily="18" charset="0"/>
              </a:rPr>
              <a:t>In people who have </a:t>
            </a:r>
            <a:r>
              <a:rPr lang="en-US" u="sng" dirty="0" smtClean="0">
                <a:latin typeface="Times New Roman" pitchFamily="18" charset="0"/>
                <a:cs typeface="Times New Roman" pitchFamily="18" charset="0"/>
                <a:hlinkClick r:id="rId5"/>
              </a:rPr>
              <a:t>sickle cell anemia</a:t>
            </a:r>
            <a:r>
              <a:rPr lang="en-US" dirty="0" smtClean="0">
                <a:latin typeface="Times New Roman" pitchFamily="18" charset="0"/>
                <a:cs typeface="Times New Roman" pitchFamily="18" charset="0"/>
              </a:rPr>
              <a:t>, the sickle-shaped cells can clog small blood vessels and block blood flow. This can cause leg sores and pain throughout the body.</a:t>
            </a:r>
            <a:endParaRPr lang="en-US" b="1" dirty="0" smtClean="0">
              <a:latin typeface="Times New Roman" pitchFamily="18" charset="0"/>
              <a:cs typeface="Times New Roman" pitchFamily="18" charset="0"/>
            </a:endParaRPr>
          </a:p>
          <a:p>
            <a:pPr indent="365760" algn="just">
              <a:buBlip>
                <a:blip r:embed="rId4"/>
              </a:buBlip>
            </a:pPr>
            <a:r>
              <a:rPr lang="en-US" b="1" dirty="0" smtClean="0">
                <a:latin typeface="Times New Roman" pitchFamily="18" charset="0"/>
                <a:cs typeface="Times New Roman" pitchFamily="18" charset="0"/>
              </a:rPr>
              <a:t>A Severe Reaction to a Blood Transfusion:  </a:t>
            </a:r>
            <a:r>
              <a:rPr lang="en-US" dirty="0" smtClean="0">
                <a:latin typeface="Times New Roman" pitchFamily="18" charset="0"/>
                <a:cs typeface="Times New Roman" pitchFamily="18" charset="0"/>
              </a:rPr>
              <a:t>Signs and symptoms of a severe reaction to a transfusion include fever, chills, low blood pressure, and shock. </a:t>
            </a:r>
            <a:endParaRPr lang="en-US"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0"/>
          <p:cNvGrpSpPr/>
          <p:nvPr/>
        </p:nvGrpSpPr>
        <p:grpSpPr>
          <a:xfrm>
            <a:off x="8382000" y="6019800"/>
            <a:ext cx="549212" cy="781393"/>
            <a:chOff x="8382000" y="6019800"/>
            <a:chExt cx="549212" cy="781393"/>
          </a:xfrm>
        </p:grpSpPr>
        <p:pic>
          <p:nvPicPr>
            <p:cNvPr id="62" name="Picture 4"/>
            <p:cNvPicPr>
              <a:picLocks noChangeAspect="1" noChangeArrowheads="1"/>
            </p:cNvPicPr>
            <p:nvPr/>
          </p:nvPicPr>
          <p:blipFill>
            <a:blip r:embed="rId2" cstate="print"/>
            <a:srcRect/>
            <a:stretch>
              <a:fillRect/>
            </a:stretch>
          </p:blipFill>
          <p:spPr bwMode="auto">
            <a:xfrm>
              <a:off x="8382000" y="6019800"/>
              <a:ext cx="533400" cy="533400"/>
            </a:xfrm>
            <a:prstGeom prst="rect">
              <a:avLst/>
            </a:prstGeom>
            <a:noFill/>
            <a:ln w="9525">
              <a:noFill/>
              <a:miter lim="800000"/>
              <a:headEnd/>
              <a:tailEnd/>
            </a:ln>
          </p:spPr>
        </p:pic>
        <p:sp>
          <p:nvSpPr>
            <p:cNvPr id="63" name="TextBox 62"/>
            <p:cNvSpPr txBox="1"/>
            <p:nvPr/>
          </p:nvSpPr>
          <p:spPr>
            <a:xfrm>
              <a:off x="8387473" y="6493416"/>
              <a:ext cx="543739" cy="307777"/>
            </a:xfrm>
            <a:prstGeom prst="rect">
              <a:avLst/>
            </a:prstGeom>
            <a:noFill/>
          </p:spPr>
          <p:txBody>
            <a:bodyPr wrap="none" rtlCol="0">
              <a:spAutoFit/>
            </a:bodyPr>
            <a:lstStyle/>
            <a:p>
              <a:r>
                <a:rPr lang="en-US" sz="1400" b="1" dirty="0" smtClean="0">
                  <a:solidFill>
                    <a:srgbClr val="FF3300"/>
                  </a:solidFill>
                </a:rPr>
                <a:t>BMB</a:t>
              </a:r>
              <a:endParaRPr lang="en-US" sz="1400" b="1" dirty="0">
                <a:solidFill>
                  <a:srgbClr val="FF3300"/>
                </a:solidFill>
              </a:endParaRPr>
            </a:p>
          </p:txBody>
        </p:sp>
      </p:grpSp>
      <p:sp>
        <p:nvSpPr>
          <p:cNvPr id="10" name="Rectangle 9"/>
          <p:cNvSpPr/>
          <p:nvPr/>
        </p:nvSpPr>
        <p:spPr>
          <a:xfrm>
            <a:off x="1981200" y="228600"/>
            <a:ext cx="5029200" cy="4572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Diagnosis of Hemolytic Anemia</a:t>
            </a:r>
          </a:p>
        </p:txBody>
      </p:sp>
      <p:sp>
        <p:nvSpPr>
          <p:cNvPr id="13" name="Rectangle 12"/>
          <p:cNvSpPr/>
          <p:nvPr/>
        </p:nvSpPr>
        <p:spPr>
          <a:xfrm>
            <a:off x="533400" y="838200"/>
            <a:ext cx="8077200" cy="5709255"/>
          </a:xfrm>
          <a:prstGeom prst="rect">
            <a:avLst/>
          </a:prstGeom>
        </p:spPr>
        <p:txBody>
          <a:bodyPr wrap="square">
            <a:spAutoFit/>
          </a:bodyPr>
          <a:lstStyle/>
          <a:p>
            <a:r>
              <a:rPr lang="en-US" sz="2000" b="1" dirty="0" smtClean="0">
                <a:solidFill>
                  <a:srgbClr val="2C05BB"/>
                </a:solidFill>
                <a:latin typeface="Times New Roman" pitchFamily="18" charset="0"/>
                <a:cs typeface="Times New Roman" pitchFamily="18" charset="0"/>
              </a:rPr>
              <a:t>Medical and Family Histories:</a:t>
            </a:r>
          </a:p>
          <a:p>
            <a:pPr algn="just"/>
            <a:r>
              <a:rPr lang="en-US" sz="2000" dirty="0" smtClean="0">
                <a:latin typeface="Times New Roman" pitchFamily="18" charset="0"/>
                <a:cs typeface="Times New Roman" pitchFamily="18" charset="0"/>
              </a:rPr>
              <a:t>To find the cause and severity of hemolytic anemia, doctor may ask detailed questions about symptoms, personal medical history, and family medical history. He or she may ask whether:</a:t>
            </a:r>
          </a:p>
          <a:p>
            <a:pPr marL="365760" indent="-365760" algn="just">
              <a:spcAft>
                <a:spcPts val="600"/>
              </a:spcAft>
              <a:buBlip>
                <a:blip r:embed="rId3"/>
              </a:buBlip>
            </a:pPr>
            <a:r>
              <a:rPr lang="en-US" sz="2000" dirty="0" smtClean="0">
                <a:latin typeface="Times New Roman" pitchFamily="18" charset="0"/>
                <a:cs typeface="Times New Roman" pitchFamily="18" charset="0"/>
              </a:rPr>
              <a:t>About  any family member who has problems with anemia</a:t>
            </a:r>
          </a:p>
          <a:p>
            <a:pPr marL="365760" indent="-365760" algn="just">
              <a:spcAft>
                <a:spcPts val="600"/>
              </a:spcAft>
              <a:buBlip>
                <a:blip r:embed="rId3"/>
              </a:buBlip>
            </a:pPr>
            <a:r>
              <a:rPr lang="en-US" sz="2000" dirty="0" smtClean="0">
                <a:latin typeface="Times New Roman" pitchFamily="18" charset="0"/>
                <a:cs typeface="Times New Roman" pitchFamily="18" charset="0"/>
              </a:rPr>
              <a:t>About recent illnesses or medical conditions</a:t>
            </a:r>
          </a:p>
          <a:p>
            <a:pPr marL="365760" indent="-365760" algn="just">
              <a:spcAft>
                <a:spcPts val="600"/>
              </a:spcAft>
              <a:buBlip>
                <a:blip r:embed="rId3"/>
              </a:buBlip>
            </a:pPr>
            <a:r>
              <a:rPr lang="en-US" sz="2000" dirty="0" smtClean="0">
                <a:latin typeface="Times New Roman" pitchFamily="18" charset="0"/>
                <a:cs typeface="Times New Roman" pitchFamily="18" charset="0"/>
              </a:rPr>
              <a:t>About taking any medicines, and which ones</a:t>
            </a:r>
          </a:p>
          <a:p>
            <a:pPr marL="365760" indent="-365760" algn="just">
              <a:spcAft>
                <a:spcPts val="600"/>
              </a:spcAft>
              <a:buBlip>
                <a:blip r:embed="rId3"/>
              </a:buBlip>
            </a:pPr>
            <a:r>
              <a:rPr lang="en-US" sz="2000" dirty="0" smtClean="0">
                <a:latin typeface="Times New Roman" pitchFamily="18" charset="0"/>
                <a:cs typeface="Times New Roman" pitchFamily="18" charset="0"/>
              </a:rPr>
              <a:t>About exposure to certain chemicals or substances</a:t>
            </a:r>
          </a:p>
          <a:p>
            <a:pPr marL="365760" indent="-365760" algn="just">
              <a:spcAft>
                <a:spcPts val="600"/>
              </a:spcAft>
              <a:buBlip>
                <a:blip r:embed="rId3"/>
              </a:buBlip>
            </a:pPr>
            <a:r>
              <a:rPr lang="en-US" sz="2000" dirty="0" smtClean="0">
                <a:latin typeface="Times New Roman" pitchFamily="18" charset="0"/>
                <a:cs typeface="Times New Roman" pitchFamily="18" charset="0"/>
              </a:rPr>
              <a:t>About  the use of artificial heart valve or other medical device that could damage  red blood cells</a:t>
            </a:r>
          </a:p>
          <a:p>
            <a:r>
              <a:rPr lang="en-US" sz="2000" b="1" dirty="0" smtClean="0">
                <a:solidFill>
                  <a:srgbClr val="2C05BB"/>
                </a:solidFill>
                <a:latin typeface="Times New Roman" pitchFamily="18" charset="0"/>
                <a:cs typeface="Times New Roman" pitchFamily="18" charset="0"/>
              </a:rPr>
              <a:t>Physical Exam:</a:t>
            </a:r>
            <a:endParaRPr lang="en-US" sz="2000" dirty="0" smtClean="0">
              <a:latin typeface="Times New Roman" pitchFamily="18" charset="0"/>
              <a:cs typeface="Times New Roman" pitchFamily="18" charset="0"/>
            </a:endParaRPr>
          </a:p>
          <a:p>
            <a:pPr marL="365760" indent="-365760" algn="just">
              <a:spcAft>
                <a:spcPts val="600"/>
              </a:spcAft>
              <a:buBlip>
                <a:blip r:embed="rId3"/>
              </a:buBlip>
            </a:pPr>
            <a:r>
              <a:rPr lang="en-US" sz="2000" dirty="0" smtClean="0">
                <a:latin typeface="Times New Roman" pitchFamily="18" charset="0"/>
                <a:cs typeface="Times New Roman" pitchFamily="18" charset="0"/>
              </a:rPr>
              <a:t>Checking for jaundice (yellowish color of the skin or whites of the eyes)</a:t>
            </a:r>
          </a:p>
          <a:p>
            <a:pPr marL="365760" indent="-365760" algn="just">
              <a:spcAft>
                <a:spcPts val="600"/>
              </a:spcAft>
              <a:buBlip>
                <a:blip r:embed="rId3"/>
              </a:buBlip>
            </a:pPr>
            <a:r>
              <a:rPr lang="en-US" sz="2000" dirty="0" smtClean="0">
                <a:latin typeface="Times New Roman" pitchFamily="18" charset="0"/>
                <a:cs typeface="Times New Roman" pitchFamily="18" charset="0"/>
              </a:rPr>
              <a:t>Listening to heart for rapid or irregular heartbeats</a:t>
            </a:r>
          </a:p>
          <a:p>
            <a:pPr marL="365760" indent="-365760" algn="just">
              <a:spcAft>
                <a:spcPts val="600"/>
              </a:spcAft>
              <a:buBlip>
                <a:blip r:embed="rId3"/>
              </a:buBlip>
            </a:pPr>
            <a:r>
              <a:rPr lang="en-US" sz="2000" dirty="0" smtClean="0">
                <a:latin typeface="Times New Roman" pitchFamily="18" charset="0"/>
                <a:cs typeface="Times New Roman" pitchFamily="18" charset="0"/>
              </a:rPr>
              <a:t>Listening for rapid or uneven breathing</a:t>
            </a:r>
          </a:p>
          <a:p>
            <a:pPr marL="365760" indent="-365760" algn="just">
              <a:spcAft>
                <a:spcPts val="600"/>
              </a:spcAft>
              <a:buBlip>
                <a:blip r:embed="rId3"/>
              </a:buBlip>
            </a:pPr>
            <a:r>
              <a:rPr lang="en-US" sz="2000" dirty="0" smtClean="0">
                <a:latin typeface="Times New Roman" pitchFamily="18" charset="0"/>
                <a:cs typeface="Times New Roman" pitchFamily="18" charset="0"/>
              </a:rPr>
              <a:t>Checking the abdomen to find the size of  spleen</a:t>
            </a:r>
          </a:p>
          <a:p>
            <a:pPr marL="365760" indent="-365760" algn="just">
              <a:spcAft>
                <a:spcPts val="600"/>
              </a:spcAft>
              <a:buBlip>
                <a:blip r:embed="rId3"/>
              </a:buBlip>
            </a:pPr>
            <a:r>
              <a:rPr lang="en-US" sz="2000" dirty="0" smtClean="0">
                <a:latin typeface="Times New Roman" pitchFamily="18" charset="0"/>
                <a:cs typeface="Times New Roman" pitchFamily="18" charset="0"/>
              </a:rPr>
              <a:t>Checking for internal bleeding</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4116</TotalTime>
  <Words>1910</Words>
  <Application>Microsoft Office PowerPoint</Application>
  <PresentationFormat>On-screen Show (4:3)</PresentationFormat>
  <Paragraphs>249</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Fair</dc:creator>
  <cp:lastModifiedBy>User</cp:lastModifiedBy>
  <cp:revision>209</cp:revision>
  <dcterms:created xsi:type="dcterms:W3CDTF">2013-07-12T18:30:35Z</dcterms:created>
  <dcterms:modified xsi:type="dcterms:W3CDTF">2020-04-14T11:33:08Z</dcterms:modified>
</cp:coreProperties>
</file>