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66" r:id="rId4"/>
    <p:sldId id="269" r:id="rId5"/>
    <p:sldId id="268" r:id="rId6"/>
    <p:sldId id="267" r:id="rId7"/>
    <p:sldId id="270" r:id="rId8"/>
    <p:sldId id="271" r:id="rId9"/>
    <p:sldId id="272" r:id="rId10"/>
    <p:sldId id="273" r:id="rId11"/>
    <p:sldId id="274" r:id="rId12"/>
    <p:sldId id="258" r:id="rId13"/>
    <p:sldId id="260" r:id="rId14"/>
    <p:sldId id="262" r:id="rId15"/>
    <p:sldId id="263" r:id="rId16"/>
    <p:sldId id="264" r:id="rId17"/>
    <p:sldId id="275" r:id="rId18"/>
    <p:sldId id="276" r:id="rId19"/>
    <p:sldId id="280" r:id="rId20"/>
    <p:sldId id="284" r:id="rId21"/>
    <p:sldId id="288" r:id="rId22"/>
    <p:sldId id="297" r:id="rId23"/>
    <p:sldId id="290" r:id="rId24"/>
    <p:sldId id="291" r:id="rId25"/>
    <p:sldId id="292" r:id="rId26"/>
    <p:sldId id="293" r:id="rId27"/>
    <p:sldId id="294" r:id="rId28"/>
    <p:sldId id="295" r:id="rId29"/>
    <p:sldId id="29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0A13C71-2560-4135-A201-B5CEED286CCF}" type="datetimeFigureOut">
              <a:rPr lang="en-US" smtClean="0"/>
              <a:pPr/>
              <a:t>5/8/2020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4153A9B-DC1C-4F00-A8D6-C07ED2B9AC5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A13C71-2560-4135-A201-B5CEED286CCF}"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53A9B-DC1C-4F00-A8D6-C07ED2B9AC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A13C71-2560-4135-A201-B5CEED286CCF}"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53A9B-DC1C-4F00-A8D6-C07ED2B9AC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0A13C71-2560-4135-A201-B5CEED286CCF}"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53A9B-DC1C-4F00-A8D6-C07ED2B9AC5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A13C71-2560-4135-A201-B5CEED286CCF}" type="datetimeFigureOut">
              <a:rPr lang="en-US" smtClean="0"/>
              <a:pPr/>
              <a:t>5/8/2020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4153A9B-DC1C-4F00-A8D6-C07ED2B9AC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0A13C71-2560-4135-A201-B5CEED286CCF}"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53A9B-DC1C-4F00-A8D6-C07ED2B9AC5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0A13C71-2560-4135-A201-B5CEED286CCF}" type="datetimeFigureOut">
              <a:rPr lang="en-US" smtClean="0"/>
              <a:pPr/>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53A9B-DC1C-4F00-A8D6-C07ED2B9AC5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A13C71-2560-4135-A201-B5CEED286CCF}" type="datetimeFigureOut">
              <a:rPr lang="en-US" smtClean="0"/>
              <a:pPr/>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53A9B-DC1C-4F00-A8D6-C07ED2B9AC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13C71-2560-4135-A201-B5CEED286CCF}" type="datetimeFigureOut">
              <a:rPr lang="en-US" smtClean="0"/>
              <a:pPr/>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53A9B-DC1C-4F00-A8D6-C07ED2B9AC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A13C71-2560-4135-A201-B5CEED286CCF}"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53A9B-DC1C-4F00-A8D6-C07ED2B9AC5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A13C71-2560-4135-A201-B5CEED286CCF}" type="datetimeFigureOut">
              <a:rPr lang="en-US" smtClean="0"/>
              <a:pPr/>
              <a:t>5/8/2020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4153A9B-DC1C-4F00-A8D6-C07ED2B9AC5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0A13C71-2560-4135-A201-B5CEED286CCF}" type="datetimeFigureOut">
              <a:rPr lang="en-US" smtClean="0"/>
              <a:pPr/>
              <a:t>5/8/2020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4153A9B-DC1C-4F00-A8D6-C07ED2B9AC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52600" y="231775"/>
            <a:ext cx="6248400" cy="1216025"/>
          </a:xfrm>
        </p:spPr>
        <p:txBody>
          <a:bodyPr>
            <a:noAutofit/>
          </a:bodyPr>
          <a:lstStyle/>
          <a:p>
            <a:pPr algn="ctr" eaLnBrk="1" fontAlgn="auto" hangingPunct="1">
              <a:spcAft>
                <a:spcPts val="0"/>
              </a:spcAft>
              <a:defRPr/>
            </a:pPr>
            <a:r>
              <a:rPr lang="en-US" sz="4000" dirty="0" err="1" smtClean="0">
                <a:solidFill>
                  <a:srgbClr val="FFC000"/>
                </a:solidFill>
                <a:effectLst>
                  <a:outerShdw blurRad="38100" dist="38100" dir="2700000" algn="tl">
                    <a:srgbClr val="000000">
                      <a:alpha val="43137"/>
                    </a:srgbClr>
                  </a:outerShdw>
                </a:effectLst>
                <a:latin typeface="Castellar" pitchFamily="18" charset="0"/>
              </a:rPr>
              <a:t>GeneticS</a:t>
            </a:r>
            <a:r>
              <a:rPr lang="en-US" sz="4000" dirty="0" smtClean="0">
                <a:solidFill>
                  <a:srgbClr val="FFC000"/>
                </a:solidFill>
                <a:effectLst>
                  <a:outerShdw blurRad="38100" dist="38100" dir="2700000" algn="tl">
                    <a:srgbClr val="000000">
                      <a:alpha val="43137"/>
                    </a:srgbClr>
                  </a:outerShdw>
                </a:effectLst>
                <a:latin typeface="Castellar" pitchFamily="18" charset="0"/>
              </a:rPr>
              <a:t> &amp; </a:t>
            </a:r>
            <a:r>
              <a:rPr lang="en-US" sz="4000" dirty="0" err="1" smtClean="0">
                <a:solidFill>
                  <a:srgbClr val="FFC000"/>
                </a:solidFill>
                <a:effectLst>
                  <a:outerShdw blurRad="38100" dist="38100" dir="2700000" algn="tl">
                    <a:srgbClr val="000000">
                      <a:alpha val="43137"/>
                    </a:srgbClr>
                  </a:outerShdw>
                </a:effectLst>
                <a:latin typeface="Castellar" pitchFamily="18" charset="0"/>
              </a:rPr>
              <a:t>diABETEs</a:t>
            </a:r>
            <a:endParaRPr lang="en-US" sz="4000" dirty="0" smtClean="0">
              <a:solidFill>
                <a:srgbClr val="FFC000"/>
              </a:solidFill>
              <a:effectLst>
                <a:outerShdw blurRad="38100" dist="38100" dir="2700000" algn="tl">
                  <a:srgbClr val="000000">
                    <a:alpha val="43137"/>
                  </a:srgbClr>
                </a:outerShdw>
              </a:effectLst>
              <a:latin typeface="Castellar" pitchFamily="18" charset="0"/>
            </a:endParaRPr>
          </a:p>
        </p:txBody>
      </p:sp>
      <p:pic>
        <p:nvPicPr>
          <p:cNvPr id="5123" name="Picture 4"/>
          <p:cNvPicPr>
            <a:picLocks noChangeAspect="1" noChangeArrowheads="1"/>
          </p:cNvPicPr>
          <p:nvPr/>
        </p:nvPicPr>
        <p:blipFill>
          <a:blip r:embed="rId2"/>
          <a:srcRect/>
          <a:stretch>
            <a:fillRect/>
          </a:stretch>
        </p:blipFill>
        <p:spPr bwMode="auto">
          <a:xfrm>
            <a:off x="4343400" y="1676400"/>
            <a:ext cx="1143000" cy="1143000"/>
          </a:xfrm>
          <a:prstGeom prst="rect">
            <a:avLst/>
          </a:prstGeom>
          <a:noFill/>
          <a:ln w="9525">
            <a:noFill/>
            <a:miter lim="800000"/>
            <a:headEnd/>
            <a:tailEnd/>
          </a:ln>
        </p:spPr>
      </p:pic>
      <p:sp>
        <p:nvSpPr>
          <p:cNvPr id="12" name="Rectangle 2"/>
          <p:cNvSpPr txBox="1">
            <a:spLocks noChangeArrowheads="1"/>
          </p:cNvSpPr>
          <p:nvPr/>
        </p:nvSpPr>
        <p:spPr bwMode="auto">
          <a:xfrm>
            <a:off x="533400" y="3581400"/>
            <a:ext cx="8458200" cy="1614488"/>
          </a:xfrm>
          <a:prstGeom prst="rect">
            <a:avLst/>
          </a:prstGeom>
          <a:noFill/>
          <a:ln>
            <a:noFill/>
          </a:ln>
          <a:effectLst/>
          <a:extLst>
            <a:ext uri="{909E8E84-426E-40DD-AFC4-6F175D3DCCD1}"/>
            <a:ext uri="{91240B29-F687-4F45-9708-019B960494DF}"/>
            <a:ext uri="{AF507438-7753-43E0-B8FC-AC1667EBCBE1}"/>
          </a:extLst>
        </p:spPr>
        <p:txBody>
          <a:bodyPr anchor="ctr"/>
          <a:lstStyle>
            <a:lvl1pPr algn="l" rtl="0" fontAlgn="base">
              <a:spcBef>
                <a:spcPct val="0"/>
              </a:spcBef>
              <a:spcAft>
                <a:spcPct val="0"/>
              </a:spcAft>
              <a:defRPr sz="5000">
                <a:solidFill>
                  <a:srgbClr val="FFFFFF"/>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defRPr/>
            </a:pPr>
            <a:r>
              <a:rPr lang="en-US" sz="3200" b="1" dirty="0" smtClean="0">
                <a:solidFill>
                  <a:srgbClr val="FFC000"/>
                </a:solidFill>
                <a:effectLst>
                  <a:outerShdw blurRad="38100" dist="38100" dir="2700000" algn="tl">
                    <a:srgbClr val="000000">
                      <a:alpha val="43137"/>
                    </a:srgbClr>
                  </a:outerShdw>
                </a:effectLst>
                <a:latin typeface="Castellar" pitchFamily="18" charset="0"/>
              </a:rPr>
              <a:t>Dr </a:t>
            </a:r>
            <a:r>
              <a:rPr lang="en-US" sz="3200" b="1" dirty="0" err="1" smtClean="0">
                <a:solidFill>
                  <a:srgbClr val="FFC000"/>
                </a:solidFill>
                <a:effectLst>
                  <a:outerShdw blurRad="38100" dist="38100" dir="2700000" algn="tl">
                    <a:srgbClr val="000000">
                      <a:alpha val="43137"/>
                    </a:srgbClr>
                  </a:outerShdw>
                </a:effectLst>
                <a:latin typeface="Castellar" pitchFamily="18" charset="0"/>
              </a:rPr>
              <a:t>Md</a:t>
            </a:r>
            <a:r>
              <a:rPr lang="en-US" sz="3200" b="1" dirty="0" smtClean="0">
                <a:solidFill>
                  <a:srgbClr val="FFC000"/>
                </a:solidFill>
                <a:effectLst>
                  <a:outerShdw blurRad="38100" dist="38100" dir="2700000" algn="tl">
                    <a:srgbClr val="000000">
                      <a:alpha val="43137"/>
                    </a:srgbClr>
                  </a:outerShdw>
                </a:effectLst>
                <a:latin typeface="Castellar" pitchFamily="18" charset="0"/>
              </a:rPr>
              <a:t> </a:t>
            </a:r>
            <a:r>
              <a:rPr lang="en-US" sz="3200" b="1" dirty="0" err="1" smtClean="0">
                <a:solidFill>
                  <a:srgbClr val="FFC000"/>
                </a:solidFill>
                <a:effectLst>
                  <a:outerShdw blurRad="38100" dist="38100" dir="2700000" algn="tl">
                    <a:srgbClr val="000000">
                      <a:alpha val="43137"/>
                    </a:srgbClr>
                  </a:outerShdw>
                </a:effectLst>
                <a:latin typeface="Castellar" pitchFamily="18" charset="0"/>
              </a:rPr>
              <a:t>rezaul</a:t>
            </a:r>
            <a:r>
              <a:rPr lang="en-US" sz="3200" b="1" dirty="0" smtClean="0">
                <a:solidFill>
                  <a:srgbClr val="FFC000"/>
                </a:solidFill>
                <a:effectLst>
                  <a:outerShdw blurRad="38100" dist="38100" dir="2700000" algn="tl">
                    <a:srgbClr val="000000">
                      <a:alpha val="43137"/>
                    </a:srgbClr>
                  </a:outerShdw>
                </a:effectLst>
                <a:latin typeface="Castellar" pitchFamily="18" charset="0"/>
              </a:rPr>
              <a:t> </a:t>
            </a:r>
            <a:r>
              <a:rPr lang="en-US" sz="3200" b="1" dirty="0" err="1" smtClean="0">
                <a:solidFill>
                  <a:srgbClr val="FFC000"/>
                </a:solidFill>
                <a:effectLst>
                  <a:outerShdw blurRad="38100" dist="38100" dir="2700000" algn="tl">
                    <a:srgbClr val="000000">
                      <a:alpha val="43137"/>
                    </a:srgbClr>
                  </a:outerShdw>
                </a:effectLst>
                <a:latin typeface="Castellar" pitchFamily="18" charset="0"/>
              </a:rPr>
              <a:t>karim</a:t>
            </a:r>
            <a:endParaRPr lang="en-US" sz="3200" b="1" dirty="0" smtClean="0">
              <a:solidFill>
                <a:srgbClr val="FFC000"/>
              </a:solidFill>
              <a:effectLst>
                <a:outerShdw blurRad="38100" dist="38100" dir="2700000" algn="tl">
                  <a:srgbClr val="000000">
                    <a:alpha val="43137"/>
                  </a:srgbClr>
                </a:outerShdw>
              </a:effectLst>
              <a:latin typeface="Castellar" pitchFamily="18" charset="0"/>
            </a:endParaRPr>
          </a:p>
          <a:p>
            <a:pPr algn="ctr">
              <a:defRPr/>
            </a:pPr>
            <a:r>
              <a:rPr lang="en-US" sz="2400" b="1" dirty="0" smtClean="0">
                <a:solidFill>
                  <a:srgbClr val="FFFF00"/>
                </a:solidFill>
                <a:effectLst>
                  <a:outerShdw blurRad="38100" dist="38100" dir="2700000" algn="tl">
                    <a:srgbClr val="000000">
                      <a:alpha val="43137"/>
                    </a:srgbClr>
                  </a:outerShdw>
                </a:effectLst>
                <a:latin typeface="Castellar" pitchFamily="18" charset="0"/>
              </a:rPr>
              <a:t>Dept. of Biochemistry &amp; Mol. Biology</a:t>
            </a:r>
          </a:p>
          <a:p>
            <a:pPr algn="ctr">
              <a:defRPr/>
            </a:pPr>
            <a:r>
              <a:rPr lang="en-US" sz="2400" b="1" dirty="0" smtClean="0">
                <a:solidFill>
                  <a:srgbClr val="FFFF00"/>
                </a:solidFill>
                <a:effectLst>
                  <a:outerShdw blurRad="38100" dist="38100" dir="2700000" algn="tl">
                    <a:srgbClr val="000000">
                      <a:alpha val="43137"/>
                    </a:srgbClr>
                  </a:outerShdw>
                </a:effectLst>
                <a:latin typeface="Castellar" pitchFamily="18" charset="0"/>
              </a:rPr>
              <a:t>University of </a:t>
            </a:r>
            <a:r>
              <a:rPr lang="en-US" sz="2400" b="1" dirty="0" err="1" smtClean="0">
                <a:solidFill>
                  <a:srgbClr val="FFFF00"/>
                </a:solidFill>
                <a:effectLst>
                  <a:outerShdw blurRad="38100" dist="38100" dir="2700000" algn="tl">
                    <a:srgbClr val="000000">
                      <a:alpha val="43137"/>
                    </a:srgbClr>
                  </a:outerShdw>
                </a:effectLst>
                <a:latin typeface="Castellar" pitchFamily="18" charset="0"/>
              </a:rPr>
              <a:t>Rajshahi</a:t>
            </a:r>
            <a:endParaRPr lang="en-US" sz="2400" b="1" dirty="0" smtClean="0">
              <a:solidFill>
                <a:srgbClr val="FFFF00"/>
              </a:solidFill>
              <a:effectLst>
                <a:outerShdw blurRad="38100" dist="38100" dir="2700000" algn="tl">
                  <a:srgbClr val="000000">
                    <a:alpha val="43137"/>
                  </a:srgbClr>
                </a:outerShdw>
              </a:effectLst>
              <a:latin typeface="Castellar"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305800" cy="461665"/>
          </a:xfrm>
          <a:prstGeom prst="rect">
            <a:avLst/>
          </a:prstGeom>
        </p:spPr>
        <p:txBody>
          <a:bodyPr wrap="square">
            <a:spAutoFit/>
          </a:bodyPr>
          <a:lstStyle/>
          <a:p>
            <a:r>
              <a:rPr lang="en-US" sz="2400" b="1" dirty="0" smtClean="0">
                <a:solidFill>
                  <a:srgbClr val="0070C0"/>
                </a:solidFill>
                <a:latin typeface="Times New Roman" pitchFamily="18" charset="0"/>
                <a:cs typeface="Times New Roman" pitchFamily="18" charset="0"/>
              </a:rPr>
              <a:t>Role of Genetics in the Treatment and Prevention of Diabetes </a:t>
            </a:r>
            <a:endParaRPr lang="en-US" sz="2400" b="1" dirty="0">
              <a:solidFill>
                <a:srgbClr val="0070C0"/>
              </a:solidFill>
              <a:latin typeface="Times New Roman" pitchFamily="18" charset="0"/>
              <a:cs typeface="Times New Roman" pitchFamily="18" charset="0"/>
            </a:endParaRPr>
          </a:p>
        </p:txBody>
      </p:sp>
      <p:sp>
        <p:nvSpPr>
          <p:cNvPr id="5" name="Rectangle 4"/>
          <p:cNvSpPr/>
          <p:nvPr/>
        </p:nvSpPr>
        <p:spPr>
          <a:xfrm>
            <a:off x="381000" y="678894"/>
            <a:ext cx="8382000" cy="5909310"/>
          </a:xfrm>
          <a:prstGeom prst="rect">
            <a:avLst/>
          </a:prstGeom>
        </p:spPr>
        <p:txBody>
          <a:bodyPr wrap="square">
            <a:spAutoFit/>
          </a:bodyPr>
          <a:lstStyle/>
          <a:p>
            <a:pPr>
              <a:buFont typeface="Wingdings" pitchFamily="2" charset="2"/>
              <a:buChar char="v"/>
            </a:pPr>
            <a:r>
              <a:rPr lang="en-US" dirty="0" smtClean="0">
                <a:solidFill>
                  <a:srgbClr val="0070C0"/>
                </a:solidFill>
              </a:rPr>
              <a:t>T1D</a:t>
            </a:r>
            <a:r>
              <a:rPr lang="en-US" dirty="0" smtClean="0"/>
              <a:t>: Currently, there is no way to prevent T1D.  Lifelong insulin injections are the only available treatment for the disease.  Thus, genetics does not currently play a role in its management or prevention. </a:t>
            </a:r>
          </a:p>
          <a:p>
            <a:pPr>
              <a:buFont typeface="Wingdings" pitchFamily="2" charset="2"/>
              <a:buChar char="v"/>
            </a:pPr>
            <a:r>
              <a:rPr lang="en-US" dirty="0" smtClean="0"/>
              <a:t> Although a cure for T1D is currently unavailable, however, with the formation of T1D </a:t>
            </a:r>
            <a:r>
              <a:rPr lang="en-US" dirty="0" err="1" smtClean="0"/>
              <a:t>TrialNet</a:t>
            </a:r>
            <a:r>
              <a:rPr lang="en-US" dirty="0" smtClean="0"/>
              <a:t> (www.trialnet.com), a collaborative network of clinical centers and experts in diabetes and immunology, new intervention strategies are currently being planned.  </a:t>
            </a:r>
          </a:p>
          <a:p>
            <a:pPr>
              <a:buFont typeface="Wingdings" pitchFamily="2" charset="2"/>
              <a:buChar char="v"/>
            </a:pPr>
            <a:r>
              <a:rPr lang="en-US" dirty="0" smtClean="0"/>
              <a:t>It is ultimately hoped that through genetic testing, individuals at high risk for T1D could be identified prior to the onset of the disease – at a time when primary prevention strategies could be safely administered.  </a:t>
            </a:r>
          </a:p>
          <a:p>
            <a:pPr>
              <a:buFont typeface="Wingdings" pitchFamily="2" charset="2"/>
              <a:buChar char="v"/>
            </a:pPr>
            <a:r>
              <a:rPr lang="en-US" dirty="0" smtClean="0"/>
              <a:t>It is most likely that such predictive genetic testing would be offered to families with an affected individual before it was made available to the general population. </a:t>
            </a:r>
          </a:p>
          <a:p>
            <a:pPr>
              <a:buFont typeface="Wingdings" pitchFamily="2" charset="2"/>
              <a:buChar char="v"/>
            </a:pPr>
            <a:r>
              <a:rPr lang="en-US" dirty="0" smtClean="0">
                <a:solidFill>
                  <a:srgbClr val="0070C0"/>
                </a:solidFill>
              </a:rPr>
              <a:t>T2D</a:t>
            </a:r>
            <a:r>
              <a:rPr lang="en-US" dirty="0" smtClean="0"/>
              <a:t>: Unlike T1D, T2D can generally be prevented by maintaining an age-appropriate body weight and engaging in physical activity.  Although public health messages that emphasize a nutritious diet and regular physical activity are now commonplace, they have not been effective in terms of disease prevention.  </a:t>
            </a:r>
          </a:p>
          <a:p>
            <a:pPr>
              <a:buFont typeface="Wingdings" pitchFamily="2" charset="2"/>
              <a:buChar char="v"/>
            </a:pPr>
            <a:r>
              <a:rPr lang="en-US" dirty="0" smtClean="0"/>
              <a:t>Given the recent obesity epidemic, it is obvious that current intervention strategies are being ignored by a majority of individuals in the general population. </a:t>
            </a:r>
          </a:p>
          <a:p>
            <a:pPr>
              <a:buFont typeface="Wingdings" pitchFamily="2" charset="2"/>
              <a:buChar char="v"/>
            </a:pPr>
            <a:r>
              <a:rPr lang="en-US" dirty="0" smtClean="0"/>
              <a:t>Leaders of the Human Genome Project have predicted that genetic tests will become available for many common disorders during the first decade of the 21st century, permitting persons “to learn their individual susceptibilities and to take steps to reduce those risks” by applying interventions based on “medical surveillance, lifestyle modifications, diet or drug therapy”.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3893"/>
            <a:ext cx="8458200" cy="6740307"/>
          </a:xfrm>
          <a:prstGeom prst="rect">
            <a:avLst/>
          </a:prstGeom>
        </p:spPr>
        <p:txBody>
          <a:bodyPr wrap="square">
            <a:spAutoFit/>
          </a:bodyPr>
          <a:lstStyle/>
          <a:p>
            <a:pPr>
              <a:buFont typeface="Wingdings" pitchFamily="2" charset="2"/>
              <a:buChar char="v"/>
            </a:pPr>
            <a:r>
              <a:rPr lang="en-US" dirty="0" smtClean="0"/>
              <a:t>In fact, several companies are now offering genetic susceptibility testing, which can be ordered online by any individual, for conditions such as cardiovascular disease and obesity .</a:t>
            </a:r>
          </a:p>
          <a:p>
            <a:pPr>
              <a:buFont typeface="Wingdings" pitchFamily="2" charset="2"/>
              <a:buChar char="v"/>
            </a:pPr>
            <a:r>
              <a:rPr lang="en-US" dirty="0" smtClean="0"/>
              <a:t>Genetics for disease prevention are rather more pessimistic for a variety of reasons.  </a:t>
            </a:r>
          </a:p>
          <a:p>
            <a:pPr>
              <a:buFont typeface="Wingdings" pitchFamily="2" charset="2"/>
              <a:buChar char="v"/>
            </a:pPr>
            <a:r>
              <a:rPr lang="en-US" dirty="0" smtClean="0"/>
              <a:t>First, the predictive value of most genetic tests is low and risk estimates do not account for well-known environmental determinants of disease.  </a:t>
            </a:r>
          </a:p>
          <a:p>
            <a:pPr>
              <a:buFont typeface="Wingdings" pitchFamily="2" charset="2"/>
              <a:buChar char="v"/>
            </a:pPr>
            <a:r>
              <a:rPr lang="en-US" dirty="0" smtClean="0"/>
              <a:t>Secondly, it is unclear whether knowledge of one’s genetic risk increases motivation to engage in disease interventions.  </a:t>
            </a:r>
          </a:p>
          <a:p>
            <a:pPr>
              <a:buFont typeface="Wingdings" pitchFamily="2" charset="2"/>
              <a:buChar char="v"/>
            </a:pPr>
            <a:r>
              <a:rPr lang="en-US" dirty="0" smtClean="0"/>
              <a:t>Thirdly, genetic testing presents educational and information-dissemination challenges that were outlined in detail by the Secretary’s Advisory Committee on Genetics, Health and Society . These include being able to communicate the validity and utility of proposed genetic tests, as well as the potential risks and benefits of being tested, to individuals who may have little knowledge of human genetics.  </a:t>
            </a:r>
          </a:p>
          <a:p>
            <a:pPr>
              <a:buFont typeface="Wingdings" pitchFamily="2" charset="2"/>
              <a:buChar char="v"/>
            </a:pPr>
            <a:r>
              <a:rPr lang="en-US" dirty="0" smtClean="0"/>
              <a:t>Fourthly, most health care professionals are currently unqualified to interpret the results of genetic tests; and there are no standards for the use of molecular diagnostics in clinical practice.</a:t>
            </a:r>
          </a:p>
          <a:p>
            <a:pPr>
              <a:buFont typeface="Wingdings" pitchFamily="2" charset="2"/>
              <a:buChar char="v"/>
            </a:pPr>
            <a:r>
              <a:rPr lang="en-US" dirty="0" smtClean="0"/>
              <a:t> Fifthly, genetic testing may lead to significant distress, the magnitude of which is likely to vary as a function of actual test results, coping skills and resources, risk perception, optimism, health beliefs and pre-existing depression or anxiety. </a:t>
            </a:r>
          </a:p>
          <a:p>
            <a:pPr>
              <a:buFont typeface="Wingdings" pitchFamily="2" charset="2"/>
              <a:buChar char="v"/>
            </a:pPr>
            <a:r>
              <a:rPr lang="en-US" dirty="0" smtClean="0"/>
              <a:t>These factors directly relate to other concerns such as insurance and employment discrimination, confidentiality and stigmatization based on knowing that one is at high genetic risk.</a:t>
            </a:r>
          </a:p>
          <a:p>
            <a:pPr>
              <a:buFont typeface="Wingdings" pitchFamily="2" charset="2"/>
              <a:buChar char="v"/>
            </a:pPr>
            <a:r>
              <a:rPr lang="en-US" dirty="0" smtClean="0"/>
              <a:t> In the near future, genetic testing for T2D and other chronic diseases will most certainly become available.  Although it is unclear whether this will actually contribute to the prevention of T2D, it may be beneficial in terms of disease management.  Many of the current T2D susceptibility genes of interest are drug targets.  Evidence for the role of </a:t>
            </a:r>
            <a:r>
              <a:rPr lang="en-US" dirty="0" err="1" smtClean="0"/>
              <a:t>pharmacogenetics</a:t>
            </a:r>
            <a:r>
              <a:rPr lang="en-US" dirty="0" smtClean="0"/>
              <a:t> in diabetes is already apparent in treatment approaches for MODY.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733800" y="228600"/>
            <a:ext cx="1600200" cy="715962"/>
          </a:xfrm>
        </p:spPr>
        <p:txBody>
          <a:bodyPr>
            <a:normAutofit fontScale="90000"/>
          </a:bodyPr>
          <a:lstStyle/>
          <a:p>
            <a:pPr eaLnBrk="1" hangingPunct="1"/>
            <a:r>
              <a:rPr lang="en-US" dirty="0" smtClean="0">
                <a:solidFill>
                  <a:srgbClr val="0070C0"/>
                </a:solidFill>
                <a:latin typeface="Times New Roman" pitchFamily="18" charset="0"/>
                <a:cs typeface="Times New Roman" pitchFamily="18" charset="0"/>
              </a:rPr>
              <a:t>GOUT</a:t>
            </a:r>
          </a:p>
        </p:txBody>
      </p:sp>
      <p:sp>
        <p:nvSpPr>
          <p:cNvPr id="9219" name="Rectangle 3"/>
          <p:cNvSpPr>
            <a:spLocks noGrp="1" noChangeArrowheads="1"/>
          </p:cNvSpPr>
          <p:nvPr>
            <p:ph sz="quarter" idx="1"/>
          </p:nvPr>
        </p:nvSpPr>
        <p:spPr>
          <a:xfrm>
            <a:off x="914400" y="1066800"/>
            <a:ext cx="7772400" cy="5029200"/>
          </a:xfrm>
        </p:spPr>
        <p:txBody>
          <a:bodyPr>
            <a:normAutofit lnSpcReduction="10000"/>
          </a:bodyPr>
          <a:lstStyle/>
          <a:p>
            <a:pPr marL="274320" indent="-274320" eaLnBrk="1" fontAlgn="auto" hangingPunct="1">
              <a:lnSpc>
                <a:spcPct val="90000"/>
              </a:lnSpc>
              <a:spcAft>
                <a:spcPts val="0"/>
              </a:spcAft>
              <a:buClr>
                <a:schemeClr val="accent3"/>
              </a:buClr>
              <a:buFont typeface="Wingdings 2"/>
              <a:buChar char=""/>
              <a:defRPr/>
            </a:pPr>
            <a:r>
              <a:rPr lang="en-US" sz="2000" dirty="0" smtClean="0">
                <a:latin typeface="Times New Roman" pitchFamily="18" charset="0"/>
                <a:cs typeface="Times New Roman" pitchFamily="18" charset="0"/>
              </a:rPr>
              <a:t>genetically impaired metabolism of uric acid (end product of </a:t>
            </a:r>
            <a:r>
              <a:rPr lang="en-US" sz="2000" dirty="0" err="1" smtClean="0">
                <a:latin typeface="Times New Roman" pitchFamily="18" charset="0"/>
                <a:cs typeface="Times New Roman" pitchFamily="18" charset="0"/>
              </a:rPr>
              <a:t>purine</a:t>
            </a:r>
            <a:r>
              <a:rPr lang="en-US" sz="2000" dirty="0" smtClean="0">
                <a:latin typeface="Times New Roman" pitchFamily="18" charset="0"/>
                <a:cs typeface="Times New Roman" pitchFamily="18" charset="0"/>
              </a:rPr>
              <a:t> metabolism)</a:t>
            </a:r>
          </a:p>
          <a:p>
            <a:pPr marL="274320" indent="-274320" eaLnBrk="1" fontAlgn="auto" hangingPunct="1">
              <a:lnSpc>
                <a:spcPct val="90000"/>
              </a:lnSpc>
              <a:spcAft>
                <a:spcPts val="0"/>
              </a:spcAft>
              <a:buClr>
                <a:schemeClr val="accent3"/>
              </a:buClr>
              <a:buFont typeface="Wingdings 2"/>
              <a:buChar char=""/>
              <a:defRPr/>
            </a:pPr>
            <a:r>
              <a:rPr lang="en-US" sz="2000" dirty="0" smtClean="0">
                <a:latin typeface="Times New Roman" pitchFamily="18" charset="0"/>
                <a:cs typeface="Times New Roman" pitchFamily="18" charset="0"/>
              </a:rPr>
              <a:t>tissue accumulation of excessive amounts of UA crystals</a:t>
            </a:r>
          </a:p>
          <a:p>
            <a:pPr marL="274320" indent="-274320" eaLnBrk="1" fontAlgn="auto" hangingPunct="1">
              <a:lnSpc>
                <a:spcPct val="90000"/>
              </a:lnSpc>
              <a:spcAft>
                <a:spcPts val="0"/>
              </a:spcAft>
              <a:buClr>
                <a:schemeClr val="accent3"/>
              </a:buClr>
              <a:buFont typeface="Wingdings 2"/>
              <a:buChar char=""/>
              <a:defRPr/>
            </a:pPr>
            <a:r>
              <a:rPr lang="en-US" sz="2000" dirty="0" smtClean="0">
                <a:latin typeface="Times New Roman" pitchFamily="18" charset="0"/>
                <a:cs typeface="Times New Roman" pitchFamily="18" charset="0"/>
              </a:rPr>
              <a:t>recurrent episodes of acute arthritis - precipitation of monosodium </a:t>
            </a:r>
            <a:r>
              <a:rPr lang="en-US" sz="2000" dirty="0" err="1" smtClean="0">
                <a:latin typeface="Times New Roman" pitchFamily="18" charset="0"/>
                <a:cs typeface="Times New Roman" pitchFamily="18" charset="0"/>
              </a:rPr>
              <a:t>urate</a:t>
            </a:r>
            <a:r>
              <a:rPr lang="en-US" sz="2000" dirty="0" smtClean="0">
                <a:latin typeface="Times New Roman" pitchFamily="18" charset="0"/>
                <a:cs typeface="Times New Roman" pitchFamily="18" charset="0"/>
              </a:rPr>
              <a:t> crystals inside the joints</a:t>
            </a:r>
          </a:p>
          <a:p>
            <a:pPr marL="274320" indent="-274320" eaLnBrk="1" fontAlgn="auto" hangingPunct="1">
              <a:lnSpc>
                <a:spcPct val="90000"/>
              </a:lnSpc>
              <a:spcAft>
                <a:spcPts val="0"/>
              </a:spcAft>
              <a:buClr>
                <a:schemeClr val="accent3"/>
              </a:buClr>
              <a:buFont typeface="Wingdings 2"/>
              <a:buChar char=""/>
              <a:defRPr/>
            </a:pPr>
            <a:r>
              <a:rPr lang="en-US" sz="2000" dirty="0" smtClean="0">
                <a:latin typeface="Times New Roman" pitchFamily="18" charset="0"/>
                <a:cs typeface="Times New Roman" pitchFamily="18" charset="0"/>
              </a:rPr>
              <a:t>formation of large crystalline aggregates - </a:t>
            </a:r>
            <a:r>
              <a:rPr lang="en-US" sz="2000" dirty="0" err="1" smtClean="0">
                <a:latin typeface="Times New Roman" pitchFamily="18" charset="0"/>
                <a:cs typeface="Times New Roman" pitchFamily="18" charset="0"/>
              </a:rPr>
              <a:t>tophi</a:t>
            </a:r>
            <a:endParaRPr lang="en-US" sz="2000" dirty="0" smtClean="0">
              <a:latin typeface="Times New Roman" pitchFamily="18" charset="0"/>
              <a:cs typeface="Times New Roman" pitchFamily="18" charset="0"/>
            </a:endParaRPr>
          </a:p>
          <a:p>
            <a:pPr marL="274320" indent="-274320" eaLnBrk="1" fontAlgn="auto" hangingPunct="1">
              <a:lnSpc>
                <a:spcPct val="90000"/>
              </a:lnSpc>
              <a:spcAft>
                <a:spcPts val="0"/>
              </a:spcAft>
              <a:buClr>
                <a:schemeClr val="accent3"/>
              </a:buClr>
              <a:buFont typeface="Wingdings 2"/>
              <a:buChar char=""/>
              <a:defRPr/>
            </a:pPr>
            <a:r>
              <a:rPr lang="en-US" sz="2000" dirty="0" smtClean="0">
                <a:latin typeface="Times New Roman" pitchFamily="18" charset="0"/>
                <a:cs typeface="Times New Roman" pitchFamily="18" charset="0"/>
              </a:rPr>
              <a:t>chronic destruction of joints - joint deformity</a:t>
            </a:r>
          </a:p>
          <a:p>
            <a:pPr marL="274320" indent="-274320" eaLnBrk="1" fontAlgn="auto" hangingPunct="1">
              <a:lnSpc>
                <a:spcPct val="90000"/>
              </a:lnSpc>
              <a:spcAft>
                <a:spcPts val="0"/>
              </a:spcAft>
              <a:buClr>
                <a:schemeClr val="accent3"/>
              </a:buClr>
              <a:buFont typeface="Wingdings 2"/>
              <a:buChar char=""/>
              <a:defRPr/>
            </a:pPr>
            <a:r>
              <a:rPr lang="en-US" sz="2000" dirty="0" smtClean="0">
                <a:latin typeface="Times New Roman" pitchFamily="18" charset="0"/>
                <a:cs typeface="Times New Roman" pitchFamily="18" charset="0"/>
              </a:rPr>
              <a:t>renal injury</a:t>
            </a:r>
          </a:p>
          <a:p>
            <a:pPr marL="274320" indent="-274320" eaLnBrk="1" fontAlgn="auto" hangingPunct="1">
              <a:lnSpc>
                <a:spcPct val="90000"/>
              </a:lnSpc>
              <a:spcAft>
                <a:spcPts val="0"/>
              </a:spcAft>
              <a:buClr>
                <a:schemeClr val="accent3"/>
              </a:buClr>
              <a:buFont typeface="Wingdings 2"/>
              <a:buChar char=""/>
              <a:defRPr/>
            </a:pPr>
            <a:r>
              <a:rPr lang="en-US" sz="2000" dirty="0" smtClean="0">
                <a:latin typeface="Times New Roman" pitchFamily="18" charset="0"/>
                <a:cs typeface="Times New Roman" pitchFamily="18" charset="0"/>
              </a:rPr>
              <a:t>M&gt;F</a:t>
            </a:r>
          </a:p>
          <a:p>
            <a:pPr>
              <a:lnSpc>
                <a:spcPct val="90000"/>
              </a:lnSpc>
            </a:pPr>
            <a:r>
              <a:rPr lang="en-US" sz="2000" u="sng" dirty="0" smtClean="0">
                <a:latin typeface="Times New Roman" pitchFamily="18" charset="0"/>
                <a:cs typeface="Times New Roman" pitchFamily="18" charset="0"/>
              </a:rPr>
              <a:t>Primary gout</a:t>
            </a:r>
            <a:r>
              <a:rPr lang="en-US" sz="2000" dirty="0" smtClean="0">
                <a:latin typeface="Times New Roman" pitchFamily="18" charset="0"/>
                <a:cs typeface="Times New Roman" pitchFamily="18" charset="0"/>
              </a:rPr>
              <a:t> (90% of cases)</a:t>
            </a:r>
          </a:p>
          <a:p>
            <a:pPr>
              <a:lnSpc>
                <a:spcPct val="90000"/>
              </a:lnSpc>
            </a:pPr>
            <a:r>
              <a:rPr lang="en-US" sz="2000" dirty="0" smtClean="0">
                <a:latin typeface="Times New Roman" pitchFamily="18" charset="0"/>
                <a:cs typeface="Times New Roman" pitchFamily="18" charset="0"/>
              </a:rPr>
              <a:t>unknown enzymatic defect</a:t>
            </a:r>
          </a:p>
          <a:p>
            <a:pPr>
              <a:lnSpc>
                <a:spcPct val="90000"/>
              </a:lnSpc>
            </a:pPr>
            <a:endParaRPr lang="en-US" sz="2000" dirty="0" smtClean="0">
              <a:latin typeface="Times New Roman" pitchFamily="18" charset="0"/>
              <a:cs typeface="Times New Roman" pitchFamily="18" charset="0"/>
            </a:endParaRPr>
          </a:p>
          <a:p>
            <a:pPr>
              <a:lnSpc>
                <a:spcPct val="90000"/>
              </a:lnSpc>
            </a:pPr>
            <a:r>
              <a:rPr lang="en-US" sz="2000" u="sng" dirty="0" smtClean="0">
                <a:latin typeface="Times New Roman" pitchFamily="18" charset="0"/>
                <a:cs typeface="Times New Roman" pitchFamily="18" charset="0"/>
              </a:rPr>
              <a:t>Secondary gout</a:t>
            </a:r>
            <a:r>
              <a:rPr lang="en-US" sz="2000" dirty="0" smtClean="0">
                <a:latin typeface="Times New Roman" pitchFamily="18" charset="0"/>
                <a:cs typeface="Times New Roman" pitchFamily="18" charset="0"/>
              </a:rPr>
              <a:t> (10%)</a:t>
            </a:r>
          </a:p>
          <a:p>
            <a:pPr>
              <a:lnSpc>
                <a:spcPct val="90000"/>
              </a:lnSpc>
            </a:pPr>
            <a:r>
              <a:rPr lang="en-US" sz="2000" dirty="0" smtClean="0">
                <a:latin typeface="Times New Roman" pitchFamily="18" charset="0"/>
                <a:cs typeface="Times New Roman" pitchFamily="18" charset="0"/>
              </a:rPr>
              <a:t>known cause of </a:t>
            </a:r>
            <a:r>
              <a:rPr lang="en-US" sz="2000" dirty="0" err="1" smtClean="0">
                <a:latin typeface="Times New Roman" pitchFamily="18" charset="0"/>
                <a:cs typeface="Times New Roman" pitchFamily="18" charset="0"/>
              </a:rPr>
              <a:t>hyperuricemia</a:t>
            </a:r>
            <a:r>
              <a:rPr lang="en-US" sz="2000" dirty="0" smtClean="0">
                <a:latin typeface="Times New Roman" pitchFamily="18" charset="0"/>
                <a:cs typeface="Times New Roman" pitchFamily="18" charset="0"/>
              </a:rPr>
              <a:t> (increased turnover of nucleic acids - e.g. </a:t>
            </a:r>
            <a:r>
              <a:rPr lang="en-US" sz="2000" dirty="0" err="1" smtClean="0">
                <a:latin typeface="Times New Roman" pitchFamily="18" charset="0"/>
                <a:cs typeface="Times New Roman" pitchFamily="18" charset="0"/>
              </a:rPr>
              <a:t>leukemias</a:t>
            </a:r>
            <a:r>
              <a:rPr lang="en-US" sz="2000" dirty="0" smtClean="0">
                <a:latin typeface="Times New Roman" pitchFamily="18" charset="0"/>
                <a:cs typeface="Times New Roman" pitchFamily="18" charset="0"/>
              </a:rPr>
              <a:t>; chronic renal disease; increased intake - game, red wine).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274638"/>
            <a:ext cx="2667000" cy="715962"/>
          </a:xfrm>
        </p:spPr>
        <p:txBody>
          <a:bodyPr>
            <a:normAutofit fontScale="90000"/>
          </a:bodyPr>
          <a:lstStyle/>
          <a:p>
            <a:pPr eaLnBrk="1" hangingPunct="1"/>
            <a:r>
              <a:rPr lang="en-US" dirty="0" smtClean="0">
                <a:solidFill>
                  <a:srgbClr val="0070C0"/>
                </a:solidFill>
                <a:latin typeface="Times New Roman" pitchFamily="18" charset="0"/>
                <a:cs typeface="Times New Roman" pitchFamily="18" charset="0"/>
              </a:rPr>
              <a:t>Morphology</a:t>
            </a:r>
          </a:p>
        </p:txBody>
      </p:sp>
      <p:sp>
        <p:nvSpPr>
          <p:cNvPr id="11267" name="Rectangle 3"/>
          <p:cNvSpPr>
            <a:spLocks noGrp="1" noChangeArrowheads="1"/>
          </p:cNvSpPr>
          <p:nvPr>
            <p:ph sz="quarter" idx="1"/>
          </p:nvPr>
        </p:nvSpPr>
        <p:spPr>
          <a:xfrm>
            <a:off x="457200" y="1143000"/>
            <a:ext cx="8229600" cy="5410200"/>
          </a:xfrm>
        </p:spPr>
        <p:txBody>
          <a:bodyPr>
            <a:normAutofit fontScale="92500" lnSpcReduction="20000"/>
          </a:bodyPr>
          <a:lstStyle/>
          <a:p>
            <a:pPr marL="274320" indent="-274320" eaLnBrk="1" fontAlgn="auto" hangingPunct="1">
              <a:lnSpc>
                <a:spcPct val="90000"/>
              </a:lnSpc>
              <a:spcAft>
                <a:spcPts val="0"/>
              </a:spcAft>
              <a:buClr>
                <a:schemeClr val="accent3"/>
              </a:buClr>
              <a:buFont typeface="Wingdings 2"/>
              <a:buChar char=""/>
              <a:defRPr/>
            </a:pPr>
            <a:r>
              <a:rPr lang="en-US" sz="2000" u="sng" dirty="0" smtClean="0">
                <a:solidFill>
                  <a:srgbClr val="FF0000"/>
                </a:solidFill>
                <a:latin typeface="Times New Roman" pitchFamily="18" charset="0"/>
                <a:cs typeface="Times New Roman" pitchFamily="18" charset="0"/>
              </a:rPr>
              <a:t>Acute arthritis</a:t>
            </a:r>
          </a:p>
          <a:p>
            <a:pPr marL="274320" indent="-274320" eaLnBrk="1" fontAlgn="auto" hangingPunct="1">
              <a:lnSpc>
                <a:spcPct val="90000"/>
              </a:lnSpc>
              <a:spcAft>
                <a:spcPts val="0"/>
              </a:spcAft>
              <a:buClr>
                <a:schemeClr val="accent3"/>
              </a:buClr>
              <a:buFont typeface="Wingdings 2"/>
              <a:buChar char=""/>
              <a:defRPr/>
            </a:pPr>
            <a:r>
              <a:rPr lang="en-US" sz="2000" dirty="0" smtClean="0">
                <a:latin typeface="Times New Roman" pitchFamily="18" charset="0"/>
                <a:cs typeface="Times New Roman" pitchFamily="18" charset="0"/>
              </a:rPr>
              <a:t>any joint, mostly </a:t>
            </a:r>
            <a:r>
              <a:rPr lang="en-US" sz="2000" dirty="0" err="1" smtClean="0">
                <a:latin typeface="Times New Roman" pitchFamily="18" charset="0"/>
                <a:cs typeface="Times New Roman" pitchFamily="18" charset="0"/>
              </a:rPr>
              <a:t>hallux</a:t>
            </a:r>
            <a:r>
              <a:rPr lang="en-US" sz="2000" dirty="0" smtClean="0">
                <a:latin typeface="Times New Roman" pitchFamily="18" charset="0"/>
                <a:cs typeface="Times New Roman" pitchFamily="18" charset="0"/>
              </a:rPr>
              <a:t> - abrupt and intense pain</a:t>
            </a:r>
          </a:p>
          <a:p>
            <a:pPr marL="274320" indent="-274320" eaLnBrk="1" fontAlgn="auto" hangingPunct="1">
              <a:lnSpc>
                <a:spcPct val="90000"/>
              </a:lnSpc>
              <a:spcAft>
                <a:spcPts val="0"/>
              </a:spcAft>
              <a:buClr>
                <a:schemeClr val="accent3"/>
              </a:buClr>
              <a:buFont typeface="Wingdings 2"/>
              <a:buChar char=""/>
              <a:defRPr/>
            </a:pPr>
            <a:r>
              <a:rPr lang="en-US" sz="2000" dirty="0" smtClean="0">
                <a:latin typeface="Times New Roman" pitchFamily="18" charset="0"/>
                <a:cs typeface="Times New Roman" pitchFamily="18" charset="0"/>
              </a:rPr>
              <a:t>reason??? - lower temperature?</a:t>
            </a:r>
          </a:p>
          <a:p>
            <a:pPr marL="274320" indent="-274320" eaLnBrk="1" fontAlgn="auto" hangingPunct="1">
              <a:lnSpc>
                <a:spcPct val="90000"/>
              </a:lnSpc>
              <a:spcAft>
                <a:spcPts val="0"/>
              </a:spcAft>
              <a:buClr>
                <a:schemeClr val="accent3"/>
              </a:buClr>
              <a:buFont typeface="Wingdings 2"/>
              <a:buChar char=""/>
              <a:defRPr/>
            </a:pPr>
            <a:r>
              <a:rPr lang="en-US" sz="2000" u="sng" dirty="0" smtClean="0">
                <a:solidFill>
                  <a:srgbClr val="FF0000"/>
                </a:solidFill>
                <a:latin typeface="Times New Roman" pitchFamily="18" charset="0"/>
                <a:cs typeface="Times New Roman" pitchFamily="18" charset="0"/>
              </a:rPr>
              <a:t>Chronic arthritis</a:t>
            </a:r>
          </a:p>
          <a:p>
            <a:pPr marL="274320" indent="-274320" eaLnBrk="1" fontAlgn="auto" hangingPunct="1">
              <a:lnSpc>
                <a:spcPct val="90000"/>
              </a:lnSpc>
              <a:spcAft>
                <a:spcPts val="0"/>
              </a:spcAft>
              <a:buClr>
                <a:schemeClr val="accent3"/>
              </a:buClr>
              <a:buFont typeface="Wingdings 2"/>
              <a:buChar char=""/>
              <a:defRPr/>
            </a:pPr>
            <a:r>
              <a:rPr lang="en-US" sz="2000" dirty="0" smtClean="0">
                <a:latin typeface="Times New Roman" pitchFamily="18" charset="0"/>
                <a:cs typeface="Times New Roman" pitchFamily="18" charset="0"/>
              </a:rPr>
              <a:t>permanent precipitation - </a:t>
            </a:r>
            <a:r>
              <a:rPr lang="en-US" sz="2000" dirty="0" err="1" smtClean="0">
                <a:latin typeface="Times New Roman" pitchFamily="18" charset="0"/>
                <a:cs typeface="Times New Roman" pitchFamily="18" charset="0"/>
              </a:rPr>
              <a:t>tophi</a:t>
            </a:r>
            <a:r>
              <a:rPr lang="en-US" sz="2000" dirty="0" smtClean="0">
                <a:latin typeface="Times New Roman" pitchFamily="18" charset="0"/>
                <a:cs typeface="Times New Roman" pitchFamily="18" charset="0"/>
              </a:rPr>
              <a:t> - inflammation (lymphocytes, </a:t>
            </a:r>
            <a:r>
              <a:rPr lang="en-US" sz="2000" dirty="0" err="1" smtClean="0">
                <a:latin typeface="Times New Roman" pitchFamily="18" charset="0"/>
                <a:cs typeface="Times New Roman" pitchFamily="18" charset="0"/>
              </a:rPr>
              <a:t>histiocytes</a:t>
            </a:r>
            <a:r>
              <a:rPr lang="en-US" sz="2000" dirty="0" smtClean="0">
                <a:latin typeface="Times New Roman" pitchFamily="18" charset="0"/>
                <a:cs typeface="Times New Roman" pitchFamily="18" charset="0"/>
              </a:rPr>
              <a:t>)</a:t>
            </a:r>
          </a:p>
          <a:p>
            <a:pPr marL="274320" indent="-274320" eaLnBrk="1" fontAlgn="auto" hangingPunct="1">
              <a:lnSpc>
                <a:spcPct val="90000"/>
              </a:lnSpc>
              <a:spcAft>
                <a:spcPts val="0"/>
              </a:spcAft>
              <a:buClr>
                <a:schemeClr val="accent3"/>
              </a:buClr>
              <a:buFont typeface="Wingdings 2"/>
              <a:buChar char=""/>
              <a:defRPr/>
            </a:pPr>
            <a:r>
              <a:rPr lang="en-US" sz="2000" dirty="0" smtClean="0">
                <a:latin typeface="Times New Roman" pitchFamily="18" charset="0"/>
                <a:cs typeface="Times New Roman" pitchFamily="18" charset="0"/>
              </a:rPr>
              <a:t>destruction of cartilage, fibrosis of synovial membrane, </a:t>
            </a:r>
            <a:r>
              <a:rPr lang="en-US" sz="2000" dirty="0" err="1" smtClean="0">
                <a:latin typeface="Times New Roman" pitchFamily="18" charset="0"/>
                <a:cs typeface="Times New Roman" pitchFamily="18" charset="0"/>
              </a:rPr>
              <a:t>ankylosis</a:t>
            </a:r>
            <a:endParaRPr lang="en-US" sz="2000" dirty="0" smtClean="0">
              <a:latin typeface="Times New Roman" pitchFamily="18" charset="0"/>
              <a:cs typeface="Times New Roman" pitchFamily="18" charset="0"/>
            </a:endParaRPr>
          </a:p>
          <a:p>
            <a:pPr marL="274320" indent="-274320" eaLnBrk="1" fontAlgn="auto" hangingPunct="1">
              <a:lnSpc>
                <a:spcPct val="90000"/>
              </a:lnSpc>
              <a:spcAft>
                <a:spcPts val="0"/>
              </a:spcAft>
              <a:buClr>
                <a:schemeClr val="accent3"/>
              </a:buClr>
              <a:buFont typeface="Wingdings 2"/>
              <a:buChar char=""/>
              <a:defRPr/>
            </a:pPr>
            <a:r>
              <a:rPr lang="en-US" sz="2000" u="sng" dirty="0" smtClean="0">
                <a:solidFill>
                  <a:srgbClr val="00B050"/>
                </a:solidFill>
                <a:latin typeface="Times New Roman" pitchFamily="18" charset="0"/>
                <a:cs typeface="Times New Roman" pitchFamily="18" charset="0"/>
              </a:rPr>
              <a:t>Kidneys</a:t>
            </a:r>
            <a:r>
              <a:rPr lang="en-US" sz="2000" dirty="0" smtClean="0">
                <a:solidFill>
                  <a:srgbClr val="00B050"/>
                </a:solidFill>
                <a:latin typeface="Times New Roman" pitchFamily="18" charset="0"/>
                <a:cs typeface="Times New Roman" pitchFamily="18" charset="0"/>
              </a:rPr>
              <a:t> - 3 forms</a:t>
            </a:r>
          </a:p>
          <a:p>
            <a:pPr marL="274320" indent="-274320" eaLnBrk="1" fontAlgn="auto" hangingPunct="1">
              <a:lnSpc>
                <a:spcPct val="90000"/>
              </a:lnSpc>
              <a:spcAft>
                <a:spcPts val="0"/>
              </a:spcAft>
              <a:buClr>
                <a:schemeClr val="accent3"/>
              </a:buClr>
              <a:buFont typeface="Wingdings 2"/>
              <a:buChar char=""/>
              <a:defRPr/>
            </a:pPr>
            <a:r>
              <a:rPr lang="en-US" sz="2000" dirty="0" smtClean="0">
                <a:latin typeface="Times New Roman" pitchFamily="18" charset="0"/>
                <a:cs typeface="Times New Roman" pitchFamily="18" charset="0"/>
              </a:rPr>
              <a:t>medulla (papillae), </a:t>
            </a:r>
            <a:r>
              <a:rPr lang="en-US" sz="2000" dirty="0" err="1" smtClean="0">
                <a:latin typeface="Times New Roman" pitchFamily="18" charset="0"/>
                <a:cs typeface="Times New Roman" pitchFamily="18" charset="0"/>
              </a:rPr>
              <a:t>tophi</a:t>
            </a:r>
            <a:r>
              <a:rPr lang="en-US" sz="2000" dirty="0" smtClean="0">
                <a:latin typeface="Times New Roman" pitchFamily="18" charset="0"/>
                <a:cs typeface="Times New Roman" pitchFamily="18" charset="0"/>
              </a:rPr>
              <a:t>, kidney stones</a:t>
            </a:r>
          </a:p>
          <a:p>
            <a:pPr>
              <a:lnSpc>
                <a:spcPct val="90000"/>
              </a:lnSpc>
              <a:buClr>
                <a:schemeClr val="accent3"/>
              </a:buClr>
              <a:defRPr/>
            </a:pPr>
            <a:r>
              <a:rPr lang="en-US" sz="2000" dirty="0" err="1" smtClean="0">
                <a:latin typeface="Times New Roman" pitchFamily="18" charset="0"/>
                <a:cs typeface="Times New Roman" pitchFamily="18" charset="0"/>
              </a:rPr>
              <a:t>tophi</a:t>
            </a:r>
            <a:r>
              <a:rPr lang="en-US" sz="2000" dirty="0" smtClean="0">
                <a:latin typeface="Times New Roman" pitchFamily="18" charset="0"/>
                <a:cs typeface="Times New Roman" pitchFamily="18" charset="0"/>
              </a:rPr>
              <a:t> are formed in the vicinity of joints, bursa </a:t>
            </a:r>
            <a:r>
              <a:rPr lang="en-US" sz="2000" dirty="0" err="1" smtClean="0">
                <a:latin typeface="Times New Roman" pitchFamily="18" charset="0"/>
                <a:cs typeface="Times New Roman" pitchFamily="18" charset="0"/>
              </a:rPr>
              <a:t>olecrani</a:t>
            </a:r>
            <a:r>
              <a:rPr lang="en-US" sz="2000" dirty="0" smtClean="0">
                <a:latin typeface="Times New Roman" pitchFamily="18" charset="0"/>
                <a:cs typeface="Times New Roman" pitchFamily="18" charset="0"/>
              </a:rPr>
              <a:t>, bursa </a:t>
            </a:r>
            <a:r>
              <a:rPr lang="en-US" sz="2000" dirty="0" err="1" smtClean="0">
                <a:latin typeface="Times New Roman" pitchFamily="18" charset="0"/>
                <a:cs typeface="Times New Roman" pitchFamily="18" charset="0"/>
              </a:rPr>
              <a:t>preapatellaris</a:t>
            </a:r>
            <a:r>
              <a:rPr lang="en-US" sz="2000" dirty="0" smtClean="0">
                <a:latin typeface="Times New Roman" pitchFamily="18" charset="0"/>
                <a:cs typeface="Times New Roman" pitchFamily="18" charset="0"/>
              </a:rPr>
              <a:t>, auricle</a:t>
            </a:r>
          </a:p>
          <a:p>
            <a:pPr>
              <a:lnSpc>
                <a:spcPct val="90000"/>
              </a:lnSpc>
              <a:buClr>
                <a:schemeClr val="accent3"/>
              </a:buClr>
              <a:defRPr/>
            </a:pPr>
            <a:r>
              <a:rPr lang="en-US" sz="2000" dirty="0" smtClean="0">
                <a:latin typeface="Times New Roman" pitchFamily="18" charset="0"/>
                <a:cs typeface="Times New Roman" pitchFamily="18" charset="0"/>
              </a:rPr>
              <a:t>less frequently kidneys, other tissues</a:t>
            </a:r>
          </a:p>
          <a:p>
            <a:pPr>
              <a:lnSpc>
                <a:spcPct val="90000"/>
              </a:lnSpc>
              <a:buClr>
                <a:schemeClr val="accent3"/>
              </a:buClr>
              <a:defRPr/>
            </a:pPr>
            <a:r>
              <a:rPr lang="en-US" sz="2000" dirty="0" err="1" smtClean="0">
                <a:latin typeface="Times New Roman" pitchFamily="18" charset="0"/>
                <a:cs typeface="Times New Roman" pitchFamily="18" charset="0"/>
              </a:rPr>
              <a:t>urate</a:t>
            </a:r>
            <a:r>
              <a:rPr lang="en-US" sz="2000" dirty="0" smtClean="0">
                <a:latin typeface="Times New Roman" pitchFamily="18" charset="0"/>
                <a:cs typeface="Times New Roman" pitchFamily="18" charset="0"/>
              </a:rPr>
              <a:t> crystals are soluble in water! - fixation in absolute alcohol (biopsy!!!)</a:t>
            </a:r>
          </a:p>
          <a:p>
            <a:pPr>
              <a:lnSpc>
                <a:spcPct val="90000"/>
              </a:lnSpc>
              <a:buClr>
                <a:schemeClr val="accent3"/>
              </a:buClr>
              <a:defRPr/>
            </a:pPr>
            <a:r>
              <a:rPr lang="en-US" sz="2000" dirty="0" smtClean="0">
                <a:latin typeface="Times New Roman" pitchFamily="18" charset="0"/>
                <a:cs typeface="Times New Roman" pitchFamily="18" charset="0"/>
              </a:rPr>
              <a:t>turns polarized light</a:t>
            </a:r>
          </a:p>
          <a:p>
            <a:pPr>
              <a:lnSpc>
                <a:spcPct val="90000"/>
              </a:lnSpc>
              <a:buClr>
                <a:schemeClr val="accent3"/>
              </a:buClr>
              <a:defRPr/>
            </a:pPr>
            <a:r>
              <a:rPr lang="en-US" sz="2000" dirty="0" smtClean="0">
                <a:latin typeface="Times New Roman" pitchFamily="18" charset="0"/>
                <a:cs typeface="Times New Roman" pitchFamily="18" charset="0"/>
              </a:rPr>
              <a:t>patients with gout - obese, increased risk of hypertension, arteriosclerosis</a:t>
            </a:r>
          </a:p>
          <a:p>
            <a:pPr>
              <a:lnSpc>
                <a:spcPct val="90000"/>
              </a:lnSpc>
              <a:buClr>
                <a:schemeClr val="accent3"/>
              </a:buClr>
              <a:defRPr/>
            </a:pPr>
            <a:endParaRPr lang="en-US" sz="1050" dirty="0" smtClean="0">
              <a:latin typeface="Times New Roman" pitchFamily="18" charset="0"/>
              <a:cs typeface="Times New Roman" pitchFamily="18" charset="0"/>
            </a:endParaRPr>
          </a:p>
          <a:p>
            <a:pPr>
              <a:lnSpc>
                <a:spcPct val="90000"/>
              </a:lnSpc>
              <a:buClr>
                <a:schemeClr val="accent3"/>
              </a:buClr>
              <a:defRPr/>
            </a:pPr>
            <a:r>
              <a:rPr lang="en-US" sz="2000" dirty="0" smtClean="0">
                <a:solidFill>
                  <a:srgbClr val="00B0F0"/>
                </a:solidFill>
                <a:latin typeface="Times New Roman" pitchFamily="18" charset="0"/>
                <a:cs typeface="Times New Roman" pitchFamily="18" charset="0"/>
              </a:rPr>
              <a:t>Clinical presentation - </a:t>
            </a:r>
            <a:r>
              <a:rPr lang="en-US" sz="2000" u="sng" dirty="0" smtClean="0">
                <a:solidFill>
                  <a:srgbClr val="00B0F0"/>
                </a:solidFill>
                <a:latin typeface="Times New Roman" pitchFamily="18" charset="0"/>
                <a:cs typeface="Times New Roman" pitchFamily="18" charset="0"/>
              </a:rPr>
              <a:t>3 stages</a:t>
            </a:r>
          </a:p>
          <a:p>
            <a:pPr>
              <a:lnSpc>
                <a:spcPct val="90000"/>
              </a:lnSpc>
              <a:buClr>
                <a:schemeClr val="accent3"/>
              </a:buClr>
              <a:defRPr/>
            </a:pPr>
            <a:r>
              <a:rPr lang="en-US" sz="2000" dirty="0" smtClean="0">
                <a:latin typeface="Times New Roman" pitchFamily="18" charset="0"/>
                <a:cs typeface="Times New Roman" pitchFamily="18" charset="0"/>
              </a:rPr>
              <a:t>1. asymptomatic </a:t>
            </a:r>
            <a:r>
              <a:rPr lang="en-US" sz="2000" dirty="0" err="1" smtClean="0">
                <a:latin typeface="Times New Roman" pitchFamily="18" charset="0"/>
                <a:cs typeface="Times New Roman" pitchFamily="18" charset="0"/>
              </a:rPr>
              <a:t>hyperuricaemia</a:t>
            </a:r>
            <a:endParaRPr lang="en-US" sz="2000" dirty="0" smtClean="0">
              <a:latin typeface="Times New Roman" pitchFamily="18" charset="0"/>
              <a:cs typeface="Times New Roman" pitchFamily="18" charset="0"/>
            </a:endParaRPr>
          </a:p>
          <a:p>
            <a:pPr>
              <a:lnSpc>
                <a:spcPct val="90000"/>
              </a:lnSpc>
              <a:buClr>
                <a:schemeClr val="accent3"/>
              </a:buClr>
              <a:defRPr/>
            </a:pPr>
            <a:r>
              <a:rPr lang="en-US" sz="2000" dirty="0" smtClean="0">
                <a:latin typeface="Times New Roman" pitchFamily="18" charset="0"/>
                <a:cs typeface="Times New Roman" pitchFamily="18" charset="0"/>
              </a:rPr>
              <a:t>2. acute arthritis - attacks of acute pain (days-weeks), silent periods (months-years)</a:t>
            </a:r>
          </a:p>
          <a:p>
            <a:pPr>
              <a:lnSpc>
                <a:spcPct val="90000"/>
              </a:lnSpc>
              <a:buClr>
                <a:schemeClr val="accent3"/>
              </a:buClr>
              <a:defRPr/>
            </a:pPr>
            <a:r>
              <a:rPr lang="en-US" sz="2000" dirty="0" smtClean="0">
                <a:latin typeface="Times New Roman" pitchFamily="18" charset="0"/>
                <a:cs typeface="Times New Roman" pitchFamily="18" charset="0"/>
              </a:rPr>
              <a:t>3. chronic changes - </a:t>
            </a:r>
            <a:r>
              <a:rPr lang="en-US" sz="2000" dirty="0" err="1" smtClean="0">
                <a:latin typeface="Times New Roman" pitchFamily="18" charset="0"/>
                <a:cs typeface="Times New Roman" pitchFamily="18" charset="0"/>
              </a:rPr>
              <a:t>tophi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ankylosis</a:t>
            </a:r>
            <a:r>
              <a:rPr lang="en-US" sz="2000" dirty="0" smtClean="0">
                <a:latin typeface="Times New Roman" pitchFamily="18" charset="0"/>
                <a:cs typeface="Times New Roman" pitchFamily="18" charset="0"/>
              </a:rPr>
              <a:t>, in 20% chronic renal failure</a:t>
            </a:r>
          </a:p>
          <a:p>
            <a:pPr marL="274320" indent="-274320" eaLnBrk="1" fontAlgn="auto" hangingPunct="1">
              <a:lnSpc>
                <a:spcPct val="90000"/>
              </a:lnSpc>
              <a:spcAft>
                <a:spcPts val="0"/>
              </a:spcAft>
              <a:buClr>
                <a:schemeClr val="accent3"/>
              </a:buClr>
              <a:buFont typeface="Wingdings 2"/>
              <a:buChar char=""/>
              <a:defRPr/>
            </a:pPr>
            <a:endParaRPr lang="en-US" sz="2000" dirty="0" smtClean="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152400"/>
            <a:ext cx="4572000" cy="685800"/>
          </a:xfrm>
        </p:spPr>
        <p:txBody>
          <a:bodyPr>
            <a:normAutofit fontScale="90000"/>
          </a:bodyPr>
          <a:lstStyle/>
          <a:p>
            <a:pPr eaLnBrk="1" hangingPunct="1"/>
            <a:r>
              <a:rPr lang="en-US" dirty="0" smtClean="0">
                <a:solidFill>
                  <a:srgbClr val="0070C0"/>
                </a:solidFill>
                <a:latin typeface="Times New Roman" pitchFamily="18" charset="0"/>
                <a:cs typeface="Times New Roman" pitchFamily="18" charset="0"/>
              </a:rPr>
              <a:t>Genetic basis of gout</a:t>
            </a:r>
          </a:p>
        </p:txBody>
      </p:sp>
      <p:sp>
        <p:nvSpPr>
          <p:cNvPr id="15363" name="Content Placeholder 2"/>
          <p:cNvSpPr>
            <a:spLocks noGrp="1"/>
          </p:cNvSpPr>
          <p:nvPr>
            <p:ph sz="quarter" idx="1"/>
          </p:nvPr>
        </p:nvSpPr>
        <p:spPr>
          <a:xfrm>
            <a:off x="457200" y="914400"/>
            <a:ext cx="8305800" cy="5181600"/>
          </a:xfrm>
        </p:spPr>
        <p:txBody>
          <a:bodyPr/>
          <a:lstStyle/>
          <a:p>
            <a:pPr algn="just" eaLnBrk="1" hangingPunct="1"/>
            <a:r>
              <a:rPr lang="en-US" sz="2000" dirty="0" smtClean="0">
                <a:latin typeface="Times New Roman" pitchFamily="18" charset="0"/>
                <a:cs typeface="Times New Roman" pitchFamily="18" charset="0"/>
              </a:rPr>
              <a:t>An individual’s risk of gout is determined by a complex relationship between inherited genetic variants and environmental exposures. Genetic variants that control </a:t>
            </a:r>
            <a:r>
              <a:rPr lang="en-US" sz="2000" dirty="0" err="1" smtClean="0">
                <a:latin typeface="Times New Roman" pitchFamily="18" charset="0"/>
                <a:cs typeface="Times New Roman" pitchFamily="18" charset="0"/>
              </a:rPr>
              <a:t>hyperuricaemia</a:t>
            </a:r>
            <a:r>
              <a:rPr lang="en-US" sz="2000" dirty="0" smtClean="0">
                <a:latin typeface="Times New Roman" pitchFamily="18" charset="0"/>
                <a:cs typeface="Times New Roman" pitchFamily="18" charset="0"/>
              </a:rPr>
              <a:t> and subsequent progression to clinical gout specify pathogenic pathways that could be therapeutically targeted. Genome-wide association studies (GWAS) have provided novel insights into the pathways leading to </a:t>
            </a:r>
            <a:r>
              <a:rPr lang="en-US" sz="2000" dirty="0" err="1" smtClean="0">
                <a:latin typeface="Times New Roman" pitchFamily="18" charset="0"/>
                <a:cs typeface="Times New Roman" pitchFamily="18" charset="0"/>
              </a:rPr>
              <a:t>hyperuricaemia</a:t>
            </a:r>
            <a:r>
              <a:rPr lang="en-US" sz="2000" dirty="0" smtClean="0">
                <a:latin typeface="Times New Roman" pitchFamily="18" charset="0"/>
                <a:cs typeface="Times New Roman" pitchFamily="18" charset="0"/>
              </a:rPr>
              <a:t>. GWAS have identified the renal uric acid transporter SLC2A9/GLUT9 and the gut excretory molecule ABCG2, which each have very strong genetic effects in the control of </a:t>
            </a:r>
            <a:r>
              <a:rPr lang="en-US" sz="2000" dirty="0" err="1" smtClean="0">
                <a:latin typeface="Times New Roman" pitchFamily="18" charset="0"/>
                <a:cs typeface="Times New Roman" pitchFamily="18" charset="0"/>
              </a:rPr>
              <a:t>urate</a:t>
            </a:r>
            <a:r>
              <a:rPr lang="en-US" sz="2000" dirty="0" smtClean="0">
                <a:latin typeface="Times New Roman" pitchFamily="18" charset="0"/>
                <a:cs typeface="Times New Roman" pitchFamily="18" charset="0"/>
              </a:rPr>
              <a:t> levels and risk of gout. </a:t>
            </a:r>
            <a:r>
              <a:rPr lang="en-US" sz="2000" dirty="0" err="1" smtClean="0">
                <a:latin typeface="Times New Roman" pitchFamily="18" charset="0"/>
                <a:cs typeface="Times New Roman" pitchFamily="18" charset="0"/>
              </a:rPr>
              <a:t>Histone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deacetylase</a:t>
            </a:r>
            <a:r>
              <a:rPr lang="en-US" sz="2000" dirty="0" smtClean="0">
                <a:latin typeface="Times New Roman" pitchFamily="18" charset="0"/>
                <a:cs typeface="Times New Roman" pitchFamily="18" charset="0"/>
              </a:rPr>
              <a:t> inhibitors are able to correct the genetically-determined ABCG2 dysfunction. Other renal uric acid transporters, such as SLC22A11/OAT4 and SLC22A12/URAT1 have been confirmed to be genetically associated with </a:t>
            </a:r>
            <a:r>
              <a:rPr lang="en-US" sz="2000" dirty="0" err="1" smtClean="0">
                <a:latin typeface="Times New Roman" pitchFamily="18" charset="0"/>
                <a:cs typeface="Times New Roman" pitchFamily="18" charset="0"/>
              </a:rPr>
              <a:t>urate</a:t>
            </a:r>
            <a:r>
              <a:rPr lang="en-US" sz="2000" dirty="0" smtClean="0">
                <a:latin typeface="Times New Roman" pitchFamily="18" charset="0"/>
                <a:cs typeface="Times New Roman" pitchFamily="18" charset="0"/>
              </a:rPr>
              <a:t> and the risk of gout. Genes that generate </a:t>
            </a:r>
            <a:r>
              <a:rPr lang="en-US" sz="2000" dirty="0" err="1" smtClean="0">
                <a:latin typeface="Times New Roman" pitchFamily="18" charset="0"/>
                <a:cs typeface="Times New Roman" pitchFamily="18" charset="0"/>
              </a:rPr>
              <a:t>urate</a:t>
            </a:r>
            <a:r>
              <a:rPr lang="en-US" sz="2000" dirty="0" smtClean="0">
                <a:latin typeface="Times New Roman" pitchFamily="18" charset="0"/>
                <a:cs typeface="Times New Roman" pitchFamily="18" charset="0"/>
              </a:rPr>
              <a:t> during </a:t>
            </a:r>
            <a:r>
              <a:rPr lang="en-US" sz="2000" dirty="0" err="1" smtClean="0">
                <a:latin typeface="Times New Roman" pitchFamily="18" charset="0"/>
                <a:cs typeface="Times New Roman" pitchFamily="18" charset="0"/>
              </a:rPr>
              <a:t>glycolysis</a:t>
            </a:r>
            <a:r>
              <a:rPr lang="en-US" sz="2000" dirty="0" smtClean="0">
                <a:latin typeface="Times New Roman" pitchFamily="18" charset="0"/>
                <a:cs typeface="Times New Roman" pitchFamily="18" charset="0"/>
              </a:rPr>
              <a:t> (e.g. </a:t>
            </a:r>
            <a:r>
              <a:rPr lang="en-US" sz="2000" i="1" dirty="0" smtClean="0">
                <a:latin typeface="Times New Roman" pitchFamily="18" charset="0"/>
                <a:cs typeface="Times New Roman" pitchFamily="18" charset="0"/>
              </a:rPr>
              <a:t>GCKR</a:t>
            </a:r>
            <a:r>
              <a:rPr lang="en-US" sz="2000" dirty="0" smtClean="0">
                <a:latin typeface="Times New Roman" pitchFamily="18" charset="0"/>
                <a:cs typeface="Times New Roman" pitchFamily="18" charset="0"/>
              </a:rPr>
              <a:t>) are also implicated. In contrast very little is known about genetic variants that control the progression from </a:t>
            </a:r>
            <a:r>
              <a:rPr lang="en-US" sz="2000" dirty="0" err="1" smtClean="0">
                <a:latin typeface="Times New Roman" pitchFamily="18" charset="0"/>
                <a:cs typeface="Times New Roman" pitchFamily="18" charset="0"/>
              </a:rPr>
              <a:t>hyperuricaemia</a:t>
            </a:r>
            <a:r>
              <a:rPr lang="en-US" sz="2000" dirty="0" smtClean="0">
                <a:latin typeface="Times New Roman" pitchFamily="18" charset="0"/>
                <a:cs typeface="Times New Roman" pitchFamily="18" charset="0"/>
              </a:rPr>
              <a:t> to gout with the toll-like receptor 4 gene being the only gene with replicated evidence of association.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5791200" cy="762000"/>
          </a:xfrm>
        </p:spPr>
        <p:txBody>
          <a:bodyPr>
            <a:normAutofit/>
          </a:bodyPr>
          <a:lstStyle/>
          <a:p>
            <a:pPr eaLnBrk="1" fontAlgn="auto" hangingPunct="1">
              <a:spcAft>
                <a:spcPts val="0"/>
              </a:spcAft>
              <a:defRPr/>
            </a:pPr>
            <a:r>
              <a:rPr lang="en-US" dirty="0" smtClean="0">
                <a:solidFill>
                  <a:srgbClr val="00B050"/>
                </a:solidFill>
                <a:latin typeface="Times New Roman" pitchFamily="18" charset="0"/>
                <a:ea typeface="+mn-ea"/>
                <a:cs typeface="Times New Roman" pitchFamily="18" charset="0"/>
              </a:rPr>
              <a:t>Tests to help diagnose gout </a:t>
            </a:r>
            <a:endParaRPr lang="en-US" dirty="0">
              <a:solidFill>
                <a:srgbClr val="00B050"/>
              </a:solidFill>
              <a:latin typeface="Times New Roman" pitchFamily="18" charset="0"/>
              <a:cs typeface="Times New Roman" pitchFamily="18" charset="0"/>
            </a:endParaRPr>
          </a:p>
        </p:txBody>
      </p:sp>
      <p:sp>
        <p:nvSpPr>
          <p:cNvPr id="16387" name="Content Placeholder 2"/>
          <p:cNvSpPr>
            <a:spLocks noGrp="1"/>
          </p:cNvSpPr>
          <p:nvPr>
            <p:ph sz="quarter" idx="1"/>
          </p:nvPr>
        </p:nvSpPr>
        <p:spPr>
          <a:xfrm>
            <a:off x="381000" y="1219200"/>
            <a:ext cx="8534400" cy="4800600"/>
          </a:xfrm>
        </p:spPr>
        <p:txBody>
          <a:bodyPr/>
          <a:lstStyle/>
          <a:p>
            <a:pPr eaLnBrk="1" hangingPunct="1"/>
            <a:r>
              <a:rPr lang="en-US" sz="2000" b="1" dirty="0" smtClean="0">
                <a:latin typeface="Times New Roman" pitchFamily="18" charset="0"/>
                <a:cs typeface="Times New Roman" pitchFamily="18" charset="0"/>
              </a:rPr>
              <a:t>Joint fluid test.</a:t>
            </a:r>
            <a:r>
              <a:rPr lang="en-US" sz="2000" dirty="0" smtClean="0">
                <a:latin typeface="Times New Roman" pitchFamily="18" charset="0"/>
                <a:cs typeface="Times New Roman" pitchFamily="18" charset="0"/>
              </a:rPr>
              <a:t> Draw fluid from affected joint. </a:t>
            </a:r>
            <a:r>
              <a:rPr lang="en-US" sz="2000" dirty="0" err="1" smtClean="0">
                <a:latin typeface="Times New Roman" pitchFamily="18" charset="0"/>
                <a:cs typeface="Times New Roman" pitchFamily="18" charset="0"/>
              </a:rPr>
              <a:t>Urate</a:t>
            </a:r>
            <a:r>
              <a:rPr lang="en-US" sz="2000" dirty="0" smtClean="0">
                <a:latin typeface="Times New Roman" pitchFamily="18" charset="0"/>
                <a:cs typeface="Times New Roman" pitchFamily="18" charset="0"/>
              </a:rPr>
              <a:t> crystals may be visible when the fluid is examined under a microscope.</a:t>
            </a:r>
          </a:p>
          <a:p>
            <a:pPr eaLnBrk="1" hangingPunct="1"/>
            <a:r>
              <a:rPr lang="en-US" sz="2000" b="1" dirty="0" smtClean="0">
                <a:latin typeface="Times New Roman" pitchFamily="18" charset="0"/>
                <a:cs typeface="Times New Roman" pitchFamily="18" charset="0"/>
              </a:rPr>
              <a:t>Blood test.</a:t>
            </a:r>
            <a:r>
              <a:rPr lang="en-US" sz="2000" dirty="0" smtClean="0">
                <a:latin typeface="Times New Roman" pitchFamily="18" charset="0"/>
                <a:cs typeface="Times New Roman" pitchFamily="18" charset="0"/>
              </a:rPr>
              <a:t> To measure the levels of uric acid and creatinine . Blood test results can be misleading, though. Some people have high uric acid levels, but never experience gout. And some people have signs and symptoms of gout, but don't have unusual levels of uric acid in their blood.</a:t>
            </a:r>
          </a:p>
          <a:p>
            <a:pPr eaLnBrk="1" hangingPunct="1"/>
            <a:r>
              <a:rPr lang="en-US" sz="2000" b="1" dirty="0" smtClean="0">
                <a:latin typeface="Times New Roman" pitchFamily="18" charset="0"/>
                <a:cs typeface="Times New Roman" pitchFamily="18" charset="0"/>
              </a:rPr>
              <a:t>X-ray imaging.</a:t>
            </a:r>
            <a:r>
              <a:rPr lang="en-US" sz="2000" dirty="0" smtClean="0">
                <a:latin typeface="Times New Roman" pitchFamily="18" charset="0"/>
                <a:cs typeface="Times New Roman" pitchFamily="18" charset="0"/>
              </a:rPr>
              <a:t> Joint X-rays can be helpful to rule out other causes of joint inflammation.</a:t>
            </a:r>
          </a:p>
          <a:p>
            <a:pPr eaLnBrk="1" hangingPunct="1"/>
            <a:r>
              <a:rPr lang="en-US" sz="2000" b="1" dirty="0" smtClean="0">
                <a:latin typeface="Times New Roman" pitchFamily="18" charset="0"/>
                <a:cs typeface="Times New Roman" pitchFamily="18" charset="0"/>
              </a:rPr>
              <a:t>Ultrasound.</a:t>
            </a:r>
            <a:r>
              <a:rPr lang="en-US" sz="2000" dirty="0" smtClean="0">
                <a:latin typeface="Times New Roman" pitchFamily="18" charset="0"/>
                <a:cs typeface="Times New Roman" pitchFamily="18" charset="0"/>
              </a:rPr>
              <a:t> Musculoskeletal ultrasound can detect </a:t>
            </a:r>
            <a:r>
              <a:rPr lang="en-US" sz="2000" dirty="0" err="1" smtClean="0">
                <a:latin typeface="Times New Roman" pitchFamily="18" charset="0"/>
                <a:cs typeface="Times New Roman" pitchFamily="18" charset="0"/>
              </a:rPr>
              <a:t>urate</a:t>
            </a:r>
            <a:r>
              <a:rPr lang="en-US" sz="2000" dirty="0" smtClean="0">
                <a:latin typeface="Times New Roman" pitchFamily="18" charset="0"/>
                <a:cs typeface="Times New Roman" pitchFamily="18" charset="0"/>
              </a:rPr>
              <a:t> crystals in a joint or in a tophus. This technique is more widely used in Europe than in the United States.</a:t>
            </a:r>
          </a:p>
          <a:p>
            <a:pPr eaLnBrk="1" hangingPunct="1"/>
            <a:r>
              <a:rPr lang="en-US" sz="2000" b="1" dirty="0" smtClean="0">
                <a:latin typeface="Times New Roman" pitchFamily="18" charset="0"/>
                <a:cs typeface="Times New Roman" pitchFamily="18" charset="0"/>
              </a:rPr>
              <a:t>Dual energy CT scan.</a:t>
            </a:r>
            <a:r>
              <a:rPr lang="en-US" sz="2000" dirty="0" smtClean="0">
                <a:latin typeface="Times New Roman" pitchFamily="18" charset="0"/>
                <a:cs typeface="Times New Roman" pitchFamily="18" charset="0"/>
              </a:rPr>
              <a:t> This type of imaging can detect the presence of </a:t>
            </a:r>
            <a:r>
              <a:rPr lang="en-US" sz="2000" dirty="0" err="1" smtClean="0">
                <a:latin typeface="Times New Roman" pitchFamily="18" charset="0"/>
                <a:cs typeface="Times New Roman" pitchFamily="18" charset="0"/>
              </a:rPr>
              <a:t>urate</a:t>
            </a:r>
            <a:r>
              <a:rPr lang="en-US" sz="2000" dirty="0" smtClean="0">
                <a:latin typeface="Times New Roman" pitchFamily="18" charset="0"/>
                <a:cs typeface="Times New Roman" pitchFamily="18" charset="0"/>
              </a:rPr>
              <a:t> crystals in a joint, even when it is not acutely inflamed. This test is not used routinely in clinical practice due to the expense and is not widely available.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6248400" cy="590550"/>
          </a:xfrm>
        </p:spPr>
        <p:txBody>
          <a:bodyPr>
            <a:normAutofit fontScale="90000"/>
          </a:bodyPr>
          <a:lstStyle/>
          <a:p>
            <a:pPr eaLnBrk="1" fontAlgn="auto" hangingPunct="1">
              <a:spcAft>
                <a:spcPts val="0"/>
              </a:spcAft>
              <a:defRPr/>
            </a:pPr>
            <a:r>
              <a:rPr lang="en-US" sz="3600" dirty="0" smtClean="0">
                <a:solidFill>
                  <a:srgbClr val="0070C0"/>
                </a:solidFill>
                <a:latin typeface="Times New Roman" pitchFamily="18" charset="0"/>
                <a:cs typeface="Times New Roman" pitchFamily="18" charset="0"/>
              </a:rPr>
              <a:t>2. Monogenic (</a:t>
            </a:r>
            <a:r>
              <a:rPr lang="en-US" sz="3600" dirty="0" err="1" smtClean="0">
                <a:solidFill>
                  <a:srgbClr val="0070C0"/>
                </a:solidFill>
                <a:latin typeface="Times New Roman" pitchFamily="18" charset="0"/>
                <a:cs typeface="Times New Roman" pitchFamily="18" charset="0"/>
              </a:rPr>
              <a:t>mendelian</a:t>
            </a:r>
            <a:r>
              <a:rPr lang="en-US" sz="3600" dirty="0" smtClean="0">
                <a:solidFill>
                  <a:srgbClr val="0070C0"/>
                </a:solidFill>
                <a:latin typeface="Times New Roman" pitchFamily="18" charset="0"/>
                <a:cs typeface="Times New Roman" pitchFamily="18" charset="0"/>
              </a:rPr>
              <a:t>) disorders</a:t>
            </a:r>
          </a:p>
        </p:txBody>
      </p:sp>
      <p:sp>
        <p:nvSpPr>
          <p:cNvPr id="15363" name="Rectangle 3"/>
          <p:cNvSpPr>
            <a:spLocks noGrp="1" noChangeArrowheads="1"/>
          </p:cNvSpPr>
          <p:nvPr>
            <p:ph sz="quarter" idx="1"/>
          </p:nvPr>
        </p:nvSpPr>
        <p:spPr>
          <a:xfrm>
            <a:off x="609600" y="1219200"/>
            <a:ext cx="8229600" cy="4389438"/>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mutation of 1 gene, </a:t>
            </a:r>
            <a:r>
              <a:rPr lang="en-US" u="sng" dirty="0" err="1" smtClean="0"/>
              <a:t>mendelian</a:t>
            </a:r>
            <a:r>
              <a:rPr lang="en-US" u="sng" dirty="0" smtClean="0"/>
              <a:t> type of inheritance</a:t>
            </a:r>
            <a:endParaRPr lang="en-US" dirty="0" smtClean="0"/>
          </a:p>
          <a:p>
            <a:pPr marL="274320" indent="-274320" eaLnBrk="1" fontAlgn="auto" hangingPunct="1">
              <a:spcAft>
                <a:spcPts val="0"/>
              </a:spcAft>
              <a:buClr>
                <a:schemeClr val="accent3"/>
              </a:buClr>
              <a:buFont typeface="Wingdings 2"/>
              <a:buChar char=""/>
              <a:defRPr/>
            </a:pPr>
            <a:r>
              <a:rPr lang="en-US" dirty="0" smtClean="0"/>
              <a:t>today about 5000 diseases </a:t>
            </a:r>
          </a:p>
          <a:p>
            <a:pPr marL="274320" indent="-274320" eaLnBrk="1" fontAlgn="auto" hangingPunct="1">
              <a:spcAft>
                <a:spcPts val="0"/>
              </a:spcAft>
              <a:buClr>
                <a:schemeClr val="accent3"/>
              </a:buClr>
              <a:buFont typeface="Wingdings 2"/>
              <a:buChar char=""/>
              <a:defRPr/>
            </a:pPr>
            <a:r>
              <a:rPr lang="en-US" dirty="0" err="1" smtClean="0">
                <a:solidFill>
                  <a:schemeClr val="accent1"/>
                </a:solidFill>
              </a:rPr>
              <a:t>Autosomal</a:t>
            </a:r>
            <a:r>
              <a:rPr lang="en-US" dirty="0" smtClean="0">
                <a:solidFill>
                  <a:schemeClr val="accent1"/>
                </a:solidFill>
              </a:rPr>
              <a:t> dominant</a:t>
            </a:r>
          </a:p>
          <a:p>
            <a:pPr marL="274320" indent="-274320" eaLnBrk="1" fontAlgn="auto" hangingPunct="1">
              <a:spcAft>
                <a:spcPts val="0"/>
              </a:spcAft>
              <a:buClr>
                <a:schemeClr val="accent3"/>
              </a:buClr>
              <a:buFont typeface="Wingdings 2"/>
              <a:buChar char=""/>
              <a:defRPr/>
            </a:pPr>
            <a:r>
              <a:rPr lang="en-US" dirty="0" err="1" smtClean="0">
                <a:solidFill>
                  <a:schemeClr val="accent1"/>
                </a:solidFill>
              </a:rPr>
              <a:t>Autosomal</a:t>
            </a:r>
            <a:r>
              <a:rPr lang="en-US" dirty="0" smtClean="0">
                <a:solidFill>
                  <a:schemeClr val="accent1"/>
                </a:solidFill>
              </a:rPr>
              <a:t> recessive</a:t>
            </a:r>
          </a:p>
          <a:p>
            <a:pPr marL="274320" indent="-274320" eaLnBrk="1" fontAlgn="auto" hangingPunct="1">
              <a:spcAft>
                <a:spcPts val="0"/>
              </a:spcAft>
              <a:buClr>
                <a:schemeClr val="accent3"/>
              </a:buClr>
              <a:buFont typeface="Wingdings 2"/>
              <a:buChar char=""/>
              <a:defRPr/>
            </a:pPr>
            <a:r>
              <a:rPr lang="en-US" dirty="0" smtClean="0">
                <a:solidFill>
                  <a:schemeClr val="accent1"/>
                </a:solidFill>
              </a:rPr>
              <a:t>X-linked</a:t>
            </a:r>
          </a:p>
          <a:p>
            <a:pPr marL="274320" indent="-274320" eaLnBrk="1" fontAlgn="auto" hangingPunct="1">
              <a:spcAft>
                <a:spcPts val="0"/>
              </a:spcAft>
              <a:buClr>
                <a:schemeClr val="accent3"/>
              </a:buClr>
              <a:buFont typeface="Wingdings 2"/>
              <a:buNone/>
              <a:defRPr/>
            </a:pPr>
            <a:r>
              <a:rPr lang="en-US" dirty="0" err="1" smtClean="0">
                <a:solidFill>
                  <a:srgbClr val="C00000"/>
                </a:solidFill>
              </a:rPr>
              <a:t>Autosomal</a:t>
            </a:r>
            <a:r>
              <a:rPr lang="en-US" dirty="0" smtClean="0">
                <a:solidFill>
                  <a:srgbClr val="C00000"/>
                </a:solidFill>
              </a:rPr>
              <a:t> dominant disorders</a:t>
            </a:r>
          </a:p>
          <a:p>
            <a:pPr marL="274320" indent="-274320" eaLnBrk="1" fontAlgn="auto" hangingPunct="1">
              <a:lnSpc>
                <a:spcPct val="90000"/>
              </a:lnSpc>
              <a:spcAft>
                <a:spcPts val="0"/>
              </a:spcAft>
              <a:buClr>
                <a:schemeClr val="accent3"/>
              </a:buClr>
              <a:buFont typeface="Wingdings 2"/>
              <a:buChar char=""/>
              <a:defRPr/>
            </a:pPr>
            <a:r>
              <a:rPr lang="en-US" dirty="0" smtClean="0"/>
              <a:t>both </a:t>
            </a:r>
            <a:r>
              <a:rPr lang="en-US" dirty="0" err="1" smtClean="0"/>
              <a:t>homozygotes</a:t>
            </a:r>
            <a:r>
              <a:rPr lang="en-US" dirty="0" smtClean="0"/>
              <a:t> and </a:t>
            </a:r>
            <a:r>
              <a:rPr lang="en-US" dirty="0" err="1" smtClean="0"/>
              <a:t>heterozygotes</a:t>
            </a:r>
            <a:r>
              <a:rPr lang="en-US" dirty="0" smtClean="0"/>
              <a:t> are affected</a:t>
            </a:r>
          </a:p>
          <a:p>
            <a:pPr marL="274320" indent="-274320" eaLnBrk="1" fontAlgn="auto" hangingPunct="1">
              <a:lnSpc>
                <a:spcPct val="90000"/>
              </a:lnSpc>
              <a:spcAft>
                <a:spcPts val="0"/>
              </a:spcAft>
              <a:buClr>
                <a:schemeClr val="accent3"/>
              </a:buClr>
              <a:buFont typeface="Wingdings 2"/>
              <a:buChar char=""/>
              <a:defRPr/>
            </a:pPr>
            <a:r>
              <a:rPr lang="en-US" u="sng" dirty="0" smtClean="0"/>
              <a:t>usually </a:t>
            </a:r>
            <a:r>
              <a:rPr lang="en-US" u="sng" dirty="0" err="1" smtClean="0"/>
              <a:t>heterozygotes</a:t>
            </a:r>
            <a:r>
              <a:rPr lang="en-US" dirty="0" smtClean="0"/>
              <a:t> (inherited from one parent)</a:t>
            </a:r>
          </a:p>
          <a:p>
            <a:pPr marL="274320" indent="-274320" eaLnBrk="1" fontAlgn="auto" hangingPunct="1">
              <a:lnSpc>
                <a:spcPct val="90000"/>
              </a:lnSpc>
              <a:spcAft>
                <a:spcPts val="0"/>
              </a:spcAft>
              <a:buClr>
                <a:schemeClr val="accent3"/>
              </a:buClr>
              <a:buFont typeface="Wingdings 2"/>
              <a:buChar char=""/>
              <a:defRPr/>
            </a:pPr>
            <a:r>
              <a:rPr lang="en-US" dirty="0" smtClean="0"/>
              <a:t>both </a:t>
            </a:r>
            <a:r>
              <a:rPr lang="en-US" u="sng" dirty="0" smtClean="0"/>
              <a:t>males and females</a:t>
            </a:r>
            <a:r>
              <a:rPr lang="en-US" dirty="0" smtClean="0"/>
              <a:t> are affected</a:t>
            </a:r>
          </a:p>
          <a:p>
            <a:pPr marL="274320" indent="-274320" eaLnBrk="1" fontAlgn="auto" hangingPunct="1">
              <a:lnSpc>
                <a:spcPct val="90000"/>
              </a:lnSpc>
              <a:spcAft>
                <a:spcPts val="0"/>
              </a:spcAft>
              <a:buClr>
                <a:schemeClr val="accent3"/>
              </a:buClr>
              <a:buFont typeface="Wingdings 2"/>
              <a:buChar char=""/>
              <a:defRPr/>
            </a:pPr>
            <a:r>
              <a:rPr lang="en-US" dirty="0" smtClean="0"/>
              <a:t>transmission from one generation to the other</a:t>
            </a:r>
          </a:p>
          <a:p>
            <a:pPr marL="274320" indent="-274320" eaLnBrk="1" fontAlgn="auto" hangingPunct="1">
              <a:lnSpc>
                <a:spcPct val="90000"/>
              </a:lnSpc>
              <a:spcAft>
                <a:spcPts val="0"/>
              </a:spcAft>
              <a:buClr>
                <a:schemeClr val="accent3"/>
              </a:buClr>
              <a:buFont typeface="Wingdings 2"/>
              <a:buChar char=""/>
              <a:defRPr/>
            </a:pPr>
            <a:r>
              <a:rPr lang="en-US" u="sng" dirty="0" smtClean="0"/>
              <a:t>50% of children</a:t>
            </a:r>
            <a:r>
              <a:rPr lang="en-US" dirty="0" smtClean="0"/>
              <a:t> are affected.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DERATOR: PROF.DINESH.K "/>
          <p:cNvPicPr>
            <a:picLocks noChangeAspect="1" noChangeArrowheads="1"/>
          </p:cNvPicPr>
          <p:nvPr/>
        </p:nvPicPr>
        <p:blipFill>
          <a:blip r:embed="rId2"/>
          <a:srcRect/>
          <a:stretch>
            <a:fillRect/>
          </a:stretch>
        </p:blipFill>
        <p:spPr bwMode="auto">
          <a:xfrm>
            <a:off x="140987" y="228600"/>
            <a:ext cx="8774413" cy="6400800"/>
          </a:xfrm>
          <a:prstGeom prst="rect">
            <a:avLst/>
          </a:prstGeom>
          <a:noFill/>
        </p:spPr>
      </p:pic>
      <p:sp>
        <p:nvSpPr>
          <p:cNvPr id="3" name="TextBox 2"/>
          <p:cNvSpPr txBox="1"/>
          <p:nvPr/>
        </p:nvSpPr>
        <p:spPr>
          <a:xfrm>
            <a:off x="4114800" y="5029200"/>
            <a:ext cx="3733800" cy="369332"/>
          </a:xfrm>
          <a:prstGeom prst="rect">
            <a:avLst/>
          </a:prstGeom>
          <a:solidFill>
            <a:srgbClr val="003366"/>
          </a:solidFill>
        </p:spPr>
        <p:txBody>
          <a:bodyPr wrap="square" rtlCol="0">
            <a:spAutoFit/>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Why pH 7.35-7.45 isnecessary ? "/>
          <p:cNvPicPr>
            <a:picLocks noChangeAspect="1" noChangeArrowheads="1"/>
          </p:cNvPicPr>
          <p:nvPr/>
        </p:nvPicPr>
        <p:blipFill>
          <a:blip r:embed="rId2"/>
          <a:srcRect/>
          <a:stretch>
            <a:fillRect/>
          </a:stretch>
        </p:blipFill>
        <p:spPr bwMode="auto">
          <a:xfrm>
            <a:off x="157174" y="152400"/>
            <a:ext cx="4567226" cy="3429000"/>
          </a:xfrm>
          <a:prstGeom prst="rect">
            <a:avLst/>
          </a:prstGeom>
          <a:noFill/>
        </p:spPr>
      </p:pic>
      <p:pic>
        <p:nvPicPr>
          <p:cNvPr id="3" name="Picture 2" descr=" FOR OPTIMAL FUNCTIONING OF CELLULAR ENZYMES &amp; METABOLIC PROCESSES "/>
          <p:cNvPicPr>
            <a:picLocks noChangeAspect="1" noChangeArrowheads="1"/>
          </p:cNvPicPr>
          <p:nvPr/>
        </p:nvPicPr>
        <p:blipFill>
          <a:blip r:embed="rId3"/>
          <a:srcRect/>
          <a:stretch>
            <a:fillRect/>
          </a:stretch>
        </p:blipFill>
        <p:spPr bwMode="auto">
          <a:xfrm>
            <a:off x="4576774" y="152400"/>
            <a:ext cx="4338626" cy="3429000"/>
          </a:xfrm>
          <a:prstGeom prst="rect">
            <a:avLst/>
          </a:prstGeom>
          <a:noFill/>
        </p:spPr>
      </p:pic>
      <p:pic>
        <p:nvPicPr>
          <p:cNvPr id="4" name="Picture 2" descr="   Acid - Base balance is primarily    concerned with two ions:     Hydrogen (H+)     Bicarbonate (HCO3- ) "/>
          <p:cNvPicPr>
            <a:picLocks noChangeAspect="1" noChangeArrowheads="1"/>
          </p:cNvPicPr>
          <p:nvPr/>
        </p:nvPicPr>
        <p:blipFill>
          <a:blip r:embed="rId4"/>
          <a:srcRect/>
          <a:stretch>
            <a:fillRect/>
          </a:stretch>
        </p:blipFill>
        <p:spPr bwMode="auto">
          <a:xfrm>
            <a:off x="152400" y="3616274"/>
            <a:ext cx="4419600" cy="3089326"/>
          </a:xfrm>
          <a:prstGeom prst="rect">
            <a:avLst/>
          </a:prstGeom>
          <a:noFill/>
        </p:spPr>
      </p:pic>
      <p:pic>
        <p:nvPicPr>
          <p:cNvPr id="5" name="Picture 4" descr="   6.1 = the pKa of carbonic acid   0.03 is the solubility coefficient in blood of    carbon dioxide (CO2)   pH is the ..."/>
          <p:cNvPicPr>
            <a:picLocks noChangeAspect="1" noChangeArrowheads="1"/>
          </p:cNvPicPr>
          <p:nvPr/>
        </p:nvPicPr>
        <p:blipFill>
          <a:blip r:embed="rId5"/>
          <a:srcRect/>
          <a:stretch>
            <a:fillRect/>
          </a:stretch>
        </p:blipFill>
        <p:spPr bwMode="auto">
          <a:xfrm>
            <a:off x="4648200" y="3581400"/>
            <a:ext cx="4267200" cy="3124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   Systemic arterial pH is maintained between 7.35    and 7.45    extracellular and intracellular chemical buffering    ..."/>
          <p:cNvPicPr>
            <a:picLocks noChangeAspect="1" noChangeArrowheads="1"/>
          </p:cNvPicPr>
          <p:nvPr/>
        </p:nvPicPr>
        <p:blipFill>
          <a:blip r:embed="rId2"/>
          <a:srcRect/>
          <a:stretch>
            <a:fillRect/>
          </a:stretch>
        </p:blipFill>
        <p:spPr bwMode="auto">
          <a:xfrm>
            <a:off x="152400" y="152400"/>
            <a:ext cx="4443620" cy="3336198"/>
          </a:xfrm>
          <a:prstGeom prst="rect">
            <a:avLst/>
          </a:prstGeom>
          <a:noFill/>
        </p:spPr>
      </p:pic>
      <p:pic>
        <p:nvPicPr>
          <p:cNvPr id="3" name="Picture 2" descr="Chemical Buffers: (First  system within minutes) Bicarbonate-buffer-  system Phosphate buffer-system Protein-buffer-sys..."/>
          <p:cNvPicPr>
            <a:picLocks noChangeAspect="1" noChangeArrowheads="1"/>
          </p:cNvPicPr>
          <p:nvPr/>
        </p:nvPicPr>
        <p:blipFill>
          <a:blip r:embed="rId3"/>
          <a:srcRect/>
          <a:stretch>
            <a:fillRect/>
          </a:stretch>
        </p:blipFill>
        <p:spPr bwMode="auto">
          <a:xfrm>
            <a:off x="4551161" y="152400"/>
            <a:ext cx="4364239" cy="3352800"/>
          </a:xfrm>
          <a:prstGeom prst="rect">
            <a:avLst/>
          </a:prstGeom>
          <a:noFill/>
        </p:spPr>
      </p:pic>
      <p:pic>
        <p:nvPicPr>
          <p:cNvPr id="4" name="Picture 2" descr="   BICARBONATE BUFFER    H++ HCO3ˉ == H2O+ CO2 ( pK 6.1 )   NON-BICARBONATE BUFFERS    1.   ALBUMIN ( PK 6.5)    2.   Hb..."/>
          <p:cNvPicPr>
            <a:picLocks noChangeAspect="1" noChangeArrowheads="1"/>
          </p:cNvPicPr>
          <p:nvPr/>
        </p:nvPicPr>
        <p:blipFill>
          <a:blip r:embed="rId4"/>
          <a:srcRect/>
          <a:stretch>
            <a:fillRect/>
          </a:stretch>
        </p:blipFill>
        <p:spPr bwMode="auto">
          <a:xfrm>
            <a:off x="152399" y="3522040"/>
            <a:ext cx="4374473" cy="3107360"/>
          </a:xfrm>
          <a:prstGeom prst="rect">
            <a:avLst/>
          </a:prstGeom>
          <a:noFill/>
        </p:spPr>
      </p:pic>
      <p:pic>
        <p:nvPicPr>
          <p:cNvPr id="5" name="Picture 4" descr="   Chemoreceptors in the    medulla of brain sense pH    changes and vary the rate    and depth of breathing to    compen..."/>
          <p:cNvPicPr>
            <a:picLocks noChangeAspect="1" noChangeArrowheads="1"/>
          </p:cNvPicPr>
          <p:nvPr/>
        </p:nvPicPr>
        <p:blipFill>
          <a:blip r:embed="rId5"/>
          <a:srcRect/>
          <a:stretch>
            <a:fillRect/>
          </a:stretch>
        </p:blipFill>
        <p:spPr bwMode="auto">
          <a:xfrm>
            <a:off x="4572001" y="3523961"/>
            <a:ext cx="4343400" cy="310543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5029200" cy="639762"/>
          </a:xfrm>
        </p:spPr>
        <p:txBody>
          <a:bodyPr>
            <a:normAutofit fontScale="90000"/>
          </a:bodyPr>
          <a:lstStyle/>
          <a:p>
            <a:r>
              <a:rPr lang="en-US" dirty="0" smtClean="0">
                <a:solidFill>
                  <a:srgbClr val="FF0000"/>
                </a:solidFill>
                <a:latin typeface="Times New Roman" pitchFamily="18" charset="0"/>
                <a:cs typeface="Times New Roman" pitchFamily="18" charset="0"/>
              </a:rPr>
              <a:t>DIABETES</a:t>
            </a:r>
            <a:endParaRPr lang="en-US" dirty="0">
              <a:solidFill>
                <a:srgbClr val="FF0000"/>
              </a:solidFill>
              <a:latin typeface="Times New Roman" pitchFamily="18" charset="0"/>
              <a:cs typeface="Times New Roman" pitchFamily="18" charset="0"/>
            </a:endParaRPr>
          </a:p>
        </p:txBody>
      </p:sp>
      <p:sp>
        <p:nvSpPr>
          <p:cNvPr id="4" name="Rectangle 3"/>
          <p:cNvSpPr/>
          <p:nvPr/>
        </p:nvSpPr>
        <p:spPr>
          <a:xfrm>
            <a:off x="533400" y="990600"/>
            <a:ext cx="8077200" cy="5632311"/>
          </a:xfrm>
          <a:prstGeom prst="rect">
            <a:avLst/>
          </a:prstGeom>
        </p:spPr>
        <p:txBody>
          <a:bodyPr wrap="square">
            <a:spAutoFit/>
          </a:bodyPr>
          <a:lstStyle/>
          <a:p>
            <a:pPr>
              <a:buFont typeface="Wingdings" pitchFamily="2" charset="2"/>
              <a:buChar char="§"/>
            </a:pPr>
            <a:r>
              <a:rPr lang="en-US" sz="2000" dirty="0" smtClean="0">
                <a:latin typeface="Times New Roman" pitchFamily="18" charset="0"/>
                <a:cs typeface="Times New Roman" pitchFamily="18" charset="0"/>
              </a:rPr>
              <a:t>Diabetes mellitus is a heterogeneous group of disorders characterized by persistent hyperglycemia. </a:t>
            </a:r>
          </a:p>
          <a:p>
            <a:pPr>
              <a:buFont typeface="Wingdings" pitchFamily="2" charset="2"/>
              <a:buChar char="§"/>
            </a:pPr>
            <a:r>
              <a:rPr lang="en-US" sz="2000" dirty="0" smtClean="0">
                <a:latin typeface="Times New Roman" pitchFamily="18" charset="0"/>
                <a:cs typeface="Times New Roman" pitchFamily="18" charset="0"/>
              </a:rPr>
              <a:t>The two most common forms of diabetes are type 1 diabetes (T1D, previously known as insulin dependent diabetes or IDDM) and type 2 diabetes (T2D, previously known as non-insulin-dependent diabetes or NIDDM). </a:t>
            </a:r>
          </a:p>
          <a:p>
            <a:pPr>
              <a:buFont typeface="Wingdings" pitchFamily="2" charset="2"/>
              <a:buChar char="§"/>
            </a:pPr>
            <a:r>
              <a:rPr lang="en-US" sz="2000" dirty="0" smtClean="0">
                <a:latin typeface="Times New Roman" pitchFamily="18" charset="0"/>
                <a:cs typeface="Times New Roman" pitchFamily="18" charset="0"/>
              </a:rPr>
              <a:t>Both are caused by a combination of genetic and environmental risk factors.</a:t>
            </a:r>
          </a:p>
          <a:p>
            <a:pPr>
              <a:buFont typeface="Wingdings" pitchFamily="2" charset="2"/>
              <a:buChar char="§"/>
            </a:pPr>
            <a:r>
              <a:rPr lang="en-US" sz="2000" dirty="0" smtClean="0">
                <a:latin typeface="Times New Roman" pitchFamily="18" charset="0"/>
                <a:cs typeface="Times New Roman" pitchFamily="18" charset="0"/>
              </a:rPr>
              <a:t> However, there are other rare forms of diabetes that are directly inherited. </a:t>
            </a:r>
          </a:p>
          <a:p>
            <a:pPr>
              <a:buFont typeface="Wingdings" pitchFamily="2" charset="2"/>
              <a:buChar char="§"/>
            </a:pPr>
            <a:r>
              <a:rPr lang="en-US" sz="2000" dirty="0" smtClean="0">
                <a:latin typeface="Times New Roman" pitchFamily="18" charset="0"/>
                <a:cs typeface="Times New Roman" pitchFamily="18" charset="0"/>
              </a:rPr>
              <a:t>These include maturity onset diabetes in the young (MODY), and diabetes due to mutations in mitochondrial DNA. </a:t>
            </a:r>
          </a:p>
          <a:p>
            <a:pPr>
              <a:buFont typeface="Wingdings" pitchFamily="2" charset="2"/>
              <a:buChar char="§"/>
            </a:pPr>
            <a:r>
              <a:rPr lang="en-US" sz="2000" dirty="0" smtClean="0">
                <a:solidFill>
                  <a:srgbClr val="FF0000"/>
                </a:solidFill>
                <a:latin typeface="Times New Roman" pitchFamily="18" charset="0"/>
                <a:cs typeface="Times New Roman" pitchFamily="18" charset="0"/>
              </a:rPr>
              <a:t>T1D:</a:t>
            </a:r>
            <a:r>
              <a:rPr lang="en-US" sz="2000" dirty="0" smtClean="0">
                <a:latin typeface="Times New Roman" pitchFamily="18" charset="0"/>
                <a:cs typeface="Times New Roman" pitchFamily="18" charset="0"/>
              </a:rPr>
              <a:t> It is caused by the autoimmune destruction of the beta cells of the pancreas, and represents approximately 10% of all cases with diabetes. </a:t>
            </a:r>
          </a:p>
          <a:p>
            <a:pPr>
              <a:buFont typeface="Wingdings" pitchFamily="2" charset="2"/>
              <a:buChar char="§"/>
            </a:pPr>
            <a:r>
              <a:rPr lang="en-US" sz="2000" dirty="0" smtClean="0">
                <a:latin typeface="Times New Roman" pitchFamily="18" charset="0"/>
                <a:cs typeface="Times New Roman" pitchFamily="18" charset="0"/>
              </a:rPr>
              <a:t>Although the prevalence of T1D is&lt;1% in all populations, the geographic variation in incidence is enormous.</a:t>
            </a:r>
          </a:p>
          <a:p>
            <a:pPr>
              <a:buFont typeface="Wingdings" pitchFamily="2" charset="2"/>
              <a:buChar char="§"/>
            </a:pPr>
            <a:r>
              <a:rPr lang="en-US" sz="2000" dirty="0" smtClean="0">
                <a:latin typeface="Times New Roman" pitchFamily="18" charset="0"/>
                <a:cs typeface="Times New Roman" pitchFamily="18" charset="0"/>
              </a:rPr>
              <a:t>It has been estimated that approximately 20 million people worldwide, mostly children and young adults, have T1D (Holt, 2004).</a:t>
            </a:r>
          </a:p>
          <a:p>
            <a:pPr>
              <a:buFont typeface="Wingdings" pitchFamily="2" charset="2"/>
              <a:buChar char="§"/>
            </a:pPr>
            <a:r>
              <a:rPr lang="en-US" sz="2000" dirty="0" smtClean="0">
                <a:latin typeface="Times New Roman" pitchFamily="18" charset="0"/>
                <a:cs typeface="Times New Roman" pitchFamily="18" charset="0"/>
              </a:rPr>
              <a:t>More children with beta cell </a:t>
            </a:r>
            <a:r>
              <a:rPr lang="en-US" sz="2000" dirty="0" err="1" smtClean="0">
                <a:latin typeface="Times New Roman" pitchFamily="18" charset="0"/>
                <a:cs typeface="Times New Roman" pitchFamily="18" charset="0"/>
              </a:rPr>
              <a:t>autoantibodies</a:t>
            </a:r>
            <a:r>
              <a:rPr lang="en-US" sz="2000" dirty="0" smtClean="0">
                <a:latin typeface="Times New Roman" pitchFamily="18" charset="0"/>
                <a:cs typeface="Times New Roman" pitchFamily="18" charset="0"/>
              </a:rPr>
              <a:t>, a hallmark of T1D, are being diagnosed with the T1D around the world each year.</a:t>
            </a:r>
            <a:endParaRPr lang="en-US" sz="20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he kidneys regulate   plasma [HCO3–] through   three main processes:(1) reabsorption of filtered   HCO3–,(2) formation of..."/>
          <p:cNvPicPr>
            <a:picLocks noChangeAspect="1" noChangeArrowheads="1"/>
          </p:cNvPicPr>
          <p:nvPr/>
        </p:nvPicPr>
        <p:blipFill>
          <a:blip r:embed="rId2"/>
          <a:srcRect/>
          <a:stretch>
            <a:fillRect/>
          </a:stretch>
        </p:blipFill>
        <p:spPr bwMode="auto">
          <a:xfrm>
            <a:off x="228600" y="228600"/>
            <a:ext cx="4567226" cy="3429000"/>
          </a:xfrm>
          <a:prstGeom prst="rect">
            <a:avLst/>
          </a:prstGeom>
          <a:noFill/>
        </p:spPr>
      </p:pic>
      <p:pic>
        <p:nvPicPr>
          <p:cNvPr id="3" name="Picture 2" descr=" Renal   compensation begins 12-24 hr  after, hyperventilation starts. It   takes 3-4 days to complete appropriate  meta..."/>
          <p:cNvPicPr>
            <a:picLocks noChangeAspect="1" noChangeArrowheads="1"/>
          </p:cNvPicPr>
          <p:nvPr/>
        </p:nvPicPr>
        <p:blipFill>
          <a:blip r:embed="rId3"/>
          <a:srcRect/>
          <a:stretch>
            <a:fillRect/>
          </a:stretch>
        </p:blipFill>
        <p:spPr bwMode="auto">
          <a:xfrm>
            <a:off x="4623861" y="228600"/>
            <a:ext cx="4367739" cy="3429000"/>
          </a:xfrm>
          <a:prstGeom prst="rect">
            <a:avLst/>
          </a:prstGeom>
          <a:noFill/>
        </p:spPr>
      </p:pic>
      <p:pic>
        <p:nvPicPr>
          <p:cNvPr id="4" name="Picture 2" descr="  Metabolic acidosis can be defined as primary   decrease in [HCO3]i) Consumption of HCO3 by a strong nonvolatile   acidi..."/>
          <p:cNvPicPr>
            <a:picLocks noChangeAspect="1" noChangeArrowheads="1"/>
          </p:cNvPicPr>
          <p:nvPr/>
        </p:nvPicPr>
        <p:blipFill>
          <a:blip r:embed="rId4"/>
          <a:srcRect/>
          <a:stretch>
            <a:fillRect/>
          </a:stretch>
        </p:blipFill>
        <p:spPr bwMode="auto">
          <a:xfrm>
            <a:off x="228600" y="3673484"/>
            <a:ext cx="4419600" cy="3032116"/>
          </a:xfrm>
          <a:prstGeom prst="rect">
            <a:avLst/>
          </a:prstGeom>
          <a:noFill/>
        </p:spPr>
      </p:pic>
      <p:pic>
        <p:nvPicPr>
          <p:cNvPr id="5" name="Picture 2" descr="   Cardiovascular     Impairment of cardiac contractility     Arteriolar dilatation, venoconstriction, and      central..."/>
          <p:cNvPicPr>
            <a:picLocks noChangeAspect="1" noChangeArrowheads="1"/>
          </p:cNvPicPr>
          <p:nvPr/>
        </p:nvPicPr>
        <p:blipFill>
          <a:blip r:embed="rId5"/>
          <a:srcRect/>
          <a:stretch>
            <a:fillRect/>
          </a:stretch>
        </p:blipFill>
        <p:spPr bwMode="auto">
          <a:xfrm>
            <a:off x="4648200" y="3657600"/>
            <a:ext cx="4343400" cy="304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   Respiratory     Hyperventilation-Kussmaul breathing is the very deep      and labored breathing     Decreased streng..."/>
          <p:cNvPicPr>
            <a:picLocks noChangeAspect="1" noChangeArrowheads="1"/>
          </p:cNvPicPr>
          <p:nvPr/>
        </p:nvPicPr>
        <p:blipFill>
          <a:blip r:embed="rId2"/>
          <a:srcRect/>
          <a:stretch>
            <a:fillRect/>
          </a:stretch>
        </p:blipFill>
        <p:spPr bwMode="auto">
          <a:xfrm>
            <a:off x="152401" y="228600"/>
            <a:ext cx="4419599" cy="3318164"/>
          </a:xfrm>
          <a:prstGeom prst="rect">
            <a:avLst/>
          </a:prstGeom>
          <a:noFill/>
        </p:spPr>
      </p:pic>
      <p:pic>
        <p:nvPicPr>
          <p:cNvPr id="3" name="Picture 4" descr="   Metabolic     Increased metabolic demands     Insulin resistance     Inhibition of anaerobic glycolysis     Reduct..."/>
          <p:cNvPicPr>
            <a:picLocks noChangeAspect="1" noChangeArrowheads="1"/>
          </p:cNvPicPr>
          <p:nvPr/>
        </p:nvPicPr>
        <p:blipFill>
          <a:blip r:embed="rId3"/>
          <a:srcRect/>
          <a:stretch>
            <a:fillRect/>
          </a:stretch>
        </p:blipFill>
        <p:spPr bwMode="auto">
          <a:xfrm>
            <a:off x="4572001" y="228600"/>
            <a:ext cx="4419600" cy="3267076"/>
          </a:xfrm>
          <a:prstGeom prst="rect">
            <a:avLst/>
          </a:prstGeom>
          <a:noFill/>
        </p:spPr>
      </p:pic>
      <p:pic>
        <p:nvPicPr>
          <p:cNvPr id="4" name="Picture 2" descr="LUNG                       ACIDOSISCATOTID BODY           MEDULLA            C.T ZONE                        LUNG         ..."/>
          <p:cNvPicPr>
            <a:picLocks noChangeAspect="1" noChangeArrowheads="1"/>
          </p:cNvPicPr>
          <p:nvPr/>
        </p:nvPicPr>
        <p:blipFill>
          <a:blip r:embed="rId4"/>
          <a:srcRect/>
          <a:stretch>
            <a:fillRect/>
          </a:stretch>
        </p:blipFill>
        <p:spPr bwMode="auto">
          <a:xfrm>
            <a:off x="152400" y="3505200"/>
            <a:ext cx="4419600" cy="3223213"/>
          </a:xfrm>
          <a:prstGeom prst="rect">
            <a:avLst/>
          </a:prstGeom>
          <a:noFill/>
        </p:spPr>
      </p:pic>
      <p:pic>
        <p:nvPicPr>
          <p:cNvPr id="5" name="Picture 8" descr="HYPOXIA                                  ACIDOSIS                ATP dependent K+                CHANNEL       CEREBRAL VA..."/>
          <p:cNvPicPr>
            <a:picLocks noChangeAspect="1" noChangeArrowheads="1"/>
          </p:cNvPicPr>
          <p:nvPr/>
        </p:nvPicPr>
        <p:blipFill>
          <a:blip r:embed="rId5"/>
          <a:srcRect/>
          <a:stretch>
            <a:fillRect/>
          </a:stretch>
        </p:blipFill>
        <p:spPr bwMode="auto">
          <a:xfrm>
            <a:off x="4572000" y="3429000"/>
            <a:ext cx="4419600" cy="3276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   Cerebral     Inhibition of metabolism and cell-volume      regulation     Headache     Lethargy     Confusion    ..."/>
          <p:cNvPicPr>
            <a:picLocks noChangeAspect="1" noChangeArrowheads="1"/>
          </p:cNvPicPr>
          <p:nvPr/>
        </p:nvPicPr>
        <p:blipFill>
          <a:blip r:embed="rId2"/>
          <a:srcRect/>
          <a:stretch>
            <a:fillRect/>
          </a:stretch>
        </p:blipFill>
        <p:spPr bwMode="auto">
          <a:xfrm>
            <a:off x="228600" y="152400"/>
            <a:ext cx="4267200" cy="3146536"/>
          </a:xfrm>
          <a:prstGeom prst="rect">
            <a:avLst/>
          </a:prstGeom>
          <a:noFill/>
        </p:spPr>
      </p:pic>
      <p:pic>
        <p:nvPicPr>
          <p:cNvPr id="4" name="Picture 2" descr="Most commonly defined as the difference between  major measured cations and major measured  anions. Anion Gap = [Na+] - (..."/>
          <p:cNvPicPr>
            <a:picLocks noChangeAspect="1" noChangeArrowheads="1"/>
          </p:cNvPicPr>
          <p:nvPr/>
        </p:nvPicPr>
        <p:blipFill>
          <a:blip r:embed="rId3"/>
          <a:srcRect/>
          <a:stretch>
            <a:fillRect/>
          </a:stretch>
        </p:blipFill>
        <p:spPr bwMode="auto">
          <a:xfrm>
            <a:off x="4495800" y="152400"/>
            <a:ext cx="4419599" cy="3200400"/>
          </a:xfrm>
          <a:prstGeom prst="rect">
            <a:avLst/>
          </a:prstGeom>
          <a:noFill/>
        </p:spPr>
      </p:pic>
      <p:pic>
        <p:nvPicPr>
          <p:cNvPr id="5" name="Picture 4" descr="Increase Anion Gap Acidosis: Methanol Uraemia Diabetic ketoacidosis Salicylate poisoning Lactic ketoacidosis Ethylen..."/>
          <p:cNvPicPr>
            <a:picLocks noChangeAspect="1" noChangeArrowheads="1"/>
          </p:cNvPicPr>
          <p:nvPr/>
        </p:nvPicPr>
        <p:blipFill>
          <a:blip r:embed="rId4"/>
          <a:srcRect/>
          <a:stretch>
            <a:fillRect/>
          </a:stretch>
        </p:blipFill>
        <p:spPr bwMode="auto">
          <a:xfrm>
            <a:off x="228601" y="3276600"/>
            <a:ext cx="4267200" cy="3305057"/>
          </a:xfrm>
          <a:prstGeom prst="rect">
            <a:avLst/>
          </a:prstGeom>
          <a:noFill/>
        </p:spPr>
      </p:pic>
      <p:pic>
        <p:nvPicPr>
          <p:cNvPr id="6" name="Picture 6" descr="Normal Anion Gap: (HYPER CHLORAEMIC)Increased GIT Losses of HCO3: Diarrhea Anion exchange resins (cholestyramine) Inges..."/>
          <p:cNvPicPr>
            <a:picLocks noChangeAspect="1" noChangeArrowheads="1"/>
          </p:cNvPicPr>
          <p:nvPr/>
        </p:nvPicPr>
        <p:blipFill>
          <a:blip r:embed="rId5"/>
          <a:srcRect/>
          <a:stretch>
            <a:fillRect/>
          </a:stretch>
        </p:blipFill>
        <p:spPr bwMode="auto">
          <a:xfrm>
            <a:off x="4495800" y="3352800"/>
            <a:ext cx="4466368" cy="3200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4" name="Picture 8" descr=" Dilutional  Large amount of bicarbonate free fluids Total parentral nutrition. Increased intake of chloride-containing..."/>
          <p:cNvPicPr>
            <a:picLocks noChangeAspect="1" noChangeArrowheads="1"/>
          </p:cNvPicPr>
          <p:nvPr/>
        </p:nvPicPr>
        <p:blipFill>
          <a:blip r:embed="rId2"/>
          <a:srcRect/>
          <a:stretch>
            <a:fillRect/>
          </a:stretch>
        </p:blipFill>
        <p:spPr bwMode="auto">
          <a:xfrm>
            <a:off x="228600" y="228600"/>
            <a:ext cx="4324350" cy="3056032"/>
          </a:xfrm>
          <a:prstGeom prst="rect">
            <a:avLst/>
          </a:prstGeom>
          <a:noFill/>
        </p:spPr>
      </p:pic>
      <p:pic>
        <p:nvPicPr>
          <p:cNvPr id="6" name="Picture 2" descr="    Is acidosis being caused by measured or    unmeasured anions (i.e., chloride)? Look at blood    chemistry    Calcula..."/>
          <p:cNvPicPr>
            <a:picLocks noChangeAspect="1" noChangeArrowheads="1"/>
          </p:cNvPicPr>
          <p:nvPr/>
        </p:nvPicPr>
        <p:blipFill>
          <a:blip r:embed="rId3"/>
          <a:srcRect/>
          <a:stretch>
            <a:fillRect/>
          </a:stretch>
        </p:blipFill>
        <p:spPr bwMode="auto">
          <a:xfrm>
            <a:off x="4572000" y="228601"/>
            <a:ext cx="4343400" cy="3047999"/>
          </a:xfrm>
          <a:prstGeom prst="rect">
            <a:avLst/>
          </a:prstGeom>
          <a:noFill/>
        </p:spPr>
      </p:pic>
      <p:pic>
        <p:nvPicPr>
          <p:cNvPr id="7" name="Picture 4" descr="    If gap is wide (&gt;16), there are other unmeasured    anions present, causing acidosis   Check serum lactate—if &gt;2, pr..."/>
          <p:cNvPicPr>
            <a:picLocks noChangeAspect="1" noChangeArrowheads="1"/>
          </p:cNvPicPr>
          <p:nvPr/>
        </p:nvPicPr>
        <p:blipFill>
          <a:blip r:embed="rId4"/>
          <a:srcRect/>
          <a:stretch>
            <a:fillRect/>
          </a:stretch>
        </p:blipFill>
        <p:spPr bwMode="auto">
          <a:xfrm>
            <a:off x="228600" y="3352800"/>
            <a:ext cx="4343400" cy="3260955"/>
          </a:xfrm>
          <a:prstGeom prst="rect">
            <a:avLst/>
          </a:prstGeom>
          <a:noFill/>
        </p:spPr>
      </p:pic>
      <p:pic>
        <p:nvPicPr>
          <p:cNvPr id="8" name="Picture 6" descr="    Look at creatinine and urine output    If patient is in acute renal failure, these may be    renal acids.      Look ..."/>
          <p:cNvPicPr>
            <a:picLocks noChangeAspect="1" noChangeArrowheads="1"/>
          </p:cNvPicPr>
          <p:nvPr/>
        </p:nvPicPr>
        <p:blipFill>
          <a:blip r:embed="rId5"/>
          <a:srcRect/>
          <a:stretch>
            <a:fillRect/>
          </a:stretch>
        </p:blipFill>
        <p:spPr bwMode="auto">
          <a:xfrm>
            <a:off x="4572000" y="3352800"/>
            <a:ext cx="4437926" cy="3276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descr="If all of these tests are negative, think of intoxication Send toxicology laboratory tests (particularly  salicylates) an..."/>
          <p:cNvPicPr>
            <a:picLocks noChangeAspect="1" noChangeArrowheads="1"/>
          </p:cNvPicPr>
          <p:nvPr/>
        </p:nvPicPr>
        <p:blipFill>
          <a:blip r:embed="rId2"/>
          <a:srcRect/>
          <a:stretch>
            <a:fillRect/>
          </a:stretch>
        </p:blipFill>
        <p:spPr bwMode="auto">
          <a:xfrm>
            <a:off x="228600" y="228600"/>
            <a:ext cx="4267200" cy="3203745"/>
          </a:xfrm>
          <a:prstGeom prst="rect">
            <a:avLst/>
          </a:prstGeom>
          <a:noFill/>
        </p:spPr>
      </p:pic>
      <p:pic>
        <p:nvPicPr>
          <p:cNvPr id="6" name="Picture 2" descr="General measures Any respiratory component of acidemia should be  corrected. A PaCO2 in the low 30s may be desirable to ..."/>
          <p:cNvPicPr>
            <a:picLocks noChangeAspect="1" noChangeArrowheads="1"/>
          </p:cNvPicPr>
          <p:nvPr/>
        </p:nvPicPr>
        <p:blipFill>
          <a:blip r:embed="rId3"/>
          <a:srcRect/>
          <a:stretch>
            <a:fillRect/>
          </a:stretch>
        </p:blipFill>
        <p:spPr bwMode="auto">
          <a:xfrm>
            <a:off x="4495800" y="228600"/>
            <a:ext cx="4495800" cy="3200400"/>
          </a:xfrm>
          <a:prstGeom prst="rect">
            <a:avLst/>
          </a:prstGeom>
          <a:noFill/>
        </p:spPr>
      </p:pic>
      <p:pic>
        <p:nvPicPr>
          <p:cNvPr id="7" name="Picture 4" descr=" Half of the calculated deficit should be administered  within the first 3–4 hours to avoid overcorrection. Large amount..."/>
          <p:cNvPicPr>
            <a:picLocks noChangeAspect="1" noChangeArrowheads="1"/>
          </p:cNvPicPr>
          <p:nvPr/>
        </p:nvPicPr>
        <p:blipFill>
          <a:blip r:embed="rId4"/>
          <a:srcRect/>
          <a:stretch>
            <a:fillRect/>
          </a:stretch>
        </p:blipFill>
        <p:spPr bwMode="auto">
          <a:xfrm>
            <a:off x="228600" y="3502248"/>
            <a:ext cx="4262576" cy="3355752"/>
          </a:xfrm>
          <a:prstGeom prst="rect">
            <a:avLst/>
          </a:prstGeom>
          <a:noFill/>
        </p:spPr>
      </p:pic>
      <p:pic>
        <p:nvPicPr>
          <p:cNvPr id="8" name="Picture 6" descr="Specific therapyDiabetic ketoacidosis: replacement of existing fluid deficit(as a result of  hyperglycemic osmotic diures..."/>
          <p:cNvPicPr>
            <a:picLocks noChangeAspect="1" noChangeArrowheads="1"/>
          </p:cNvPicPr>
          <p:nvPr/>
        </p:nvPicPr>
        <p:blipFill>
          <a:blip r:embed="rId5"/>
          <a:srcRect/>
          <a:stretch>
            <a:fillRect/>
          </a:stretch>
        </p:blipFill>
        <p:spPr bwMode="auto">
          <a:xfrm>
            <a:off x="4495800" y="3505200"/>
            <a:ext cx="4491342" cy="320039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2" name="Picture 8" descr="In alcoholic ketoacidosis, Thiamine should be given with glucose to avoid  Wernicke encephalopathy DOSE – 10-25 mg IM/IVS..."/>
          <p:cNvPicPr>
            <a:picLocks noChangeAspect="1" noChangeArrowheads="1"/>
          </p:cNvPicPr>
          <p:nvPr/>
        </p:nvPicPr>
        <p:blipFill>
          <a:blip r:embed="rId2"/>
          <a:srcRect/>
          <a:stretch>
            <a:fillRect/>
          </a:stretch>
        </p:blipFill>
        <p:spPr bwMode="auto">
          <a:xfrm>
            <a:off x="228600" y="228600"/>
            <a:ext cx="4241905" cy="3184754"/>
          </a:xfrm>
          <a:prstGeom prst="rect">
            <a:avLst/>
          </a:prstGeom>
          <a:noFill/>
        </p:spPr>
      </p:pic>
      <p:pic>
        <p:nvPicPr>
          <p:cNvPr id="6" name="Picture 2" descr="   Ethanol infusions (an iv loading dose; 8-10ml/kg    of a 10% ethanol in D5 solution over 30 min with    the concomitan..."/>
          <p:cNvPicPr>
            <a:picLocks noChangeAspect="1" noChangeArrowheads="1"/>
          </p:cNvPicPr>
          <p:nvPr/>
        </p:nvPicPr>
        <p:blipFill>
          <a:blip r:embed="rId3"/>
          <a:srcRect/>
          <a:stretch>
            <a:fillRect/>
          </a:stretch>
        </p:blipFill>
        <p:spPr bwMode="auto">
          <a:xfrm>
            <a:off x="4419600" y="228600"/>
            <a:ext cx="4440438" cy="3124200"/>
          </a:xfrm>
          <a:prstGeom prst="rect">
            <a:avLst/>
          </a:prstGeom>
          <a:noFill/>
        </p:spPr>
      </p:pic>
      <p:pic>
        <p:nvPicPr>
          <p:cNvPr id="7" name="Picture 4" descr="Ethylene Glycol—Induced Acidosis:   saline or osmotic diuresis,   thiamine and pyridoxine supplements.  Fomepizole-alcohol..."/>
          <p:cNvPicPr>
            <a:picLocks noChangeAspect="1" noChangeArrowheads="1"/>
          </p:cNvPicPr>
          <p:nvPr/>
        </p:nvPicPr>
        <p:blipFill>
          <a:blip r:embed="rId4"/>
          <a:srcRect/>
          <a:stretch>
            <a:fillRect/>
          </a:stretch>
        </p:blipFill>
        <p:spPr bwMode="auto">
          <a:xfrm>
            <a:off x="228600" y="3352800"/>
            <a:ext cx="4351553" cy="3267076"/>
          </a:xfrm>
          <a:prstGeom prst="rect">
            <a:avLst/>
          </a:prstGeom>
          <a:noFill/>
        </p:spPr>
      </p:pic>
      <p:pic>
        <p:nvPicPr>
          <p:cNvPr id="8" name="Picture 6" descr="   Preoperative assessment should emphasize volume    status and renal function.   Acidemia can potentiate the depressan..."/>
          <p:cNvPicPr>
            <a:picLocks noChangeAspect="1" noChangeArrowheads="1"/>
          </p:cNvPicPr>
          <p:nvPr/>
        </p:nvPicPr>
        <p:blipFill>
          <a:blip r:embed="rId5"/>
          <a:srcRect/>
          <a:stretch>
            <a:fillRect/>
          </a:stretch>
        </p:blipFill>
        <p:spPr bwMode="auto">
          <a:xfrm>
            <a:off x="4572000" y="3352800"/>
            <a:ext cx="4339263" cy="3276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   Circulatory depressant effects of both volatile and    intravenous anaesthetics can be exaggerated.   Any agent that ..."/>
          <p:cNvPicPr>
            <a:picLocks noChangeAspect="1" noChangeArrowheads="1"/>
          </p:cNvPicPr>
          <p:nvPr/>
        </p:nvPicPr>
        <p:blipFill>
          <a:blip r:embed="rId2"/>
          <a:srcRect/>
          <a:stretch>
            <a:fillRect/>
          </a:stretch>
        </p:blipFill>
        <p:spPr bwMode="auto">
          <a:xfrm>
            <a:off x="228600" y="228600"/>
            <a:ext cx="8677890" cy="6400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Metabolic alkalosis Manifested by an elevated arterial pH Increase in the serum [HCO3–] Increase in Paco2 as a result o..."/>
          <p:cNvPicPr>
            <a:picLocks noChangeAspect="1" noChangeArrowheads="1"/>
          </p:cNvPicPr>
          <p:nvPr/>
        </p:nvPicPr>
        <p:blipFill>
          <a:blip r:embed="rId2"/>
          <a:srcRect/>
          <a:stretch>
            <a:fillRect/>
          </a:stretch>
        </p:blipFill>
        <p:spPr bwMode="auto">
          <a:xfrm>
            <a:off x="228600" y="149055"/>
            <a:ext cx="4343400" cy="3203745"/>
          </a:xfrm>
          <a:prstGeom prst="rect">
            <a:avLst/>
          </a:prstGeom>
          <a:noFill/>
        </p:spPr>
      </p:pic>
      <p:pic>
        <p:nvPicPr>
          <p:cNvPr id="49156" name="Picture 4" descr="   Metabolic alkalosis occurs as a result of net gain    of [HCO3–] or loss of nonvolatile acid (usually    HCl by vomiti..."/>
          <p:cNvPicPr>
            <a:picLocks noChangeAspect="1" noChangeArrowheads="1"/>
          </p:cNvPicPr>
          <p:nvPr/>
        </p:nvPicPr>
        <p:blipFill>
          <a:blip r:embed="rId3"/>
          <a:srcRect/>
          <a:stretch>
            <a:fillRect/>
          </a:stretch>
        </p:blipFill>
        <p:spPr bwMode="auto">
          <a:xfrm>
            <a:off x="4572000" y="152400"/>
            <a:ext cx="4343400" cy="3189443"/>
          </a:xfrm>
          <a:prstGeom prst="rect">
            <a:avLst/>
          </a:prstGeom>
          <a:noFill/>
        </p:spPr>
      </p:pic>
      <p:pic>
        <p:nvPicPr>
          <p:cNvPr id="49158" name="Picture 6" descr="   The kidneys will retain, rather than excrete, the    excess alkali and maintain the alkalosis if (1)    volume deficie..."/>
          <p:cNvPicPr>
            <a:picLocks noChangeAspect="1" noChangeArrowheads="1"/>
          </p:cNvPicPr>
          <p:nvPr/>
        </p:nvPicPr>
        <p:blipFill>
          <a:blip r:embed="rId4"/>
          <a:srcRect/>
          <a:stretch>
            <a:fillRect/>
          </a:stretch>
        </p:blipFill>
        <p:spPr bwMode="auto">
          <a:xfrm>
            <a:off x="228600" y="3352800"/>
            <a:ext cx="4364240" cy="3276600"/>
          </a:xfrm>
          <a:prstGeom prst="rect">
            <a:avLst/>
          </a:prstGeom>
          <a:noFill/>
        </p:spPr>
      </p:pic>
      <p:pic>
        <p:nvPicPr>
          <p:cNvPr id="49160" name="Picture 8" descr=" Alkalosis increases affinity of Hb for O2 and shifts the ODC to the left,making it more difficult for Hb to give up O2 t..."/>
          <p:cNvPicPr>
            <a:picLocks noChangeAspect="1" noChangeArrowheads="1"/>
          </p:cNvPicPr>
          <p:nvPr/>
        </p:nvPicPr>
        <p:blipFill>
          <a:blip r:embed="rId5"/>
          <a:srcRect/>
          <a:stretch>
            <a:fillRect/>
          </a:stretch>
        </p:blipFill>
        <p:spPr bwMode="auto">
          <a:xfrm>
            <a:off x="4495800" y="3352800"/>
            <a:ext cx="4419600" cy="3276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 Alkalosisincreases the number of anionic binding sites for Ca2+ on plasma proteins and can therefore decrease ionized pl..."/>
          <p:cNvPicPr>
            <a:picLocks noChangeAspect="1" noChangeArrowheads="1"/>
          </p:cNvPicPr>
          <p:nvPr/>
        </p:nvPicPr>
        <p:blipFill>
          <a:blip r:embed="rId2"/>
          <a:srcRect/>
          <a:stretch>
            <a:fillRect/>
          </a:stretch>
        </p:blipFill>
        <p:spPr bwMode="auto">
          <a:xfrm>
            <a:off x="152400" y="228601"/>
            <a:ext cx="4495800" cy="3276599"/>
          </a:xfrm>
          <a:prstGeom prst="rect">
            <a:avLst/>
          </a:prstGeom>
          <a:noFill/>
        </p:spPr>
      </p:pic>
      <p:pic>
        <p:nvPicPr>
          <p:cNvPr id="50180" name="Picture 4" descr="   Mental confusion   Obtundation   Predisposition to seizures   Paresthesia, muscular cramping, tetany,    aggravatio..."/>
          <p:cNvPicPr>
            <a:picLocks noChangeAspect="1" noChangeArrowheads="1"/>
          </p:cNvPicPr>
          <p:nvPr/>
        </p:nvPicPr>
        <p:blipFill>
          <a:blip r:embed="rId3"/>
          <a:srcRect/>
          <a:stretch>
            <a:fillRect/>
          </a:stretch>
        </p:blipFill>
        <p:spPr bwMode="auto">
          <a:xfrm>
            <a:off x="4648199" y="228600"/>
            <a:ext cx="4364237" cy="3276600"/>
          </a:xfrm>
          <a:prstGeom prst="rect">
            <a:avLst/>
          </a:prstGeom>
          <a:noFill/>
        </p:spPr>
      </p:pic>
      <p:pic>
        <p:nvPicPr>
          <p:cNvPr id="50182" name="Picture 6" descr="   Primary treatment is correcting the underlying    stimulus for HCO3– generation.   [H+] loss by the stomach or kidney..."/>
          <p:cNvPicPr>
            <a:picLocks noChangeAspect="1" noChangeArrowheads="1"/>
          </p:cNvPicPr>
          <p:nvPr/>
        </p:nvPicPr>
        <p:blipFill>
          <a:blip r:embed="rId4"/>
          <a:srcRect/>
          <a:stretch>
            <a:fillRect/>
          </a:stretch>
        </p:blipFill>
        <p:spPr bwMode="auto">
          <a:xfrm>
            <a:off x="152400" y="3520846"/>
            <a:ext cx="4419600" cy="3184754"/>
          </a:xfrm>
          <a:prstGeom prst="rect">
            <a:avLst/>
          </a:prstGeom>
          <a:noFill/>
        </p:spPr>
      </p:pic>
      <p:pic>
        <p:nvPicPr>
          <p:cNvPr id="50184" name="Picture 8" descr="   Acetazolamide-a carbonic anhydrase    inhibitor,accelerate renal loss of HCO3 which is    usually effective in patient..."/>
          <p:cNvPicPr>
            <a:picLocks noChangeAspect="1" noChangeArrowheads="1"/>
          </p:cNvPicPr>
          <p:nvPr/>
        </p:nvPicPr>
        <p:blipFill>
          <a:blip r:embed="rId5"/>
          <a:srcRect/>
          <a:stretch>
            <a:fillRect/>
          </a:stretch>
        </p:blipFill>
        <p:spPr bwMode="auto">
          <a:xfrm>
            <a:off x="4572000" y="3514724"/>
            <a:ext cx="4419600" cy="31908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   Combination of alkalemia and hypokalemia can    precipitate severe atrial and ventricular    dysrhythmia.   Potentiat..."/>
          <p:cNvPicPr>
            <a:picLocks noChangeAspect="1" noChangeArrowheads="1"/>
          </p:cNvPicPr>
          <p:nvPr/>
        </p:nvPicPr>
        <p:blipFill>
          <a:blip r:embed="rId2"/>
          <a:srcRect/>
          <a:stretch>
            <a:fillRect/>
          </a:stretch>
        </p:blipFill>
        <p:spPr bwMode="auto">
          <a:xfrm>
            <a:off x="152400" y="152400"/>
            <a:ext cx="4656035" cy="3495676"/>
          </a:xfrm>
          <a:prstGeom prst="rect">
            <a:avLst/>
          </a:prstGeom>
          <a:noFill/>
        </p:spPr>
      </p:pic>
      <p:pic>
        <p:nvPicPr>
          <p:cNvPr id="51204" name="Picture 4" descr="1)Miller’s Anesthesia 7th edn2)Barash Clinical anesthesia 4th edn.3)Clinical Anesthesiology,Morgan 4th edn.4) Harrisons Pr..."/>
          <p:cNvPicPr>
            <a:picLocks noChangeAspect="1" noChangeArrowheads="1"/>
          </p:cNvPicPr>
          <p:nvPr/>
        </p:nvPicPr>
        <p:blipFill>
          <a:blip r:embed="rId3"/>
          <a:srcRect/>
          <a:stretch>
            <a:fillRect/>
          </a:stretch>
        </p:blipFill>
        <p:spPr bwMode="auto">
          <a:xfrm>
            <a:off x="4805373" y="152400"/>
            <a:ext cx="4186227" cy="3447751"/>
          </a:xfrm>
          <a:prstGeom prst="rect">
            <a:avLst/>
          </a:prstGeom>
          <a:noFill/>
        </p:spPr>
      </p:pic>
      <p:pic>
        <p:nvPicPr>
          <p:cNvPr id="51206" name="Picture 6" descr="Metbolic acidosis and alkalosis"/>
          <p:cNvPicPr>
            <a:picLocks noChangeAspect="1" noChangeArrowheads="1"/>
          </p:cNvPicPr>
          <p:nvPr/>
        </p:nvPicPr>
        <p:blipFill>
          <a:blip r:embed="rId4"/>
          <a:srcRect/>
          <a:stretch>
            <a:fillRect/>
          </a:stretch>
        </p:blipFill>
        <p:spPr bwMode="auto">
          <a:xfrm>
            <a:off x="152400" y="3657600"/>
            <a:ext cx="4648200" cy="3048000"/>
          </a:xfrm>
          <a:prstGeom prst="rect">
            <a:avLst/>
          </a:prstGeom>
          <a:noFill/>
        </p:spPr>
      </p:pic>
      <p:pic>
        <p:nvPicPr>
          <p:cNvPr id="51208" name="Picture 8" descr="Metbolic acidosis and alkalosis"/>
          <p:cNvPicPr>
            <a:picLocks noChangeAspect="1" noChangeArrowheads="1"/>
          </p:cNvPicPr>
          <p:nvPr/>
        </p:nvPicPr>
        <p:blipFill>
          <a:blip r:embed="rId5"/>
          <a:srcRect/>
          <a:stretch>
            <a:fillRect/>
          </a:stretch>
        </p:blipFill>
        <p:spPr bwMode="auto">
          <a:xfrm>
            <a:off x="4800600" y="3616275"/>
            <a:ext cx="4191000" cy="30893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8229600" cy="5562600"/>
          </a:xfrm>
        </p:spPr>
        <p:txBody>
          <a:bodyPr>
            <a:normAutofit/>
          </a:bodyPr>
          <a:lstStyle/>
          <a:p>
            <a:r>
              <a:rPr lang="en-US" sz="2000" dirty="0" smtClean="0">
                <a:latin typeface="Times New Roman" pitchFamily="18" charset="0"/>
                <a:cs typeface="Times New Roman" pitchFamily="18" charset="0"/>
              </a:rPr>
              <a:t>Epidemiologic studies have revealed no significant gender differences in incidence among individuals diagnosed before age 15 (</a:t>
            </a:r>
            <a:r>
              <a:rPr lang="en-US" sz="2000" dirty="0" err="1" smtClean="0">
                <a:latin typeface="Times New Roman" pitchFamily="18" charset="0"/>
                <a:cs typeface="Times New Roman" pitchFamily="18" charset="0"/>
              </a:rPr>
              <a:t>Kyvik</a:t>
            </a:r>
            <a:r>
              <a:rPr lang="en-US" sz="2000" dirty="0" smtClean="0">
                <a:latin typeface="Times New Roman" pitchFamily="18" charset="0"/>
                <a:cs typeface="Times New Roman" pitchFamily="18" charset="0"/>
              </a:rPr>
              <a:t> et al., 2004). However, after age 25, the male to female incidence ratio is approximately 1.5.</a:t>
            </a:r>
          </a:p>
          <a:p>
            <a:r>
              <a:rPr lang="en-US" sz="2000" dirty="0" smtClean="0">
                <a:latin typeface="Times New Roman" pitchFamily="18" charset="0"/>
                <a:cs typeface="Times New Roman" pitchFamily="18" charset="0"/>
              </a:rPr>
              <a:t>The epidemiological patterns suggest that environmental factors contribute to the etiology of the T1D by acting as either ‘initiators’ or ‘accelerators’ of beta cell autoimmunity, or ‘precipitators’ of overt symptoms in individuals who already have evidence of beta cell destruction. </a:t>
            </a:r>
          </a:p>
          <a:p>
            <a:r>
              <a:rPr lang="en-US" sz="2000" dirty="0" smtClean="0">
                <a:latin typeface="Times New Roman" pitchFamily="18" charset="0"/>
                <a:cs typeface="Times New Roman" pitchFamily="18" charset="0"/>
              </a:rPr>
              <a:t>They also may function by mechanisms that are directly harmful to the pancreas, or by indirect methods that produce an abnormal immune response to proteins normally present in cells. </a:t>
            </a:r>
          </a:p>
          <a:p>
            <a:r>
              <a:rPr lang="en-US" sz="2000" dirty="0" smtClean="0">
                <a:latin typeface="Times New Roman" pitchFamily="18" charset="0"/>
                <a:cs typeface="Times New Roman" pitchFamily="18" charset="0"/>
              </a:rPr>
              <a:t>The T1D environmental risk factors that have received most attention are viruses and infant nutrition.</a:t>
            </a:r>
          </a:p>
          <a:p>
            <a:r>
              <a:rPr lang="en-US" sz="2000" dirty="0" smtClean="0">
                <a:latin typeface="Times New Roman" pitchFamily="18" charset="0"/>
                <a:cs typeface="Times New Roman" pitchFamily="18" charset="0"/>
              </a:rPr>
              <a:t>Another hypothesis that has been the subject of considerable interest relates to early exposure to cow’s milk protein and the subsequent development of T1D.</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11289"/>
            <a:ext cx="8305800" cy="4785926"/>
          </a:xfrm>
          <a:prstGeom prst="rect">
            <a:avLst/>
          </a:prstGeom>
        </p:spPr>
        <p:txBody>
          <a:bodyPr wrap="square">
            <a:spAutoFit/>
          </a:bodyPr>
          <a:lstStyle/>
          <a:p>
            <a:pPr>
              <a:buFont typeface="Wingdings" pitchFamily="2" charset="2"/>
              <a:buChar char="Ø"/>
            </a:pPr>
            <a:r>
              <a:rPr lang="en-US" sz="1900" dirty="0" smtClean="0">
                <a:latin typeface="Times New Roman" pitchFamily="18" charset="0"/>
                <a:cs typeface="Times New Roman" pitchFamily="18" charset="0"/>
              </a:rPr>
              <a:t>IDDM1. The HLA class II genes, also referred to as IDDM1, contribute approximately 40-50% of the heritable risk for T1D. </a:t>
            </a:r>
          </a:p>
          <a:p>
            <a:pPr>
              <a:buFont typeface="Wingdings" pitchFamily="2" charset="2"/>
              <a:buChar char="Ø"/>
            </a:pPr>
            <a:r>
              <a:rPr lang="en-US" sz="1900" dirty="0" smtClean="0">
                <a:latin typeface="Times New Roman" pitchFamily="18" charset="0"/>
                <a:cs typeface="Times New Roman" pitchFamily="18" charset="0"/>
              </a:rPr>
              <a:t>Recent reports suggest that other genes in the central, class I and extended class I regions may also increase T1D risk independent of HLA class II genes. </a:t>
            </a:r>
          </a:p>
          <a:p>
            <a:pPr>
              <a:buFont typeface="Wingdings" pitchFamily="2" charset="2"/>
              <a:buChar char="Ø"/>
            </a:pPr>
            <a:r>
              <a:rPr lang="en-US" sz="1900" dirty="0" smtClean="0">
                <a:latin typeface="Times New Roman" pitchFamily="18" charset="0"/>
                <a:cs typeface="Times New Roman" pitchFamily="18" charset="0"/>
              </a:rPr>
              <a:t>Individuals with two high risk DRB1-DQA1-DQB1 </a:t>
            </a:r>
            <a:r>
              <a:rPr lang="en-US" sz="1900" dirty="0" err="1" smtClean="0">
                <a:latin typeface="Times New Roman" pitchFamily="18" charset="0"/>
                <a:cs typeface="Times New Roman" pitchFamily="18" charset="0"/>
              </a:rPr>
              <a:t>haplotypes</a:t>
            </a:r>
            <a:r>
              <a:rPr lang="en-US" sz="1900" dirty="0" smtClean="0">
                <a:latin typeface="Times New Roman" pitchFamily="18" charset="0"/>
                <a:cs typeface="Times New Roman" pitchFamily="18" charset="0"/>
              </a:rPr>
              <a:t> have a significantly higher T1D risk than individuals with no high risk </a:t>
            </a:r>
            <a:r>
              <a:rPr lang="en-US" sz="1900" dirty="0" err="1" smtClean="0">
                <a:latin typeface="Times New Roman" pitchFamily="18" charset="0"/>
                <a:cs typeface="Times New Roman" pitchFamily="18" charset="0"/>
              </a:rPr>
              <a:t>haplotype</a:t>
            </a:r>
            <a:r>
              <a:rPr lang="en-US" sz="1900" dirty="0" smtClean="0">
                <a:latin typeface="Times New Roman" pitchFamily="18" charset="0"/>
                <a:cs typeface="Times New Roman" pitchFamily="18" charset="0"/>
              </a:rPr>
              <a:t>. </a:t>
            </a:r>
          </a:p>
          <a:p>
            <a:pPr>
              <a:buFont typeface="Wingdings" pitchFamily="2" charset="2"/>
              <a:buChar char="Ø"/>
            </a:pPr>
            <a:r>
              <a:rPr lang="en-US" sz="1900" dirty="0" smtClean="0">
                <a:latin typeface="Times New Roman" pitchFamily="18" charset="0"/>
                <a:cs typeface="Times New Roman" pitchFamily="18" charset="0"/>
              </a:rPr>
              <a:t>The T1D risk among those with only one susceptibility </a:t>
            </a:r>
            <a:r>
              <a:rPr lang="en-US" sz="1900" dirty="0" err="1" smtClean="0">
                <a:latin typeface="Times New Roman" pitchFamily="18" charset="0"/>
                <a:cs typeface="Times New Roman" pitchFamily="18" charset="0"/>
              </a:rPr>
              <a:t>haplotype</a:t>
            </a:r>
            <a:r>
              <a:rPr lang="en-US" sz="1900" dirty="0" smtClean="0">
                <a:latin typeface="Times New Roman" pitchFamily="18" charset="0"/>
                <a:cs typeface="Times New Roman" pitchFamily="18" charset="0"/>
              </a:rPr>
              <a:t> is also increased, but effect is more modest. </a:t>
            </a:r>
          </a:p>
          <a:p>
            <a:pPr>
              <a:buFont typeface="Wingdings" pitchFamily="2" charset="2"/>
              <a:buChar char="Ø"/>
            </a:pPr>
            <a:r>
              <a:rPr lang="en-US" sz="1900" dirty="0" smtClean="0">
                <a:latin typeface="Times New Roman" pitchFamily="18" charset="0"/>
                <a:cs typeface="Times New Roman" pitchFamily="18" charset="0"/>
              </a:rPr>
              <a:t>Relative risk estimates range from 10 – 45 and 3-7, respectively, for these groups, depending on race. In terms of absolute risk, Caucasian individuals with two susceptibility </a:t>
            </a:r>
            <a:r>
              <a:rPr lang="en-US" sz="1900" dirty="0" err="1" smtClean="0">
                <a:latin typeface="Times New Roman" pitchFamily="18" charset="0"/>
                <a:cs typeface="Times New Roman" pitchFamily="18" charset="0"/>
              </a:rPr>
              <a:t>haplotypes</a:t>
            </a:r>
            <a:r>
              <a:rPr lang="en-US" sz="1900" dirty="0" smtClean="0">
                <a:latin typeface="Times New Roman" pitchFamily="18" charset="0"/>
                <a:cs typeface="Times New Roman" pitchFamily="18" charset="0"/>
              </a:rPr>
              <a:t> have an approximately 6% chance of developing T1D through age 35 years. </a:t>
            </a:r>
          </a:p>
          <a:p>
            <a:pPr>
              <a:buFont typeface="Wingdings" pitchFamily="2" charset="2"/>
              <a:buChar char="Ø"/>
            </a:pPr>
            <a:r>
              <a:rPr lang="en-US" sz="1900" dirty="0" smtClean="0">
                <a:latin typeface="Times New Roman" pitchFamily="18" charset="0"/>
                <a:cs typeface="Times New Roman" pitchFamily="18" charset="0"/>
              </a:rPr>
              <a:t>In addition to IDDM1, two other genes are now known to influence T1D risk. These include INS and CTLA-4.</a:t>
            </a:r>
          </a:p>
          <a:p>
            <a:r>
              <a:rPr lang="en-US" sz="1900" dirty="0" smtClean="0">
                <a:latin typeface="Times New Roman" pitchFamily="18" charset="0"/>
                <a:cs typeface="Times New Roman" pitchFamily="18" charset="0"/>
              </a:rPr>
              <a:t> </a:t>
            </a:r>
          </a:p>
          <a:p>
            <a:r>
              <a:rPr lang="en-US" sz="2000" b="1" dirty="0" smtClean="0"/>
              <a:t>Table 1.</a:t>
            </a:r>
            <a:r>
              <a:rPr lang="en-US" sz="2000" dirty="0" smtClean="0"/>
              <a:t> List of several T1D Susceptibility Genes.</a:t>
            </a:r>
            <a:endParaRPr lang="en-US" sz="19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838200" y="5044440"/>
          <a:ext cx="7239000" cy="1584960"/>
        </p:xfrm>
        <a:graphic>
          <a:graphicData uri="http://schemas.openxmlformats.org/drawingml/2006/table">
            <a:tbl>
              <a:tblPr firstRow="1" bandRow="1">
                <a:tableStyleId>{5C22544A-7EE6-4342-B048-85BDC9FD1C3A}</a:tableStyleId>
              </a:tblPr>
              <a:tblGrid>
                <a:gridCol w="1809750"/>
                <a:gridCol w="1809750"/>
                <a:gridCol w="1809750"/>
                <a:gridCol w="1809750"/>
              </a:tblGrid>
              <a:tr h="377190">
                <a:tc>
                  <a:txBody>
                    <a:bodyPr/>
                    <a:lstStyle/>
                    <a:p>
                      <a:r>
                        <a:rPr lang="en-US" sz="2000" dirty="0" smtClean="0"/>
                        <a:t>Gene</a:t>
                      </a:r>
                      <a:endParaRPr lang="en-US" sz="2000" dirty="0"/>
                    </a:p>
                  </a:txBody>
                  <a:tcPr/>
                </a:tc>
                <a:tc>
                  <a:txBody>
                    <a:bodyPr/>
                    <a:lstStyle/>
                    <a:p>
                      <a:r>
                        <a:rPr lang="en-US" sz="2000" dirty="0" smtClean="0"/>
                        <a:t>Locus</a:t>
                      </a:r>
                      <a:endParaRPr lang="en-US" sz="2000" dirty="0"/>
                    </a:p>
                  </a:txBody>
                  <a:tcPr/>
                </a:tc>
                <a:tc>
                  <a:txBody>
                    <a:bodyPr/>
                    <a:lstStyle/>
                    <a:p>
                      <a:r>
                        <a:rPr lang="en-US" sz="2000" dirty="0" smtClean="0"/>
                        <a:t>Variant</a:t>
                      </a:r>
                      <a:endParaRPr lang="en-US" sz="2000" dirty="0"/>
                    </a:p>
                  </a:txBody>
                  <a:tcPr/>
                </a:tc>
                <a:tc>
                  <a:txBody>
                    <a:bodyPr/>
                    <a:lstStyle/>
                    <a:p>
                      <a:r>
                        <a:rPr lang="en-US" sz="2000" dirty="0" smtClean="0"/>
                        <a:t>Estimated RR*</a:t>
                      </a:r>
                      <a:endParaRPr lang="en-US" sz="2000" dirty="0"/>
                    </a:p>
                  </a:txBody>
                  <a:tcPr/>
                </a:tc>
              </a:tr>
              <a:tr h="377190">
                <a:tc>
                  <a:txBody>
                    <a:bodyPr/>
                    <a:lstStyle/>
                    <a:p>
                      <a:r>
                        <a:rPr lang="en-US" sz="2000" dirty="0" smtClean="0"/>
                        <a:t>HLA-DQB1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6p21.3</a:t>
                      </a:r>
                      <a:endParaRPr lang="en-US" sz="2000" dirty="0"/>
                    </a:p>
                  </a:txBody>
                  <a:tcPr/>
                </a:tc>
                <a:tc>
                  <a:txBody>
                    <a:bodyPr/>
                    <a:lstStyle/>
                    <a:p>
                      <a:r>
                        <a:rPr lang="en-US" sz="2000" dirty="0" smtClean="0"/>
                        <a:t>*0201 &amp; *0302 </a:t>
                      </a:r>
                      <a:endParaRPr lang="en-US" sz="2000" dirty="0"/>
                    </a:p>
                  </a:txBody>
                  <a:tcPr/>
                </a:tc>
                <a:tc>
                  <a:txBody>
                    <a:bodyPr/>
                    <a:lstStyle/>
                    <a:p>
                      <a:r>
                        <a:rPr lang="en-US" sz="2000" dirty="0" smtClean="0"/>
                        <a:t>3 – 45</a:t>
                      </a:r>
                      <a:endParaRPr lang="en-US" sz="2000" dirty="0"/>
                    </a:p>
                  </a:txBody>
                  <a:tcPr/>
                </a:tc>
              </a:tr>
              <a:tr h="377190">
                <a:tc>
                  <a:txBody>
                    <a:bodyPr/>
                    <a:lstStyle/>
                    <a:p>
                      <a:r>
                        <a:rPr lang="en-US" sz="2000" dirty="0" smtClean="0"/>
                        <a:t>INS</a:t>
                      </a:r>
                      <a:endParaRPr lang="en-US" sz="2000" dirty="0"/>
                    </a:p>
                  </a:txBody>
                  <a:tcPr/>
                </a:tc>
                <a:tc>
                  <a:txBody>
                    <a:bodyPr/>
                    <a:lstStyle/>
                    <a:p>
                      <a:r>
                        <a:rPr lang="en-US" sz="2000" dirty="0" smtClean="0"/>
                        <a:t>11p15.5</a:t>
                      </a:r>
                      <a:endParaRPr lang="en-US" sz="2000" dirty="0"/>
                    </a:p>
                  </a:txBody>
                  <a:tcPr/>
                </a:tc>
                <a:tc>
                  <a:txBody>
                    <a:bodyPr/>
                    <a:lstStyle/>
                    <a:p>
                      <a:r>
                        <a:rPr lang="en-US" sz="2000" dirty="0" smtClean="0"/>
                        <a:t>Class-1</a:t>
                      </a:r>
                      <a:endParaRPr lang="en-US" sz="2000" dirty="0"/>
                    </a:p>
                  </a:txBody>
                  <a:tcPr/>
                </a:tc>
                <a:tc>
                  <a:txBody>
                    <a:bodyPr/>
                    <a:lstStyle/>
                    <a:p>
                      <a:r>
                        <a:rPr lang="en-US" sz="2000" dirty="0" smtClean="0"/>
                        <a:t>1-2</a:t>
                      </a:r>
                      <a:endParaRPr lang="en-US" sz="2000" dirty="0"/>
                    </a:p>
                  </a:txBody>
                  <a:tcPr/>
                </a:tc>
              </a:tr>
              <a:tr h="377190">
                <a:tc>
                  <a:txBody>
                    <a:bodyPr/>
                    <a:lstStyle/>
                    <a:p>
                      <a:r>
                        <a:rPr lang="en-US" sz="2000" dirty="0" smtClean="0"/>
                        <a:t>CTLA4</a:t>
                      </a:r>
                      <a:endParaRPr lang="en-US" sz="2000" dirty="0"/>
                    </a:p>
                  </a:txBody>
                  <a:tcPr/>
                </a:tc>
                <a:tc>
                  <a:txBody>
                    <a:bodyPr/>
                    <a:lstStyle/>
                    <a:p>
                      <a:r>
                        <a:rPr lang="en-US" sz="2000" dirty="0" smtClean="0"/>
                        <a:t>2q31-35 </a:t>
                      </a:r>
                      <a:endParaRPr lang="en-US" sz="2000" dirty="0"/>
                    </a:p>
                  </a:txBody>
                  <a:tcPr/>
                </a:tc>
                <a:tc>
                  <a:txBody>
                    <a:bodyPr/>
                    <a:lstStyle/>
                    <a:p>
                      <a:r>
                        <a:rPr lang="en-US" sz="2000" dirty="0" smtClean="0"/>
                        <a:t>Thr17Ala</a:t>
                      </a:r>
                      <a:endParaRPr lang="en-US" sz="2000" dirty="0"/>
                    </a:p>
                  </a:txBody>
                  <a:tcPr/>
                </a:tc>
                <a:tc>
                  <a:txBody>
                    <a:bodyPr/>
                    <a:lstStyle/>
                    <a:p>
                      <a:r>
                        <a:rPr lang="en-US" sz="2000" dirty="0" smtClean="0"/>
                        <a:t>1-2</a:t>
                      </a:r>
                      <a:endParaRPr lang="en-US" sz="2000"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077200" cy="6386364"/>
          </a:xfrm>
          <a:prstGeom prst="rect">
            <a:avLst/>
          </a:prstGeom>
        </p:spPr>
        <p:txBody>
          <a:bodyPr wrap="square">
            <a:spAutoFit/>
          </a:bodyPr>
          <a:lstStyle/>
          <a:p>
            <a:pPr>
              <a:buFont typeface="Wingdings" pitchFamily="2" charset="2"/>
              <a:buChar char="v"/>
            </a:pPr>
            <a:r>
              <a:rPr lang="en-US" sz="1900" dirty="0" smtClean="0">
                <a:latin typeface="Times New Roman" pitchFamily="18" charset="0"/>
                <a:cs typeface="Times New Roman" pitchFamily="18" charset="0"/>
              </a:rPr>
              <a:t>The major environmental risk factors for T2D are obesity (&gt; 120% ideal body weight or a body mass index &gt; 30 k/m2 ) and a sedentary lifestyle.</a:t>
            </a:r>
          </a:p>
          <a:p>
            <a:pPr>
              <a:buFont typeface="Wingdings" pitchFamily="2" charset="2"/>
              <a:buChar char="v"/>
            </a:pPr>
            <a:r>
              <a:rPr lang="en-US" sz="1900" dirty="0" smtClean="0">
                <a:latin typeface="Times New Roman" pitchFamily="18" charset="0"/>
                <a:cs typeface="Times New Roman" pitchFamily="18" charset="0"/>
              </a:rPr>
              <a:t> Thus, the tremendous increase in the rates of T2D in recent years has been attributed, primarily, to the dramatic rise in obesity worldwide.</a:t>
            </a:r>
          </a:p>
          <a:p>
            <a:pPr>
              <a:buFont typeface="Wingdings" pitchFamily="2" charset="2"/>
              <a:buChar char="v"/>
            </a:pPr>
            <a:r>
              <a:rPr lang="en-US" sz="1900" dirty="0" smtClean="0">
                <a:latin typeface="Times New Roman" pitchFamily="18" charset="0"/>
                <a:cs typeface="Times New Roman" pitchFamily="18" charset="0"/>
              </a:rPr>
              <a:t> It has been estimated that approximately 80% of all new T2D cases are due to obesity. This is true for adults and children.</a:t>
            </a:r>
          </a:p>
          <a:p>
            <a:pPr>
              <a:buFont typeface="Wingdings" pitchFamily="2" charset="2"/>
              <a:buChar char="v"/>
            </a:pPr>
            <a:r>
              <a:rPr lang="en-US" sz="1900" dirty="0" smtClean="0">
                <a:latin typeface="Times New Roman" pitchFamily="18" charset="0"/>
                <a:cs typeface="Times New Roman" pitchFamily="18" charset="0"/>
              </a:rPr>
              <a:t> Numerous studies have shown that low birth weight, which is an indicator of fetal malnutrition, is associated with IGT and T2D later in life.</a:t>
            </a:r>
          </a:p>
          <a:p>
            <a:pPr>
              <a:buFont typeface="Wingdings" pitchFamily="2" charset="2"/>
              <a:buChar char="v"/>
            </a:pPr>
            <a:endParaRPr lang="en-US" sz="2000" dirty="0" smtClean="0">
              <a:latin typeface="Times New Roman" pitchFamily="18" charset="0"/>
              <a:cs typeface="Times New Roman" pitchFamily="18" charset="0"/>
            </a:endParaRPr>
          </a:p>
          <a:p>
            <a:pPr>
              <a:buFont typeface="Wingdings" pitchFamily="2" charset="2"/>
              <a:buChar char="v"/>
            </a:pPr>
            <a:r>
              <a:rPr lang="en-US" sz="2800" b="1" dirty="0" smtClean="0"/>
              <a:t>Role of Genetics in the Development of Diabetes</a:t>
            </a:r>
          </a:p>
          <a:p>
            <a:pPr>
              <a:buFont typeface="Wingdings" pitchFamily="2" charset="2"/>
              <a:buChar char="v"/>
            </a:pPr>
            <a:r>
              <a:rPr lang="en-US" sz="1900" dirty="0" smtClean="0">
                <a:solidFill>
                  <a:srgbClr val="C00000"/>
                </a:solidFill>
                <a:latin typeface="Times New Roman" pitchFamily="18" charset="0"/>
                <a:cs typeface="Times New Roman" pitchFamily="18" charset="0"/>
              </a:rPr>
              <a:t>T1D: </a:t>
            </a:r>
            <a:r>
              <a:rPr lang="en-US" sz="1900" dirty="0" smtClean="0">
                <a:latin typeface="Times New Roman" pitchFamily="18" charset="0"/>
                <a:cs typeface="Times New Roman" pitchFamily="18" charset="0"/>
              </a:rPr>
              <a:t>First degree relatives have shown a higher risk of developing T1D than unrelated individuals from the general population (approximately 6% vs. &lt;1% , respectively’, suggesting that genetic factors are involved with the development of the disease. </a:t>
            </a:r>
          </a:p>
          <a:p>
            <a:pPr>
              <a:buFont typeface="Wingdings" pitchFamily="2" charset="2"/>
              <a:buChar char="v"/>
            </a:pPr>
            <a:r>
              <a:rPr lang="en-US" sz="1900" dirty="0">
                <a:latin typeface="Times New Roman" pitchFamily="18" charset="0"/>
                <a:cs typeface="Times New Roman" pitchFamily="18" charset="0"/>
              </a:rPr>
              <a:t>T</a:t>
            </a:r>
            <a:r>
              <a:rPr lang="en-US" sz="1900" dirty="0" smtClean="0">
                <a:latin typeface="Times New Roman" pitchFamily="18" charset="0"/>
                <a:cs typeface="Times New Roman" pitchFamily="18" charset="0"/>
              </a:rPr>
              <a:t>here is evidence that more than 20 regions of the genome may be involved in genetic susceptibility to T1D. However, none of the candidates identified have a greater influence on T1D risk than that conferred by genes in the HLA region of chromosome 6. </a:t>
            </a:r>
          </a:p>
          <a:p>
            <a:pPr>
              <a:buFont typeface="Wingdings" pitchFamily="2" charset="2"/>
              <a:buChar char="v"/>
            </a:pPr>
            <a:r>
              <a:rPr lang="en-US" sz="1900" dirty="0" smtClean="0">
                <a:latin typeface="Times New Roman" pitchFamily="18" charset="0"/>
                <a:cs typeface="Times New Roman" pitchFamily="18" charset="0"/>
              </a:rPr>
              <a:t>This region contains several hundred genes known to be involved in 4 immune response. Those most strongly associated with the disease are the HLA class II genes (i.e., HLA-DR, DQ, DP).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8229600" cy="6247864"/>
          </a:xfrm>
          <a:prstGeom prst="rect">
            <a:avLst/>
          </a:prstGeom>
        </p:spPr>
        <p:txBody>
          <a:bodyPr wrap="square">
            <a:spAutoFit/>
          </a:bodyPr>
          <a:lstStyle/>
          <a:p>
            <a:pPr>
              <a:buFont typeface="Wingdings" pitchFamily="2" charset="2"/>
              <a:buChar char="§"/>
            </a:pPr>
            <a:r>
              <a:rPr lang="en-US" sz="2000" dirty="0" smtClean="0">
                <a:solidFill>
                  <a:srgbClr val="FF0000"/>
                </a:solidFill>
                <a:latin typeface="Times New Roman" pitchFamily="18" charset="0"/>
                <a:cs typeface="Times New Roman" pitchFamily="18" charset="0"/>
              </a:rPr>
              <a:t>T2D:</a:t>
            </a:r>
            <a:r>
              <a:rPr lang="en-US" sz="2000" dirty="0" smtClean="0">
                <a:latin typeface="Times New Roman" pitchFamily="18" charset="0"/>
                <a:cs typeface="Times New Roman" pitchFamily="18" charset="0"/>
              </a:rPr>
              <a:t> It is the most common form of the disease, accounting for approximately 90% of all affected individuals. </a:t>
            </a:r>
          </a:p>
          <a:p>
            <a:pPr>
              <a:buFont typeface="Wingdings" pitchFamily="2" charset="2"/>
              <a:buChar char="§"/>
            </a:pPr>
            <a:r>
              <a:rPr lang="en-US" sz="2000" dirty="0" smtClean="0">
                <a:latin typeface="Times New Roman" pitchFamily="18" charset="0"/>
                <a:cs typeface="Times New Roman" pitchFamily="18" charset="0"/>
              </a:rPr>
              <a:t>A diagnosis of T2D is made if a fasting plasma glucose concentration is &gt; 7.0 </a:t>
            </a:r>
            <a:r>
              <a:rPr lang="en-US" sz="2000" dirty="0" err="1" smtClean="0">
                <a:latin typeface="Times New Roman" pitchFamily="18" charset="0"/>
                <a:cs typeface="Times New Roman" pitchFamily="18" charset="0"/>
              </a:rPr>
              <a:t>mmol</a:t>
            </a:r>
            <a:r>
              <a:rPr lang="en-US" sz="2000" dirty="0" smtClean="0">
                <a:latin typeface="Times New Roman" pitchFamily="18" charset="0"/>
                <a:cs typeface="Times New Roman" pitchFamily="18" charset="0"/>
              </a:rPr>
              <a:t>/L (&gt; 126 mg/dl) or plasma glucose 2 hours after a standard glucose challenge is &gt; 11.1 </a:t>
            </a:r>
            <a:r>
              <a:rPr lang="en-US" sz="2000" dirty="0" err="1" smtClean="0">
                <a:latin typeface="Times New Roman" pitchFamily="18" charset="0"/>
                <a:cs typeface="Times New Roman" pitchFamily="18" charset="0"/>
              </a:rPr>
              <a:t>mmol</a:t>
            </a:r>
            <a:r>
              <a:rPr lang="en-US" sz="2000" dirty="0" smtClean="0">
                <a:latin typeface="Times New Roman" pitchFamily="18" charset="0"/>
                <a:cs typeface="Times New Roman" pitchFamily="18" charset="0"/>
              </a:rPr>
              <a:t>/L (&gt; 200 mg/dl) (WHO, 1999). </a:t>
            </a:r>
          </a:p>
          <a:p>
            <a:pPr>
              <a:buFont typeface="Wingdings" pitchFamily="2" charset="2"/>
              <a:buChar char="§"/>
            </a:pPr>
            <a:r>
              <a:rPr lang="en-US" sz="2000" dirty="0" smtClean="0">
                <a:latin typeface="Times New Roman" pitchFamily="18" charset="0"/>
                <a:cs typeface="Times New Roman" pitchFamily="18" charset="0"/>
              </a:rPr>
              <a:t>T2D is caused by relative impaired insulin secretion and peripheral insulin resistance. </a:t>
            </a:r>
          </a:p>
          <a:p>
            <a:pPr>
              <a:buFont typeface="Wingdings" pitchFamily="2" charset="2"/>
              <a:buChar char="§"/>
            </a:pPr>
            <a:r>
              <a:rPr lang="en-US" sz="2000" dirty="0" smtClean="0">
                <a:latin typeface="Times New Roman" pitchFamily="18" charset="0"/>
                <a:cs typeface="Times New Roman" pitchFamily="18" charset="0"/>
              </a:rPr>
              <a:t>Typically, T2D is managed with diet, exercise, oral hypoglycemic agents and sometimes exogenous insulin. </a:t>
            </a:r>
          </a:p>
          <a:p>
            <a:pPr>
              <a:buFont typeface="Wingdings" pitchFamily="2" charset="2"/>
              <a:buChar char="§"/>
            </a:pPr>
            <a:r>
              <a:rPr lang="en-US" sz="2000" dirty="0" smtClean="0">
                <a:latin typeface="Times New Roman" pitchFamily="18" charset="0"/>
                <a:cs typeface="Times New Roman" pitchFamily="18" charset="0"/>
              </a:rPr>
              <a:t>In addition to the burden of T2D there is an even larger number of people with raised levels of blood glucose but below the level for diabetes. </a:t>
            </a:r>
          </a:p>
          <a:p>
            <a:pPr>
              <a:buFont typeface="Wingdings" pitchFamily="2" charset="2"/>
              <a:buChar char="§"/>
            </a:pPr>
            <a:r>
              <a:rPr lang="en-US" sz="2000" dirty="0" smtClean="0">
                <a:latin typeface="Times New Roman" pitchFamily="18" charset="0"/>
                <a:cs typeface="Times New Roman" pitchFamily="18" charset="0"/>
              </a:rPr>
              <a:t>The World Health Organization defines impaired fasting glucose as a fasting plasma glucose level of &gt; 6.1 mmoll-1 and less than 7 mmoll-1, and impaired glucose tolerance as 2 hour plasma glucose, post glucose challenge, of 7.8 to less than 11.1 </a:t>
            </a:r>
            <a:r>
              <a:rPr lang="en-US" sz="2000" dirty="0" err="1" smtClean="0">
                <a:latin typeface="Times New Roman" pitchFamily="18" charset="0"/>
                <a:cs typeface="Times New Roman" pitchFamily="18" charset="0"/>
              </a:rPr>
              <a:t>mmoll</a:t>
            </a:r>
            <a:r>
              <a:rPr lang="en-US" sz="2000" dirty="0" smtClean="0">
                <a:latin typeface="Times New Roman" pitchFamily="18" charset="0"/>
                <a:cs typeface="Times New Roman" pitchFamily="18" charset="0"/>
              </a:rPr>
              <a:t> -1 (WHO, 1999). </a:t>
            </a:r>
          </a:p>
          <a:p>
            <a:pPr>
              <a:buFont typeface="Wingdings" pitchFamily="2" charset="2"/>
              <a:buChar char="§"/>
            </a:pPr>
            <a:r>
              <a:rPr lang="en-US" sz="2000" dirty="0" smtClean="0">
                <a:latin typeface="Times New Roman" pitchFamily="18" charset="0"/>
                <a:cs typeface="Times New Roman" pitchFamily="18" charset="0"/>
              </a:rPr>
              <a:t>The prevalence of T2D increases with age of population (Wild et al., 2004). In developing countries, the largest number of people with diabetes are in the age group 45 to 64 years, while in developed the largest number is found in those aged 65 years and over. These differences largely reflected differences in population age structure between developed and developing countries. </a:t>
            </a:r>
            <a:endParaRPr lang="en-US"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762000"/>
            <a:ext cx="8382000" cy="5940088"/>
          </a:xfrm>
          <a:prstGeom prst="rect">
            <a:avLst/>
          </a:prstGeom>
        </p:spPr>
        <p:txBody>
          <a:bodyPr wrap="square">
            <a:spAutoFit/>
          </a:bodyPr>
          <a:lstStyle/>
          <a:p>
            <a:pPr>
              <a:buFont typeface="Wingdings" pitchFamily="2" charset="2"/>
              <a:buChar char="ü"/>
            </a:pPr>
            <a:r>
              <a:rPr lang="en-US" sz="2000" dirty="0" smtClean="0">
                <a:solidFill>
                  <a:srgbClr val="C00000"/>
                </a:solidFill>
                <a:latin typeface="Times New Roman" pitchFamily="18" charset="0"/>
                <a:cs typeface="Times New Roman" pitchFamily="18" charset="0"/>
              </a:rPr>
              <a:t>INS (insulin)</a:t>
            </a:r>
            <a:r>
              <a:rPr lang="en-US" sz="2000" dirty="0" smtClean="0">
                <a:latin typeface="Times New Roman" pitchFamily="18" charset="0"/>
                <a:cs typeface="Times New Roman" pitchFamily="18" charset="0"/>
              </a:rPr>
              <a:t> gene, located on chromosome 11p15.5, has been designated as IDDM2. Positive associations have been observed with a non-transcribed variable number of tandem repeat (VNTR) in the 5’ flanking region. </a:t>
            </a:r>
          </a:p>
          <a:p>
            <a:pPr>
              <a:buFont typeface="Wingdings" pitchFamily="2" charset="2"/>
              <a:buChar char="ü"/>
            </a:pPr>
            <a:r>
              <a:rPr lang="en-US" sz="2000" dirty="0" smtClean="0">
                <a:latin typeface="Times New Roman" pitchFamily="18" charset="0"/>
                <a:cs typeface="Times New Roman" pitchFamily="18" charset="0"/>
              </a:rPr>
              <a:t>There are two common variants. The shorter class I variant predisposes to T1D (relative increase: 1 – 2), whereas the longer class III variant appears to be dominantly protective. </a:t>
            </a:r>
          </a:p>
          <a:p>
            <a:pPr>
              <a:buFont typeface="Wingdings" pitchFamily="2" charset="2"/>
              <a:buChar char="ü"/>
            </a:pPr>
            <a:r>
              <a:rPr lang="en-US" sz="2000" dirty="0" smtClean="0">
                <a:latin typeface="Times New Roman" pitchFamily="18" charset="0"/>
                <a:cs typeface="Times New Roman" pitchFamily="18" charset="0"/>
              </a:rPr>
              <a:t>The biological plausibility of these associations may relate to the expression of insulin mRNA in the thymus. </a:t>
            </a:r>
          </a:p>
          <a:p>
            <a:pPr>
              <a:buFont typeface="Wingdings" pitchFamily="2" charset="2"/>
              <a:buChar char="ü"/>
            </a:pPr>
            <a:r>
              <a:rPr lang="en-US" sz="2000" dirty="0" smtClean="0">
                <a:latin typeface="Times New Roman" pitchFamily="18" charset="0"/>
                <a:cs typeface="Times New Roman" pitchFamily="18" charset="0"/>
              </a:rPr>
              <a:t>Class III variants appear to generate higher levels of insulin mRNA than class I variants. </a:t>
            </a:r>
          </a:p>
          <a:p>
            <a:pPr>
              <a:buFont typeface="Wingdings" pitchFamily="2" charset="2"/>
              <a:buChar char="ü"/>
            </a:pPr>
            <a:r>
              <a:rPr lang="en-US" sz="2000" dirty="0" smtClean="0">
                <a:latin typeface="Times New Roman" pitchFamily="18" charset="0"/>
                <a:cs typeface="Times New Roman" pitchFamily="18" charset="0"/>
              </a:rPr>
              <a:t>Such differences could contribute to a better immune tolerance for class III positive individuals by increasing the likelihood of negative selection for </a:t>
            </a:r>
            <a:r>
              <a:rPr lang="en-US" sz="2000" dirty="0" err="1" smtClean="0">
                <a:latin typeface="Times New Roman" pitchFamily="18" charset="0"/>
                <a:cs typeface="Times New Roman" pitchFamily="18" charset="0"/>
              </a:rPr>
              <a:t>autoreactive</a:t>
            </a:r>
            <a:r>
              <a:rPr lang="en-US" sz="2000" dirty="0" smtClean="0">
                <a:latin typeface="Times New Roman" pitchFamily="18" charset="0"/>
                <a:cs typeface="Times New Roman" pitchFamily="18" charset="0"/>
              </a:rPr>
              <a:t> T-cell clones. </a:t>
            </a:r>
          </a:p>
          <a:p>
            <a:pPr>
              <a:buFont typeface="Wingdings" pitchFamily="2" charset="2"/>
              <a:buChar char="ü"/>
            </a:pPr>
            <a:r>
              <a:rPr lang="en-US" sz="2000" dirty="0" smtClean="0">
                <a:latin typeface="Times New Roman" pitchFamily="18" charset="0"/>
                <a:cs typeface="Times New Roman" pitchFamily="18" charset="0"/>
              </a:rPr>
              <a:t>The effect of INS appears to vary by ethnicity, with lesser effects in </a:t>
            </a:r>
            <a:r>
              <a:rPr lang="en-US" sz="2000" dirty="0" err="1" smtClean="0">
                <a:latin typeface="Times New Roman" pitchFamily="18" charset="0"/>
                <a:cs typeface="Times New Roman" pitchFamily="18" charset="0"/>
              </a:rPr>
              <a:t>nonCaucasian</a:t>
            </a:r>
            <a:r>
              <a:rPr lang="en-US" sz="2000" dirty="0" smtClean="0">
                <a:latin typeface="Times New Roman" pitchFamily="18" charset="0"/>
                <a:cs typeface="Times New Roman" pitchFamily="18" charset="0"/>
              </a:rPr>
              <a:t> populations. </a:t>
            </a:r>
          </a:p>
          <a:p>
            <a:pPr>
              <a:buFont typeface="Wingdings" pitchFamily="2" charset="2"/>
              <a:buChar char="ü"/>
            </a:pPr>
            <a:r>
              <a:rPr lang="en-US" sz="2000" dirty="0" smtClean="0">
                <a:latin typeface="Times New Roman" pitchFamily="18" charset="0"/>
                <a:cs typeface="Times New Roman" pitchFamily="18" charset="0"/>
              </a:rPr>
              <a:t>CTLA-4 (</a:t>
            </a:r>
            <a:r>
              <a:rPr lang="en-US" sz="2000" dirty="0" err="1" smtClean="0">
                <a:latin typeface="Times New Roman" pitchFamily="18" charset="0"/>
                <a:cs typeface="Times New Roman" pitchFamily="18" charset="0"/>
              </a:rPr>
              <a:t>cytotoxic</a:t>
            </a:r>
            <a:r>
              <a:rPr lang="en-US" sz="2000" dirty="0" smtClean="0">
                <a:latin typeface="Times New Roman" pitchFamily="18" charset="0"/>
                <a:cs typeface="Times New Roman" pitchFamily="18" charset="0"/>
              </a:rPr>
              <a:t> T lymphocyte-associated 4) gene is located on chromosome 2q31-35, where multiple T1D genes may be located. </a:t>
            </a:r>
          </a:p>
          <a:p>
            <a:pPr>
              <a:buFont typeface="Wingdings" pitchFamily="2" charset="2"/>
              <a:buChar char="ü"/>
            </a:pPr>
            <a:r>
              <a:rPr lang="en-US" sz="2000" dirty="0" smtClean="0">
                <a:latin typeface="Times New Roman" pitchFamily="18" charset="0"/>
                <a:cs typeface="Times New Roman" pitchFamily="18" charset="0"/>
              </a:rPr>
              <a:t>CTLA-4 variants have been associated with T1D, as well as other autoimmune disease. CTLA-4 negatively regulates T-cell 5 6 function. </a:t>
            </a:r>
            <a:endParaRPr lang="en-US"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458200" cy="4539704"/>
          </a:xfrm>
          <a:prstGeom prst="rect">
            <a:avLst/>
          </a:prstGeom>
        </p:spPr>
        <p:txBody>
          <a:bodyPr wrap="square">
            <a:spAutoFit/>
          </a:bodyPr>
          <a:lstStyle/>
          <a:p>
            <a:pPr>
              <a:buFont typeface="Courier New" pitchFamily="49" charset="0"/>
              <a:buChar char="o"/>
            </a:pPr>
            <a:r>
              <a:rPr lang="en-US" sz="1900"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T2D:</a:t>
            </a:r>
            <a:r>
              <a:rPr lang="en-US" dirty="0" smtClean="0">
                <a:latin typeface="Times New Roman" pitchFamily="18" charset="0"/>
                <a:cs typeface="Times New Roman" pitchFamily="18" charset="0"/>
              </a:rPr>
              <a:t>It has long been known that T2D is, in part, inherited.  Family studies have revealed that first degree relatives of individuals with T2D are about 3 times more likely to develop the disease than individuals without a positive family history of the disease.  </a:t>
            </a:r>
          </a:p>
          <a:p>
            <a:pPr>
              <a:buFont typeface="Courier New" pitchFamily="49" charset="0"/>
              <a:buChar char="o"/>
            </a:pPr>
            <a:r>
              <a:rPr lang="en-US" dirty="0" smtClean="0">
                <a:latin typeface="Times New Roman" pitchFamily="18" charset="0"/>
                <a:cs typeface="Times New Roman" pitchFamily="18" charset="0"/>
              </a:rPr>
              <a:t> It has also been shown that concordance rates for monozygotic twins, which have ranged from 60-90%, are significantly higher than those for </a:t>
            </a:r>
            <a:r>
              <a:rPr lang="en-US" dirty="0" err="1" smtClean="0">
                <a:latin typeface="Times New Roman" pitchFamily="18" charset="0"/>
                <a:cs typeface="Times New Roman" pitchFamily="18" charset="0"/>
              </a:rPr>
              <a:t>dizygotic</a:t>
            </a:r>
            <a:r>
              <a:rPr lang="en-US" dirty="0" smtClean="0">
                <a:latin typeface="Times New Roman" pitchFamily="18" charset="0"/>
                <a:cs typeface="Times New Roman" pitchFamily="18" charset="0"/>
              </a:rPr>
              <a:t> twins.  Thus, it is clear that T2D has a strong genetic component.  </a:t>
            </a:r>
          </a:p>
          <a:p>
            <a:pPr>
              <a:buFont typeface="Courier New" pitchFamily="49" charset="0"/>
              <a:buChar char="o"/>
            </a:pPr>
            <a:r>
              <a:rPr lang="en-US" dirty="0" smtClean="0">
                <a:latin typeface="Times New Roman" pitchFamily="18" charset="0"/>
                <a:cs typeface="Times New Roman" pitchFamily="18" charset="0"/>
              </a:rPr>
              <a:t> Candidate genes are thought to be involved in pancreatic β cell function, insulin action / glucose metabolism, or other metabolic conditions that increase T2D risk (e.g., energy intake / expenditure, lipid metabolism). </a:t>
            </a:r>
          </a:p>
          <a:p>
            <a:pPr>
              <a:buFont typeface="Courier New" pitchFamily="49" charset="0"/>
              <a:buChar char="o"/>
            </a:pPr>
            <a:r>
              <a:rPr lang="en-US" dirty="0" smtClean="0">
                <a:latin typeface="Times New Roman" pitchFamily="18" charset="0"/>
                <a:cs typeface="Times New Roman" pitchFamily="18" charset="0"/>
              </a:rPr>
              <a:t> To date, more than 50 candidate genes for T2D have been studied in various populations worldwide.  However, results for essentially all candidate genes have been conflicting.  </a:t>
            </a:r>
          </a:p>
          <a:p>
            <a:pPr>
              <a:buFont typeface="Courier New" pitchFamily="49" charset="0"/>
              <a:buChar char="o"/>
            </a:pPr>
            <a:r>
              <a:rPr lang="en-US" dirty="0" smtClean="0">
                <a:latin typeface="Times New Roman" pitchFamily="18" charset="0"/>
                <a:cs typeface="Times New Roman" pitchFamily="18" charset="0"/>
              </a:rPr>
              <a:t> Possible explanations for the divergent findings include small sample sizes, differences in T2D susceptibility across ethnic groups, variation in environmental exposures, and gene-environmental interactions.  </a:t>
            </a:r>
          </a:p>
          <a:p>
            <a:pPr>
              <a:buFont typeface="Courier New" pitchFamily="49" charset="0"/>
              <a:buChar char="o"/>
            </a:pPr>
            <a:r>
              <a:rPr lang="en-US" dirty="0" smtClean="0">
                <a:latin typeface="Times New Roman" pitchFamily="18" charset="0"/>
                <a:cs typeface="Times New Roman" pitchFamily="18" charset="0"/>
              </a:rPr>
              <a:t> The most promising candidate genes include </a:t>
            </a:r>
            <a:r>
              <a:rPr lang="en-US" dirty="0" err="1" smtClean="0">
                <a:latin typeface="Times New Roman" pitchFamily="18" charset="0"/>
                <a:cs typeface="Times New Roman" pitchFamily="18" charset="0"/>
              </a:rPr>
              <a:t>PPARγ</a:t>
            </a:r>
            <a:r>
              <a:rPr lang="en-US" dirty="0" smtClean="0">
                <a:latin typeface="Times New Roman" pitchFamily="18" charset="0"/>
                <a:cs typeface="Times New Roman" pitchFamily="18" charset="0"/>
              </a:rPr>
              <a:t>, ABCC8, KCNJ11, and CALPN10.</a:t>
            </a:r>
            <a:endParaRPr lang="en-US" sz="1900" b="1" dirty="0" smtClean="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3733800" y="4759960"/>
          <a:ext cx="5029201" cy="1793240"/>
        </p:xfrm>
        <a:graphic>
          <a:graphicData uri="http://schemas.openxmlformats.org/drawingml/2006/table">
            <a:tbl>
              <a:tblPr firstRow="1" bandRow="1">
                <a:tableStyleId>{5C22544A-7EE6-4342-B048-85BDC9FD1C3A}</a:tableStyleId>
              </a:tblPr>
              <a:tblGrid>
                <a:gridCol w="1295400"/>
                <a:gridCol w="1066800"/>
                <a:gridCol w="1240810"/>
                <a:gridCol w="1426191"/>
              </a:tblGrid>
              <a:tr h="370840">
                <a:tc>
                  <a:txBody>
                    <a:bodyPr/>
                    <a:lstStyle/>
                    <a:p>
                      <a:r>
                        <a:rPr lang="en-US" sz="1700" dirty="0" smtClean="0">
                          <a:latin typeface="Times New Roman" pitchFamily="18" charset="0"/>
                          <a:cs typeface="Times New Roman" pitchFamily="18" charset="0"/>
                        </a:rPr>
                        <a:t>Gene</a:t>
                      </a:r>
                      <a:endParaRPr lang="en-US" sz="1700" dirty="0">
                        <a:latin typeface="Times New Roman" pitchFamily="18" charset="0"/>
                        <a:cs typeface="Times New Roman" pitchFamily="18" charset="0"/>
                      </a:endParaRPr>
                    </a:p>
                  </a:txBody>
                  <a:tcPr/>
                </a:tc>
                <a:tc>
                  <a:txBody>
                    <a:bodyPr/>
                    <a:lstStyle/>
                    <a:p>
                      <a:r>
                        <a:rPr lang="en-US" sz="1700" dirty="0" smtClean="0">
                          <a:latin typeface="Times New Roman" pitchFamily="18" charset="0"/>
                          <a:cs typeface="Times New Roman" pitchFamily="18" charset="0"/>
                        </a:rPr>
                        <a:t>Variant</a:t>
                      </a:r>
                      <a:endParaRPr lang="en-US" sz="1700" dirty="0">
                        <a:latin typeface="Times New Roman" pitchFamily="18" charset="0"/>
                        <a:cs typeface="Times New Roman" pitchFamily="18" charset="0"/>
                      </a:endParaRPr>
                    </a:p>
                  </a:txBody>
                  <a:tcPr/>
                </a:tc>
                <a:tc>
                  <a:txBody>
                    <a:bodyPr/>
                    <a:lstStyle/>
                    <a:p>
                      <a:r>
                        <a:rPr lang="en-US" sz="1700" dirty="0" smtClean="0">
                          <a:latin typeface="Times New Roman" pitchFamily="18" charset="0"/>
                          <a:cs typeface="Times New Roman" pitchFamily="18" charset="0"/>
                        </a:rPr>
                        <a:t>Locus</a:t>
                      </a:r>
                      <a:endParaRPr lang="en-US" sz="1700" dirty="0">
                        <a:latin typeface="Times New Roman" pitchFamily="18" charset="0"/>
                        <a:cs typeface="Times New Roman" pitchFamily="18" charset="0"/>
                      </a:endParaRPr>
                    </a:p>
                  </a:txBody>
                  <a:tcPr/>
                </a:tc>
                <a:tc>
                  <a:txBody>
                    <a:bodyPr/>
                    <a:lstStyle/>
                    <a:p>
                      <a:r>
                        <a:rPr lang="en-US" sz="1700" dirty="0" smtClean="0">
                          <a:latin typeface="Times New Roman" pitchFamily="18" charset="0"/>
                          <a:cs typeface="Times New Roman" pitchFamily="18" charset="0"/>
                        </a:rPr>
                        <a:t>Possible RR</a:t>
                      </a:r>
                      <a:endParaRPr lang="en-US" sz="1700" dirty="0">
                        <a:latin typeface="Times New Roman" pitchFamily="18" charset="0"/>
                        <a:cs typeface="Times New Roman" pitchFamily="18" charset="0"/>
                      </a:endParaRPr>
                    </a:p>
                  </a:txBody>
                  <a:tcPr/>
                </a:tc>
              </a:tr>
              <a:tr h="314960">
                <a:tc>
                  <a:txBody>
                    <a:bodyPr/>
                    <a:lstStyle/>
                    <a:p>
                      <a:r>
                        <a:rPr lang="en-US" sz="1700" dirty="0" smtClean="0">
                          <a:latin typeface="Times New Roman" pitchFamily="18" charset="0"/>
                          <a:cs typeface="Times New Roman" pitchFamily="18" charset="0"/>
                        </a:rPr>
                        <a:t>PPAR</a:t>
                      </a:r>
                      <a:r>
                        <a:rPr lang="el-GR" sz="1700" dirty="0" smtClean="0">
                          <a:latin typeface="Times New Roman" pitchFamily="18" charset="0"/>
                          <a:cs typeface="Times New Roman" pitchFamily="18" charset="0"/>
                        </a:rPr>
                        <a:t>γ</a:t>
                      </a:r>
                      <a:endParaRPr lang="en-US" sz="1700" dirty="0">
                        <a:latin typeface="Times New Roman" pitchFamily="18" charset="0"/>
                        <a:cs typeface="Times New Roman" pitchFamily="18" charset="0"/>
                      </a:endParaRPr>
                    </a:p>
                  </a:txBody>
                  <a:tcPr/>
                </a:tc>
                <a:tc>
                  <a:txBody>
                    <a:bodyPr/>
                    <a:lstStyle/>
                    <a:p>
                      <a:r>
                        <a:rPr lang="en-US" sz="1700" dirty="0" smtClean="0">
                          <a:latin typeface="Times New Roman" pitchFamily="18" charset="0"/>
                          <a:cs typeface="Times New Roman" pitchFamily="18" charset="0"/>
                        </a:rPr>
                        <a:t>3p25</a:t>
                      </a:r>
                      <a:endParaRPr lang="en-US" sz="1700" dirty="0">
                        <a:latin typeface="Times New Roman" pitchFamily="18" charset="0"/>
                        <a:cs typeface="Times New Roman" pitchFamily="18" charset="0"/>
                      </a:endParaRPr>
                    </a:p>
                  </a:txBody>
                  <a:tcPr/>
                </a:tc>
                <a:tc>
                  <a:txBody>
                    <a:bodyPr/>
                    <a:lstStyle/>
                    <a:p>
                      <a:r>
                        <a:rPr lang="en-US" sz="1700" dirty="0" smtClean="0">
                          <a:latin typeface="Times New Roman" pitchFamily="18" charset="0"/>
                          <a:cs typeface="Times New Roman" pitchFamily="18" charset="0"/>
                        </a:rPr>
                        <a:t>Pro12Ala</a:t>
                      </a:r>
                      <a:endParaRPr lang="en-US" sz="1700" dirty="0">
                        <a:latin typeface="Times New Roman" pitchFamily="18" charset="0"/>
                        <a:cs typeface="Times New Roman" pitchFamily="18" charset="0"/>
                      </a:endParaRPr>
                    </a:p>
                  </a:txBody>
                  <a:tcPr/>
                </a:tc>
                <a:tc>
                  <a:txBody>
                    <a:bodyPr/>
                    <a:lstStyle/>
                    <a:p>
                      <a:pPr algn="ctr"/>
                      <a:r>
                        <a:rPr lang="en-US" sz="1700" dirty="0" smtClean="0">
                          <a:latin typeface="Times New Roman" pitchFamily="18" charset="0"/>
                          <a:cs typeface="Times New Roman" pitchFamily="18" charset="0"/>
                        </a:rPr>
                        <a:t>1 – 3 </a:t>
                      </a:r>
                      <a:endParaRPr lang="en-US" sz="1700" dirty="0">
                        <a:latin typeface="Times New Roman" pitchFamily="18" charset="0"/>
                        <a:cs typeface="Times New Roman" pitchFamily="18" charset="0"/>
                      </a:endParaRPr>
                    </a:p>
                  </a:txBody>
                  <a:tcPr/>
                </a:tc>
              </a:tr>
              <a:tr h="325120">
                <a:tc>
                  <a:txBody>
                    <a:bodyPr/>
                    <a:lstStyle/>
                    <a:p>
                      <a:r>
                        <a:rPr lang="en-US" sz="1700" dirty="0" smtClean="0">
                          <a:latin typeface="Times New Roman" pitchFamily="18" charset="0"/>
                          <a:cs typeface="Times New Roman" pitchFamily="18" charset="0"/>
                        </a:rPr>
                        <a:t>ABCC8</a:t>
                      </a:r>
                      <a:endParaRPr lang="en-US" sz="1700" dirty="0">
                        <a:latin typeface="Times New Roman" pitchFamily="18" charset="0"/>
                        <a:cs typeface="Times New Roman" pitchFamily="18" charset="0"/>
                      </a:endParaRPr>
                    </a:p>
                  </a:txBody>
                  <a:tcPr/>
                </a:tc>
                <a:tc>
                  <a:txBody>
                    <a:bodyPr/>
                    <a:lstStyle/>
                    <a:p>
                      <a:r>
                        <a:rPr lang="en-US" sz="1700" dirty="0" smtClean="0">
                          <a:latin typeface="Times New Roman" pitchFamily="18" charset="0"/>
                          <a:cs typeface="Times New Roman" pitchFamily="18" charset="0"/>
                        </a:rPr>
                        <a:t>11p15.1 </a:t>
                      </a:r>
                      <a:endParaRPr lang="en-US" sz="1700" dirty="0">
                        <a:latin typeface="Times New Roman" pitchFamily="18" charset="0"/>
                        <a:cs typeface="Times New Roman" pitchFamily="18" charset="0"/>
                      </a:endParaRPr>
                    </a:p>
                  </a:txBody>
                  <a:tcPr/>
                </a:tc>
                <a:tc>
                  <a:txBody>
                    <a:bodyPr/>
                    <a:lstStyle/>
                    <a:p>
                      <a:r>
                        <a:rPr lang="en-US" sz="1700" dirty="0" smtClean="0">
                          <a:latin typeface="Times New Roman" pitchFamily="18" charset="0"/>
                          <a:cs typeface="Times New Roman" pitchFamily="18" charset="0"/>
                        </a:rPr>
                        <a:t>Ser1369Ala</a:t>
                      </a:r>
                      <a:endParaRPr lang="en-US" sz="1700" dirty="0">
                        <a:latin typeface="Times New Roman" pitchFamily="18" charset="0"/>
                        <a:cs typeface="Times New Roman" pitchFamily="18" charset="0"/>
                      </a:endParaRPr>
                    </a:p>
                  </a:txBody>
                  <a:tcPr/>
                </a:tc>
                <a:tc>
                  <a:txBody>
                    <a:bodyPr/>
                    <a:lstStyle/>
                    <a:p>
                      <a:pPr algn="ctr"/>
                      <a:r>
                        <a:rPr lang="en-US" sz="1700" dirty="0" smtClean="0">
                          <a:latin typeface="Times New Roman" pitchFamily="18" charset="0"/>
                          <a:cs typeface="Times New Roman" pitchFamily="18" charset="0"/>
                        </a:rPr>
                        <a:t>2 – 4 </a:t>
                      </a:r>
                      <a:endParaRPr lang="en-US" sz="1700" dirty="0">
                        <a:latin typeface="Times New Roman" pitchFamily="18" charset="0"/>
                        <a:cs typeface="Times New Roman" pitchFamily="18" charset="0"/>
                      </a:endParaRPr>
                    </a:p>
                  </a:txBody>
                  <a:tcPr/>
                </a:tc>
              </a:tr>
              <a:tr h="299720">
                <a:tc>
                  <a:txBody>
                    <a:bodyPr/>
                    <a:lstStyle/>
                    <a:p>
                      <a:r>
                        <a:rPr lang="en-US" sz="1700" dirty="0" smtClean="0">
                          <a:latin typeface="Times New Roman" pitchFamily="18" charset="0"/>
                          <a:cs typeface="Times New Roman" pitchFamily="18" charset="0"/>
                        </a:rPr>
                        <a:t>KCNJ11</a:t>
                      </a:r>
                      <a:endParaRPr lang="en-US" sz="1700" dirty="0">
                        <a:latin typeface="Times New Roman" pitchFamily="18" charset="0"/>
                        <a:cs typeface="Times New Roman" pitchFamily="18" charset="0"/>
                      </a:endParaRPr>
                    </a:p>
                  </a:txBody>
                  <a:tcPr/>
                </a:tc>
                <a:tc>
                  <a:txBody>
                    <a:bodyPr/>
                    <a:lstStyle/>
                    <a:p>
                      <a:r>
                        <a:rPr lang="en-US" sz="1700" dirty="0" smtClean="0">
                          <a:latin typeface="Times New Roman" pitchFamily="18" charset="0"/>
                          <a:cs typeface="Times New Roman" pitchFamily="18" charset="0"/>
                        </a:rPr>
                        <a:t>11p15.1 </a:t>
                      </a:r>
                      <a:endParaRPr lang="en-US" sz="1700" dirty="0">
                        <a:latin typeface="Times New Roman" pitchFamily="18" charset="0"/>
                        <a:cs typeface="Times New Roman" pitchFamily="18" charset="0"/>
                      </a:endParaRPr>
                    </a:p>
                  </a:txBody>
                  <a:tcPr/>
                </a:tc>
                <a:tc>
                  <a:txBody>
                    <a:bodyPr/>
                    <a:lstStyle/>
                    <a:p>
                      <a:r>
                        <a:rPr lang="en-US" sz="1700" dirty="0" smtClean="0">
                          <a:latin typeface="Times New Roman" pitchFamily="18" charset="0"/>
                          <a:cs typeface="Times New Roman" pitchFamily="18" charset="0"/>
                        </a:rPr>
                        <a:t>Glu23Lys</a:t>
                      </a:r>
                      <a:endParaRPr lang="en-US" sz="1700" dirty="0">
                        <a:latin typeface="Times New Roman" pitchFamily="18" charset="0"/>
                        <a:cs typeface="Times New Roman" pitchFamily="18" charset="0"/>
                      </a:endParaRPr>
                    </a:p>
                  </a:txBody>
                  <a:tcPr/>
                </a:tc>
                <a:tc>
                  <a:txBody>
                    <a:bodyPr/>
                    <a:lstStyle/>
                    <a:p>
                      <a:pPr algn="ctr"/>
                      <a:r>
                        <a:rPr lang="en-US" sz="1700" dirty="0" smtClean="0">
                          <a:latin typeface="Times New Roman" pitchFamily="18" charset="0"/>
                          <a:cs typeface="Times New Roman" pitchFamily="18" charset="0"/>
                        </a:rPr>
                        <a:t>1 – 2 </a:t>
                      </a:r>
                      <a:endParaRPr lang="en-US" sz="1700" dirty="0">
                        <a:latin typeface="Times New Roman" pitchFamily="18" charset="0"/>
                        <a:cs typeface="Times New Roman" pitchFamily="18" charset="0"/>
                      </a:endParaRPr>
                    </a:p>
                  </a:txBody>
                  <a:tcPr/>
                </a:tc>
              </a:tr>
              <a:tr h="370840">
                <a:tc>
                  <a:txBody>
                    <a:bodyPr/>
                    <a:lstStyle/>
                    <a:p>
                      <a:r>
                        <a:rPr lang="en-US" sz="1700" dirty="0" smtClean="0">
                          <a:latin typeface="Times New Roman" pitchFamily="18" charset="0"/>
                          <a:cs typeface="Times New Roman" pitchFamily="18" charset="0"/>
                        </a:rPr>
                        <a:t>CALPN10</a:t>
                      </a:r>
                      <a:endParaRPr lang="en-US" sz="1700" dirty="0">
                        <a:latin typeface="Times New Roman" pitchFamily="18" charset="0"/>
                        <a:cs typeface="Times New Roman" pitchFamily="18" charset="0"/>
                      </a:endParaRPr>
                    </a:p>
                  </a:txBody>
                  <a:tcPr/>
                </a:tc>
                <a:tc>
                  <a:txBody>
                    <a:bodyPr/>
                    <a:lstStyle/>
                    <a:p>
                      <a:r>
                        <a:rPr lang="en-US" sz="1700" dirty="0" smtClean="0">
                          <a:latin typeface="Times New Roman" pitchFamily="18" charset="0"/>
                          <a:cs typeface="Times New Roman" pitchFamily="18" charset="0"/>
                        </a:rPr>
                        <a:t>2q37.3 </a:t>
                      </a:r>
                      <a:endParaRPr lang="en-US" sz="1700" dirty="0">
                        <a:latin typeface="Times New Roman" pitchFamily="18" charset="0"/>
                        <a:cs typeface="Times New Roman" pitchFamily="18" charset="0"/>
                      </a:endParaRPr>
                    </a:p>
                  </a:txBody>
                  <a:tcPr/>
                </a:tc>
                <a:tc>
                  <a:txBody>
                    <a:bodyPr/>
                    <a:lstStyle/>
                    <a:p>
                      <a:r>
                        <a:rPr lang="en-US" sz="1700" dirty="0" smtClean="0">
                          <a:latin typeface="Times New Roman" pitchFamily="18" charset="0"/>
                          <a:cs typeface="Times New Roman" pitchFamily="18" charset="0"/>
                        </a:rPr>
                        <a:t>A43G</a:t>
                      </a:r>
                      <a:endParaRPr lang="en-US" sz="1700" dirty="0">
                        <a:latin typeface="Times New Roman" pitchFamily="18" charset="0"/>
                        <a:cs typeface="Times New Roman" pitchFamily="18" charset="0"/>
                      </a:endParaRPr>
                    </a:p>
                  </a:txBody>
                  <a:tcPr/>
                </a:tc>
                <a:tc>
                  <a:txBody>
                    <a:bodyPr/>
                    <a:lstStyle/>
                    <a:p>
                      <a:pPr algn="ctr"/>
                      <a:r>
                        <a:rPr lang="en-US" sz="1700" dirty="0" smtClean="0">
                          <a:latin typeface="Times New Roman" pitchFamily="18" charset="0"/>
                          <a:cs typeface="Times New Roman" pitchFamily="18" charset="0"/>
                        </a:rPr>
                        <a:t>1 - 4 </a:t>
                      </a:r>
                      <a:endParaRPr lang="en-US" sz="1700" dirty="0">
                        <a:latin typeface="Times New Roman" pitchFamily="18" charset="0"/>
                        <a:cs typeface="Times New Roman" pitchFamily="18" charset="0"/>
                      </a:endParaRPr>
                    </a:p>
                  </a:txBody>
                  <a:tcPr/>
                </a:tc>
              </a:tr>
            </a:tbl>
          </a:graphicData>
        </a:graphic>
      </p:graphicFrame>
      <p:sp>
        <p:nvSpPr>
          <p:cNvPr id="4" name="TextBox 3"/>
          <p:cNvSpPr txBox="1"/>
          <p:nvPr/>
        </p:nvSpPr>
        <p:spPr>
          <a:xfrm>
            <a:off x="381000" y="5181600"/>
            <a:ext cx="3352800"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Table  2.  </a:t>
            </a:r>
            <a:r>
              <a:rPr lang="en-US" sz="1600" dirty="0" smtClean="0">
                <a:latin typeface="Times New Roman" pitchFamily="18" charset="0"/>
                <a:cs typeface="Times New Roman" pitchFamily="18" charset="0"/>
              </a:rPr>
              <a:t>Several T2D Susceptibility Genes</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534400" cy="4124206"/>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Maturity-Onset Diabetes of the Young (MODY)</a:t>
            </a:r>
            <a:endParaRPr lang="en-US" dirty="0" smtClean="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An uncommon form of T2D (accounting for &lt;5% of all T2D cases) that generally occurs before age 25 years is MODY.  </a:t>
            </a:r>
          </a:p>
          <a:p>
            <a:pPr>
              <a:buFont typeface="Wingdings" pitchFamily="2" charset="2"/>
              <a:buChar char="v"/>
            </a:pPr>
            <a:r>
              <a:rPr lang="en-US" dirty="0" smtClean="0">
                <a:latin typeface="Times New Roman" pitchFamily="18" charset="0"/>
                <a:cs typeface="Times New Roman" pitchFamily="18" charset="0"/>
              </a:rPr>
              <a:t>MODY is characterized by a slow onset of symptoms, the absence of obesity, no ketosis, and no evidence of beta cell autoimmunity.  </a:t>
            </a:r>
          </a:p>
          <a:p>
            <a:pPr>
              <a:buFont typeface="Wingdings" pitchFamily="2" charset="2"/>
              <a:buChar char="v"/>
            </a:pPr>
            <a:r>
              <a:rPr lang="en-US" dirty="0" smtClean="0">
                <a:latin typeface="Times New Roman" pitchFamily="18" charset="0"/>
                <a:cs typeface="Times New Roman" pitchFamily="18" charset="0"/>
              </a:rPr>
              <a:t>It is most often managed without the need for exogenous insulin.  </a:t>
            </a:r>
          </a:p>
          <a:p>
            <a:pPr>
              <a:buFont typeface="Wingdings" pitchFamily="2" charset="2"/>
              <a:buChar char="v"/>
            </a:pPr>
            <a:r>
              <a:rPr lang="en-US" dirty="0" smtClean="0">
                <a:latin typeface="Times New Roman" pitchFamily="18" charset="0"/>
                <a:cs typeface="Times New Roman" pitchFamily="18" charset="0"/>
              </a:rPr>
              <a:t>MODY displays an </a:t>
            </a:r>
            <a:r>
              <a:rPr lang="en-US" dirty="0" err="1" smtClean="0">
                <a:latin typeface="Times New Roman" pitchFamily="18" charset="0"/>
                <a:cs typeface="Times New Roman" pitchFamily="18" charset="0"/>
              </a:rPr>
              <a:t>autosomal</a:t>
            </a:r>
            <a:r>
              <a:rPr lang="en-US" dirty="0" smtClean="0">
                <a:latin typeface="Times New Roman" pitchFamily="18" charset="0"/>
                <a:cs typeface="Times New Roman" pitchFamily="18" charset="0"/>
              </a:rPr>
              <a:t> dominant pattern inheritance, generally spanning three generations.  </a:t>
            </a:r>
          </a:p>
          <a:p>
            <a:pPr>
              <a:buFont typeface="Wingdings" pitchFamily="2" charset="2"/>
              <a:buChar char="v"/>
            </a:pPr>
            <a:r>
              <a:rPr lang="en-US" dirty="0" smtClean="0">
                <a:latin typeface="Times New Roman" pitchFamily="18" charset="0"/>
                <a:cs typeface="Times New Roman" pitchFamily="18" charset="0"/>
              </a:rPr>
              <a:t>Because of advances in molecular genetics, it is now known that there are at least six forms of MODY, each of which caused by a mutation in a different gene that is directly involved with beta cell function . Table 3 lists the MODY genes that have been identified to date.  </a:t>
            </a:r>
          </a:p>
          <a:p>
            <a:pPr>
              <a:buFont typeface="Wingdings" pitchFamily="2" charset="2"/>
              <a:buChar char="v"/>
            </a:pPr>
            <a:r>
              <a:rPr lang="en-US" dirty="0" smtClean="0">
                <a:latin typeface="Times New Roman" pitchFamily="18" charset="0"/>
                <a:cs typeface="Times New Roman" pitchFamily="18" charset="0"/>
              </a:rPr>
              <a:t>Because ~15% of MODY patients do not carry mutations in one of these genes, it is anticipated that other genes that cause MODY will be discovered in the near future. </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3352800" y="4201160"/>
          <a:ext cx="5638800" cy="2428240"/>
        </p:xfrm>
        <a:graphic>
          <a:graphicData uri="http://schemas.openxmlformats.org/drawingml/2006/table">
            <a:tbl>
              <a:tblPr firstRow="1" bandRow="1">
                <a:tableStyleId>{5C22544A-7EE6-4342-B048-85BDC9FD1C3A}</a:tableStyleId>
              </a:tblPr>
              <a:tblGrid>
                <a:gridCol w="1066800"/>
                <a:gridCol w="1188720"/>
                <a:gridCol w="1249680"/>
                <a:gridCol w="1066800"/>
                <a:gridCol w="1066800"/>
              </a:tblGrid>
              <a:tr h="370840">
                <a:tc>
                  <a:txBody>
                    <a:bodyPr/>
                    <a:lstStyle/>
                    <a:p>
                      <a:r>
                        <a:rPr lang="en-US" sz="1600" dirty="0" smtClean="0"/>
                        <a:t>Type</a:t>
                      </a:r>
                      <a:endParaRPr lang="en-US" sz="1600" dirty="0"/>
                    </a:p>
                  </a:txBody>
                  <a:tcPr/>
                </a:tc>
                <a:tc>
                  <a:txBody>
                    <a:bodyPr/>
                    <a:lstStyle/>
                    <a:p>
                      <a:r>
                        <a:rPr lang="en-US" sz="1600" dirty="0" smtClean="0"/>
                        <a:t>Gene</a:t>
                      </a:r>
                      <a:endParaRPr lang="en-US" sz="1600" dirty="0"/>
                    </a:p>
                  </a:txBody>
                  <a:tcPr/>
                </a:tc>
                <a:tc>
                  <a:txBody>
                    <a:bodyPr/>
                    <a:lstStyle/>
                    <a:p>
                      <a:r>
                        <a:rPr lang="en-US" sz="1600" dirty="0" smtClean="0"/>
                        <a:t>Locus</a:t>
                      </a:r>
                      <a:endParaRPr lang="en-US" sz="1600" dirty="0"/>
                    </a:p>
                  </a:txBody>
                  <a:tcPr/>
                </a:tc>
                <a:tc>
                  <a:txBody>
                    <a:bodyPr/>
                    <a:lstStyle/>
                    <a:p>
                      <a:r>
                        <a:rPr lang="en-US" sz="1600" dirty="0" smtClean="0"/>
                        <a:t>Mutation</a:t>
                      </a:r>
                      <a:endParaRPr lang="en-US" sz="1600" dirty="0"/>
                    </a:p>
                  </a:txBody>
                  <a:tcPr/>
                </a:tc>
                <a:tc>
                  <a:txBody>
                    <a:bodyPr/>
                    <a:lstStyle/>
                    <a:p>
                      <a:r>
                        <a:rPr lang="en-US" sz="1600" dirty="0" smtClean="0"/>
                        <a:t>%MODY</a:t>
                      </a:r>
                      <a:endParaRPr lang="en-US" sz="1600" dirty="0"/>
                    </a:p>
                  </a:txBody>
                  <a:tcPr/>
                </a:tc>
              </a:tr>
              <a:tr h="320040">
                <a:tc>
                  <a:txBody>
                    <a:bodyPr/>
                    <a:lstStyle/>
                    <a:p>
                      <a:r>
                        <a:rPr lang="en-US" sz="1600" dirty="0" smtClean="0"/>
                        <a:t>MODY1</a:t>
                      </a:r>
                      <a:endParaRPr lang="en-US" sz="1600" dirty="0"/>
                    </a:p>
                  </a:txBody>
                  <a:tcPr/>
                </a:tc>
                <a:tc>
                  <a:txBody>
                    <a:bodyPr/>
                    <a:lstStyle/>
                    <a:p>
                      <a:r>
                        <a:rPr lang="en-US" sz="1600" dirty="0" smtClean="0"/>
                        <a:t>HNF4A</a:t>
                      </a:r>
                      <a:endParaRPr lang="en-US" sz="1600" dirty="0"/>
                    </a:p>
                  </a:txBody>
                  <a:tcPr/>
                </a:tc>
                <a:tc>
                  <a:txBody>
                    <a:bodyPr/>
                    <a:lstStyle/>
                    <a:p>
                      <a:r>
                        <a:rPr lang="en-US" sz="1600" dirty="0" smtClean="0"/>
                        <a:t> 20q12-q13.1</a:t>
                      </a:r>
                      <a:endParaRPr lang="en-US" sz="1600" dirty="0"/>
                    </a:p>
                  </a:txBody>
                  <a:tcPr/>
                </a:tc>
                <a:tc>
                  <a:txBody>
                    <a:bodyPr/>
                    <a:lstStyle/>
                    <a:p>
                      <a:r>
                        <a:rPr lang="en-US" sz="1600" dirty="0" smtClean="0"/>
                        <a:t>12</a:t>
                      </a:r>
                      <a:endParaRPr lang="en-US" sz="1600" dirty="0"/>
                    </a:p>
                  </a:txBody>
                  <a:tcPr/>
                </a:tc>
                <a:tc>
                  <a:txBody>
                    <a:bodyPr/>
                    <a:lstStyle/>
                    <a:p>
                      <a:r>
                        <a:rPr lang="en-US" sz="1600" dirty="0" smtClean="0"/>
                        <a:t>5</a:t>
                      </a:r>
                      <a:endParaRPr lang="en-US" sz="1600" dirty="0"/>
                    </a:p>
                  </a:txBody>
                  <a:tcPr/>
                </a:tc>
              </a:tr>
              <a:tr h="365760">
                <a:tc>
                  <a:txBody>
                    <a:bodyPr/>
                    <a:lstStyle/>
                    <a:p>
                      <a:r>
                        <a:rPr lang="en-US" sz="1600" dirty="0" smtClean="0"/>
                        <a:t>MODY2</a:t>
                      </a:r>
                      <a:endParaRPr lang="en-US" sz="1600" dirty="0"/>
                    </a:p>
                  </a:txBody>
                  <a:tcPr/>
                </a:tc>
                <a:tc>
                  <a:txBody>
                    <a:bodyPr/>
                    <a:lstStyle/>
                    <a:p>
                      <a:r>
                        <a:rPr lang="en-US" sz="1600" dirty="0" smtClean="0"/>
                        <a:t>GCK</a:t>
                      </a:r>
                      <a:endParaRPr lang="en-US" sz="1600" dirty="0"/>
                    </a:p>
                  </a:txBody>
                  <a:tcPr/>
                </a:tc>
                <a:tc>
                  <a:txBody>
                    <a:bodyPr/>
                    <a:lstStyle/>
                    <a:p>
                      <a:r>
                        <a:rPr lang="en-US" sz="1600" dirty="0" smtClean="0"/>
                        <a:t>7p15-p13</a:t>
                      </a:r>
                      <a:endParaRPr lang="en-US" sz="1600" dirty="0"/>
                    </a:p>
                  </a:txBody>
                  <a:tcPr/>
                </a:tc>
                <a:tc>
                  <a:txBody>
                    <a:bodyPr/>
                    <a:lstStyle/>
                    <a:p>
                      <a:r>
                        <a:rPr lang="en-US" sz="1600" dirty="0" smtClean="0"/>
                        <a:t>200</a:t>
                      </a:r>
                      <a:endParaRPr lang="en-US" sz="1600" dirty="0"/>
                    </a:p>
                  </a:txBody>
                  <a:tcPr/>
                </a:tc>
                <a:tc>
                  <a:txBody>
                    <a:bodyPr/>
                    <a:lstStyle/>
                    <a:p>
                      <a:r>
                        <a:rPr lang="en-US" sz="1600" dirty="0" smtClean="0"/>
                        <a:t>15</a:t>
                      </a:r>
                      <a:endParaRPr lang="en-US" sz="1600" dirty="0"/>
                    </a:p>
                  </a:txBody>
                  <a:tcPr/>
                </a:tc>
              </a:tr>
              <a:tr h="304800">
                <a:tc>
                  <a:txBody>
                    <a:bodyPr/>
                    <a:lstStyle/>
                    <a:p>
                      <a:r>
                        <a:rPr lang="en-US" sz="1600" dirty="0" smtClean="0"/>
                        <a:t>MODY3</a:t>
                      </a:r>
                      <a:endParaRPr lang="en-US" sz="1600" dirty="0"/>
                    </a:p>
                  </a:txBody>
                  <a:tcPr/>
                </a:tc>
                <a:tc>
                  <a:txBody>
                    <a:bodyPr/>
                    <a:lstStyle/>
                    <a:p>
                      <a:r>
                        <a:rPr lang="en-US" sz="1600" dirty="0" smtClean="0"/>
                        <a:t>HNF1A</a:t>
                      </a:r>
                      <a:endParaRPr lang="en-US" sz="1600" dirty="0"/>
                    </a:p>
                  </a:txBody>
                  <a:tcPr/>
                </a:tc>
                <a:tc>
                  <a:txBody>
                    <a:bodyPr/>
                    <a:lstStyle/>
                    <a:p>
                      <a:r>
                        <a:rPr lang="en-US" sz="1600" dirty="0" smtClean="0"/>
                        <a:t>12q24.2</a:t>
                      </a:r>
                      <a:endParaRPr lang="en-US" sz="1600" dirty="0"/>
                    </a:p>
                  </a:txBody>
                  <a:tcPr/>
                </a:tc>
                <a:tc>
                  <a:txBody>
                    <a:bodyPr/>
                    <a:lstStyle/>
                    <a:p>
                      <a:r>
                        <a:rPr lang="en-US" sz="1600" dirty="0" smtClean="0"/>
                        <a:t>100</a:t>
                      </a:r>
                      <a:endParaRPr lang="en-US" sz="1600" dirty="0"/>
                    </a:p>
                  </a:txBody>
                  <a:tcPr/>
                </a:tc>
                <a:tc>
                  <a:txBody>
                    <a:bodyPr/>
                    <a:lstStyle/>
                    <a:p>
                      <a:r>
                        <a:rPr lang="en-US" sz="1600" dirty="0" smtClean="0">
                          <a:latin typeface="Perpetua" pitchFamily="18" charset="0"/>
                          <a:cs typeface="Times New Roman" pitchFamily="18" charset="0"/>
                        </a:rPr>
                        <a:t>65</a:t>
                      </a:r>
                      <a:endParaRPr lang="en-US" sz="1600" dirty="0">
                        <a:latin typeface="Perpetua" pitchFamily="18" charset="0"/>
                      </a:endParaRPr>
                    </a:p>
                  </a:txBody>
                  <a:tcPr/>
                </a:tc>
              </a:tr>
              <a:tr h="350520">
                <a:tc>
                  <a:txBody>
                    <a:bodyPr/>
                    <a:lstStyle/>
                    <a:p>
                      <a:r>
                        <a:rPr lang="en-US" sz="1600" dirty="0" smtClean="0"/>
                        <a:t>MODY4</a:t>
                      </a:r>
                      <a:endParaRPr lang="en-US" sz="1600" dirty="0"/>
                    </a:p>
                  </a:txBody>
                  <a:tcPr/>
                </a:tc>
                <a:tc>
                  <a:txBody>
                    <a:bodyPr/>
                    <a:lstStyle/>
                    <a:p>
                      <a:r>
                        <a:rPr lang="en-US" sz="1600" dirty="0" smtClean="0"/>
                        <a:t>IPF1</a:t>
                      </a:r>
                      <a:endParaRPr lang="en-US" sz="1600" dirty="0"/>
                    </a:p>
                  </a:txBody>
                  <a:tcPr/>
                </a:tc>
                <a:tc>
                  <a:txBody>
                    <a:bodyPr/>
                    <a:lstStyle/>
                    <a:p>
                      <a:r>
                        <a:rPr lang="en-US" sz="1600" dirty="0" smtClean="0"/>
                        <a:t>13q12.1</a:t>
                      </a:r>
                      <a:endParaRPr lang="en-US" sz="1600" dirty="0"/>
                    </a:p>
                  </a:txBody>
                  <a:tcPr/>
                </a:tc>
                <a:tc>
                  <a:txBody>
                    <a:bodyPr/>
                    <a:lstStyle/>
                    <a:p>
                      <a:r>
                        <a:rPr lang="en-US" sz="1600" dirty="0" smtClean="0"/>
                        <a:t>Few</a:t>
                      </a:r>
                      <a:endParaRPr lang="en-US" sz="1600" dirty="0"/>
                    </a:p>
                  </a:txBody>
                  <a:tcPr/>
                </a:tc>
                <a:tc>
                  <a:txBody>
                    <a:bodyPr/>
                    <a:lstStyle/>
                    <a:p>
                      <a:endParaRPr lang="en-US" sz="1600"/>
                    </a:p>
                  </a:txBody>
                  <a:tcPr/>
                </a:tc>
              </a:tr>
              <a:tr h="304800">
                <a:tc>
                  <a:txBody>
                    <a:bodyPr/>
                    <a:lstStyle/>
                    <a:p>
                      <a:r>
                        <a:rPr lang="en-US" sz="1600" dirty="0" smtClean="0"/>
                        <a:t>MODY5</a:t>
                      </a:r>
                      <a:endParaRPr lang="en-US" sz="1600" dirty="0"/>
                    </a:p>
                  </a:txBody>
                  <a:tcPr/>
                </a:tc>
                <a:tc>
                  <a:txBody>
                    <a:bodyPr/>
                    <a:lstStyle/>
                    <a:p>
                      <a:r>
                        <a:rPr lang="en-US" sz="1600" dirty="0" smtClean="0"/>
                        <a:t>HNF1B</a:t>
                      </a:r>
                      <a:endParaRPr lang="en-US" sz="1600" dirty="0"/>
                    </a:p>
                  </a:txBody>
                  <a:tcPr/>
                </a:tc>
                <a:tc>
                  <a:txBody>
                    <a:bodyPr/>
                    <a:lstStyle/>
                    <a:p>
                      <a:r>
                        <a:rPr lang="en-US" sz="1600" dirty="0" smtClean="0"/>
                        <a:t>17cen-q21.3</a:t>
                      </a:r>
                      <a:endParaRPr lang="en-US" sz="1600" dirty="0"/>
                    </a:p>
                  </a:txBody>
                  <a:tcPr/>
                </a:tc>
                <a:tc>
                  <a:txBody>
                    <a:bodyPr/>
                    <a:lstStyle/>
                    <a:p>
                      <a:r>
                        <a:rPr lang="en-US" sz="1600" dirty="0" smtClean="0"/>
                        <a:t>Few</a:t>
                      </a:r>
                      <a:endParaRPr lang="en-US" sz="1600" dirty="0"/>
                    </a:p>
                  </a:txBody>
                  <a:tcPr/>
                </a:tc>
                <a:tc>
                  <a:txBody>
                    <a:bodyPr/>
                    <a:lstStyle/>
                    <a:p>
                      <a:r>
                        <a:rPr lang="en-US" sz="1600" dirty="0" smtClean="0"/>
                        <a:t>3</a:t>
                      </a:r>
                      <a:endParaRPr lang="en-US" sz="1600" dirty="0"/>
                    </a:p>
                  </a:txBody>
                  <a:tcPr/>
                </a:tc>
              </a:tr>
              <a:tr h="269240">
                <a:tc>
                  <a:txBody>
                    <a:bodyPr/>
                    <a:lstStyle/>
                    <a:p>
                      <a:r>
                        <a:rPr lang="en-US" sz="1600" dirty="0" smtClean="0"/>
                        <a:t>MODY</a:t>
                      </a:r>
                      <a:r>
                        <a:rPr lang="en-US" sz="1600" dirty="0" smtClean="0">
                          <a:latin typeface="+mn-lt"/>
                          <a:cs typeface="Times New Roman" pitchFamily="18" charset="0"/>
                        </a:rPr>
                        <a:t>6</a:t>
                      </a:r>
                      <a:endParaRPr lang="en-US" sz="1600" dirty="0">
                        <a:latin typeface="+mn-lt"/>
                      </a:endParaRPr>
                    </a:p>
                  </a:txBody>
                  <a:tcPr/>
                </a:tc>
                <a:tc>
                  <a:txBody>
                    <a:bodyPr/>
                    <a:lstStyle/>
                    <a:p>
                      <a:r>
                        <a:rPr lang="en-US" sz="1600" dirty="0" smtClean="0"/>
                        <a:t>NEUROD1</a:t>
                      </a:r>
                      <a:endParaRPr lang="en-US" sz="1600" dirty="0"/>
                    </a:p>
                  </a:txBody>
                  <a:tcPr/>
                </a:tc>
                <a:tc>
                  <a:txBody>
                    <a:bodyPr/>
                    <a:lstStyle/>
                    <a:p>
                      <a:r>
                        <a:rPr lang="en-US" sz="1600" dirty="0" smtClean="0"/>
                        <a:t>2q32</a:t>
                      </a:r>
                      <a:endParaRPr lang="en-US" sz="1600" dirty="0"/>
                    </a:p>
                  </a:txBody>
                  <a:tcPr/>
                </a:tc>
                <a:tc>
                  <a:txBody>
                    <a:bodyPr/>
                    <a:lstStyle/>
                    <a:p>
                      <a:r>
                        <a:rPr lang="en-US" sz="1600" dirty="0" smtClean="0"/>
                        <a:t>Few</a:t>
                      </a:r>
                      <a:endParaRPr lang="en-US" sz="1600" dirty="0"/>
                    </a:p>
                  </a:txBody>
                  <a:tcPr/>
                </a:tc>
                <a:tc>
                  <a:txBody>
                    <a:bodyPr/>
                    <a:lstStyle/>
                    <a:p>
                      <a:endParaRPr lang="en-US" sz="1600" dirty="0"/>
                    </a:p>
                  </a:txBody>
                  <a:tcPr/>
                </a:tc>
              </a:tr>
            </a:tbl>
          </a:graphicData>
        </a:graphic>
      </p:graphicFrame>
      <p:sp>
        <p:nvSpPr>
          <p:cNvPr id="6" name="Rectangle 5"/>
          <p:cNvSpPr/>
          <p:nvPr/>
        </p:nvSpPr>
        <p:spPr>
          <a:xfrm>
            <a:off x="381000" y="4419600"/>
            <a:ext cx="2299091" cy="369332"/>
          </a:xfrm>
          <a:prstGeom prst="rect">
            <a:avLst/>
          </a:prstGeom>
        </p:spPr>
        <p:txBody>
          <a:bodyPr wrap="none">
            <a:spAutoFit/>
          </a:bodyPr>
          <a:lstStyle/>
          <a:p>
            <a:r>
              <a:rPr lang="en-US" b="1" dirty="0" smtClean="0"/>
              <a:t>Table  3</a:t>
            </a:r>
            <a:r>
              <a:rPr lang="en-US" dirty="0" smtClean="0"/>
              <a:t>.  MODY Genes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948</TotalTime>
  <Words>2794</Words>
  <Application>Microsoft Office PowerPoint</Application>
  <PresentationFormat>On-screen Show (4:3)</PresentationFormat>
  <Paragraphs>204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Equity</vt:lpstr>
      <vt:lpstr>GeneticS &amp; diABETEs</vt:lpstr>
      <vt:lpstr>DIABETES</vt:lpstr>
      <vt:lpstr>Slide 3</vt:lpstr>
      <vt:lpstr>Slide 4</vt:lpstr>
      <vt:lpstr>Slide 5</vt:lpstr>
      <vt:lpstr>Slide 6</vt:lpstr>
      <vt:lpstr>Slide 7</vt:lpstr>
      <vt:lpstr>Slide 8</vt:lpstr>
      <vt:lpstr>Slide 9</vt:lpstr>
      <vt:lpstr>Slide 10</vt:lpstr>
      <vt:lpstr>Slide 11</vt:lpstr>
      <vt:lpstr>GOUT</vt:lpstr>
      <vt:lpstr>Morphology</vt:lpstr>
      <vt:lpstr>Genetic basis of gout</vt:lpstr>
      <vt:lpstr>Tests to help diagnose gout </vt:lpstr>
      <vt:lpstr>2. Monogenic (mendelian) disorders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disorders and their diagnosis</dc:title>
  <dc:creator>User</dc:creator>
  <cp:lastModifiedBy>User</cp:lastModifiedBy>
  <cp:revision>88</cp:revision>
  <dcterms:created xsi:type="dcterms:W3CDTF">2020-04-13T10:30:08Z</dcterms:created>
  <dcterms:modified xsi:type="dcterms:W3CDTF">2020-05-08T17:15:50Z</dcterms:modified>
</cp:coreProperties>
</file>