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72"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7F624EB-98FB-4612-87A7-F352A65D350A}" type="datetimeFigureOut">
              <a:rPr lang="en-US" smtClean="0"/>
              <a:pPr/>
              <a:t>6/14/2020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70AAF4F-4302-4591-B75B-6F2AE736CA7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F624EB-98FB-4612-87A7-F352A65D350A}"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AAF4F-4302-4591-B75B-6F2AE736CA7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70AAF4F-4302-4591-B75B-6F2AE736CA7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F624EB-98FB-4612-87A7-F352A65D350A}"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7F624EB-98FB-4612-87A7-F352A65D350A}"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70AAF4F-4302-4591-B75B-6F2AE736CA7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7F624EB-98FB-4612-87A7-F352A65D350A}" type="datetimeFigureOut">
              <a:rPr lang="en-US" smtClean="0"/>
              <a:pPr/>
              <a:t>6/14/2020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70AAF4F-4302-4591-B75B-6F2AE736CA7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7F624EB-98FB-4612-87A7-F352A65D350A}" type="datetimeFigureOut">
              <a:rPr lang="en-US" smtClean="0"/>
              <a:pPr/>
              <a:t>6/14/2020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AAF4F-4302-4591-B75B-6F2AE736CA7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7F624EB-98FB-4612-87A7-F352A65D350A}" type="datetimeFigureOut">
              <a:rPr lang="en-US" smtClean="0"/>
              <a:pPr/>
              <a:t>6/14/2020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70AAF4F-4302-4591-B75B-6F2AE736CA7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F624EB-98FB-4612-87A7-F352A65D350A}" type="datetimeFigureOut">
              <a:rPr lang="en-US" smtClean="0"/>
              <a:pPr/>
              <a:t>6/14/2020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70AAF4F-4302-4591-B75B-6F2AE736CA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7F624EB-98FB-4612-87A7-F352A65D350A}" type="datetimeFigureOut">
              <a:rPr lang="en-US" smtClean="0"/>
              <a:pPr/>
              <a:t>6/14/2020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70AAF4F-4302-4591-B75B-6F2AE736CA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70AAF4F-4302-4591-B75B-6F2AE736CA7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7F624EB-98FB-4612-87A7-F352A65D350A}" type="datetimeFigureOut">
              <a:rPr lang="en-US" smtClean="0"/>
              <a:pPr/>
              <a:t>6/14/2020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70AAF4F-4302-4591-B75B-6F2AE736CA7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7F624EB-98FB-4612-87A7-F352A65D350A}" type="datetimeFigureOut">
              <a:rPr lang="en-US" smtClean="0"/>
              <a:pPr/>
              <a:t>6/14/2020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7F624EB-98FB-4612-87A7-F352A65D350A}" type="datetimeFigureOut">
              <a:rPr lang="en-US" smtClean="0"/>
              <a:pPr/>
              <a:t>6/14/2020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70AAF4F-4302-4591-B75B-6F2AE736CA7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0000" lnSpcReduction="20000"/>
          </a:bodyPr>
          <a:lstStyle/>
          <a:p>
            <a:r>
              <a:rPr lang="en-US" sz="4400" b="1" dirty="0" smtClean="0">
                <a:solidFill>
                  <a:srgbClr val="00B050"/>
                </a:solidFill>
              </a:rPr>
              <a:t>This is </a:t>
            </a:r>
            <a:r>
              <a:rPr lang="en-US" sz="4400" b="1" smtClean="0">
                <a:solidFill>
                  <a:srgbClr val="00B050"/>
                </a:solidFill>
              </a:rPr>
              <a:t>our </a:t>
            </a:r>
            <a:r>
              <a:rPr lang="en-US" sz="4400" b="1" smtClean="0">
                <a:solidFill>
                  <a:srgbClr val="00B050"/>
                </a:solidFill>
              </a:rPr>
              <a:t>18</a:t>
            </a:r>
            <a:r>
              <a:rPr lang="en-US" sz="4400" b="1" baseline="30000" smtClean="0">
                <a:solidFill>
                  <a:srgbClr val="00B050"/>
                </a:solidFill>
              </a:rPr>
              <a:t>th</a:t>
            </a:r>
            <a:r>
              <a:rPr lang="en-US" sz="4400" b="1" smtClean="0">
                <a:solidFill>
                  <a:srgbClr val="00B050"/>
                </a:solidFill>
              </a:rPr>
              <a:t> </a:t>
            </a:r>
            <a:r>
              <a:rPr lang="en-US" sz="4400" b="1" dirty="0" smtClean="0">
                <a:solidFill>
                  <a:srgbClr val="00B050"/>
                </a:solidFill>
              </a:rPr>
              <a:t>Class</a:t>
            </a:r>
          </a:p>
          <a:p>
            <a:r>
              <a:rPr lang="en-US" sz="4400" b="1" dirty="0" smtClean="0">
                <a:solidFill>
                  <a:srgbClr val="00B050"/>
                </a:solidFill>
              </a:rPr>
              <a:t>Our Today’s Chapter is ‘</a:t>
            </a:r>
            <a:r>
              <a:rPr lang="en-US" sz="4400" b="1" dirty="0" smtClean="0">
                <a:solidFill>
                  <a:srgbClr val="FF0000"/>
                </a:solidFill>
              </a:rPr>
              <a:t>Hospitality and Related Services</a:t>
            </a:r>
            <a:r>
              <a:rPr lang="en-US" dirty="0" smtClean="0"/>
              <a:t>.’</a:t>
            </a:r>
            <a:endParaRPr lang="en-US" dirty="0"/>
          </a:p>
        </p:txBody>
      </p:sp>
      <p:sp>
        <p:nvSpPr>
          <p:cNvPr id="2" name="Title 1"/>
          <p:cNvSpPr>
            <a:spLocks noGrp="1"/>
          </p:cNvSpPr>
          <p:nvPr>
            <p:ph type="ctrTitle"/>
          </p:nvPr>
        </p:nvSpPr>
        <p:spPr/>
        <p:txBody>
          <a:bodyPr>
            <a:normAutofit/>
          </a:bodyPr>
          <a:lstStyle/>
          <a:p>
            <a:r>
              <a:rPr lang="en-US" sz="5400" i="1" dirty="0" smtClean="0">
                <a:solidFill>
                  <a:srgbClr val="FF0000"/>
                </a:solidFill>
              </a:rPr>
              <a:t>Hello …</a:t>
            </a:r>
            <a:endParaRPr lang="en-US" sz="5400" i="1" dirty="0">
              <a:solidFill>
                <a:srgbClr val="FF0000"/>
              </a:solidFill>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solidFill>
                  <a:srgbClr val="FF0000"/>
                </a:solidFill>
                <a:latin typeface="Calibri" pitchFamily="34" charset="0"/>
              </a:rPr>
              <a:t>The Food Service Industry</a:t>
            </a:r>
            <a:endParaRPr lang="en-US" sz="4400" b="1" dirty="0">
              <a:solidFill>
                <a:srgbClr val="FF0000"/>
              </a:solidFill>
              <a:latin typeface="Calibri" pitchFamily="34" charset="0"/>
            </a:endParaRPr>
          </a:p>
        </p:txBody>
      </p:sp>
      <p:pic>
        <p:nvPicPr>
          <p:cNvPr id="4" name="Content Placeholder 3" descr="images (2).jpg"/>
          <p:cNvPicPr>
            <a:picLocks noGrp="1" noChangeAspect="1"/>
          </p:cNvPicPr>
          <p:nvPr>
            <p:ph sz="quarter" idx="1"/>
          </p:nvPr>
        </p:nvPicPr>
        <p:blipFill>
          <a:blip r:embed="rId2"/>
          <a:stretch>
            <a:fillRect/>
          </a:stretch>
        </p:blipFill>
        <p:spPr>
          <a:xfrm>
            <a:off x="5715000" y="1371600"/>
            <a:ext cx="3086100" cy="5257800"/>
          </a:xfrm>
        </p:spPr>
      </p:pic>
      <p:sp>
        <p:nvSpPr>
          <p:cNvPr id="5" name="Rectangle 4"/>
          <p:cNvSpPr/>
          <p:nvPr/>
        </p:nvSpPr>
        <p:spPr>
          <a:xfrm>
            <a:off x="304800" y="1371600"/>
            <a:ext cx="4572000" cy="5478423"/>
          </a:xfrm>
          <a:prstGeom prst="rect">
            <a:avLst/>
          </a:prstGeom>
        </p:spPr>
        <p:txBody>
          <a:bodyPr>
            <a:spAutoFit/>
          </a:bodyPr>
          <a:lstStyle/>
          <a:p>
            <a:pPr algn="just">
              <a:spcBef>
                <a:spcPct val="50000"/>
              </a:spcBef>
            </a:pPr>
            <a:r>
              <a:rPr kumimoji="1" lang="en-US" altLang="zh-CN" sz="2000" b="1" dirty="0" smtClean="0">
                <a:solidFill>
                  <a:srgbClr val="00B050"/>
                </a:solidFill>
                <a:latin typeface="Calibri" pitchFamily="34" charset="0"/>
              </a:rPr>
              <a:t>Like the lodging industry ,the food service industry is a very old business. Such a service came out of the early inns and monasteries. In cities, small restaurants began serving simple dishes such as soups and breads.</a:t>
            </a:r>
          </a:p>
          <a:p>
            <a:pPr algn="just">
              <a:spcBef>
                <a:spcPct val="50000"/>
              </a:spcBef>
            </a:pPr>
            <a:r>
              <a:rPr kumimoji="1" lang="en-US" altLang="zh-CN" sz="2000" b="1" dirty="0" smtClean="0">
                <a:solidFill>
                  <a:srgbClr val="00B050"/>
                </a:solidFill>
                <a:latin typeface="Calibri" pitchFamily="34" charset="0"/>
              </a:rPr>
              <a:t>With the development of stagecoaches, taverns began providing food and lodging along the early road and in small communities .Some believe that these roadside taverns were really the beginnings of the American hotel industry. As cities grew so did eating establishments. Some names of historic restaurants in the 1820s in New York City were </a:t>
            </a:r>
            <a:r>
              <a:rPr kumimoji="1" lang="en-US" altLang="zh-CN" sz="2000" b="1" dirty="0" err="1" smtClean="0">
                <a:solidFill>
                  <a:srgbClr val="00B050"/>
                </a:solidFill>
                <a:latin typeface="Calibri" pitchFamily="34" charset="0"/>
              </a:rPr>
              <a:t>Niblo’s</a:t>
            </a:r>
            <a:r>
              <a:rPr kumimoji="1" lang="en-US" altLang="zh-CN" sz="2000" b="1" dirty="0" smtClean="0">
                <a:solidFill>
                  <a:srgbClr val="00B050"/>
                </a:solidFill>
                <a:latin typeface="Calibri" pitchFamily="34" charset="0"/>
              </a:rPr>
              <a:t> Garden ,the San Souci, and Delmonico’s.</a:t>
            </a:r>
            <a:endParaRPr kumimoji="1" lang="en-US" altLang="zh-CN" sz="2000" b="1" dirty="0">
              <a:solidFill>
                <a:srgbClr val="00B050"/>
              </a:solidFill>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solidFill>
                  <a:srgbClr val="FF0000"/>
                </a:solidFill>
                <a:latin typeface="Calibri" pitchFamily="34" charset="0"/>
              </a:rPr>
              <a:t>Food Industry in Bangladesh</a:t>
            </a:r>
            <a:endParaRPr lang="en-US" sz="4400" b="1" dirty="0">
              <a:solidFill>
                <a:srgbClr val="FF0000"/>
              </a:solidFill>
              <a:latin typeface="Calibri" pitchFamily="34" charset="0"/>
            </a:endParaRPr>
          </a:p>
        </p:txBody>
      </p:sp>
      <p:sp>
        <p:nvSpPr>
          <p:cNvPr id="3" name="Content Placeholder 2"/>
          <p:cNvSpPr>
            <a:spLocks noGrp="1"/>
          </p:cNvSpPr>
          <p:nvPr>
            <p:ph sz="quarter" idx="1"/>
          </p:nvPr>
        </p:nvSpPr>
        <p:spPr/>
        <p:txBody>
          <a:bodyPr>
            <a:noAutofit/>
          </a:bodyPr>
          <a:lstStyle/>
          <a:p>
            <a:r>
              <a:rPr lang="en-US" sz="2000" b="1" dirty="0" smtClean="0">
                <a:solidFill>
                  <a:srgbClr val="00B050"/>
                </a:solidFill>
                <a:latin typeface="Calibri" pitchFamily="34" charset="0"/>
              </a:rPr>
              <a:t>Food industry is a rapidly growing sector in Bangladesh, employing a significant portion of the labor force in the country. Between 2004 and 2010, the food processing industry in Bangladesh grew at an average 7.7 percent per annum. Bangladesh Bureau of Statistics, in its 25006 Economic Census, reported that there were approximately 246 medium-sized food processing industries employing 19 percent of the industrial manufacturing workforce in Bangladesh or 8 percent of the total manufacturing labor force. The food industry employs 2.45 percent of the country's total labor force and its share in the GDP was 2.01 percent in 2010. There are also numerous small scale factories and domestic units engaged in food processing throughout the country. According to some industry analysts, the food processing sector in Bangladesh is a 4.5 billion US Dollar industry. In 2010, Bangladesh exported over $700 million worth of processed food and beverages, over 60 percent of them were shrimp and fish products.</a:t>
            </a:r>
            <a:endParaRPr lang="en-US" sz="2000" b="1" dirty="0">
              <a:solidFill>
                <a:srgbClr val="00B050"/>
              </a:solidFill>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FF0000"/>
                </a:solidFill>
                <a:latin typeface="Calibri" pitchFamily="34" charset="0"/>
              </a:rPr>
              <a:t>Food Services Structure</a:t>
            </a:r>
            <a:endParaRPr lang="en-US" dirty="0">
              <a:solidFill>
                <a:srgbClr val="FF0000"/>
              </a:solidFill>
              <a:latin typeface="Calibri" pitchFamily="34" charset="0"/>
            </a:endParaRPr>
          </a:p>
        </p:txBody>
      </p:sp>
      <p:pic>
        <p:nvPicPr>
          <p:cNvPr id="4" name="Picture 2"/>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457200" y="1447800"/>
            <a:ext cx="8458200" cy="50291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1" lang="en-US" altLang="zh-CN" sz="3600" b="1" u="sng" dirty="0" smtClean="0">
                <a:solidFill>
                  <a:srgbClr val="FF0000"/>
                </a:solidFill>
                <a:latin typeface="Times New Roman" pitchFamily="18" charset="0"/>
              </a:rPr>
              <a:t>Kinds of the food service</a:t>
            </a:r>
            <a:endParaRPr lang="en-US" dirty="0">
              <a:solidFill>
                <a:srgbClr val="FF0000"/>
              </a:solidFill>
            </a:endParaRPr>
          </a:p>
        </p:txBody>
      </p:sp>
      <p:sp>
        <p:nvSpPr>
          <p:cNvPr id="3" name="Content Placeholder 2"/>
          <p:cNvSpPr>
            <a:spLocks noGrp="1"/>
          </p:cNvSpPr>
          <p:nvPr>
            <p:ph sz="quarter" idx="1"/>
          </p:nvPr>
        </p:nvSpPr>
        <p:spPr/>
        <p:txBody>
          <a:bodyPr/>
          <a:lstStyle/>
          <a:p>
            <a:pPr algn="just">
              <a:spcBef>
                <a:spcPct val="50000"/>
              </a:spcBef>
            </a:pPr>
            <a:r>
              <a:rPr kumimoji="1" lang="en-US" altLang="zh-CN" sz="2800" b="1" dirty="0" smtClean="0">
                <a:solidFill>
                  <a:srgbClr val="00B050"/>
                </a:solidFill>
                <a:latin typeface="Times New Roman" pitchFamily="18" charset="0"/>
              </a:rPr>
              <a:t>1)local restaurants . That include  fast-food units, coffee shops, specialty restaurants, family restaurants, cafeterias, and full-service restaurants.</a:t>
            </a:r>
          </a:p>
          <a:p>
            <a:pPr algn="just">
              <a:spcBef>
                <a:spcPct val="50000"/>
              </a:spcBef>
            </a:pPr>
            <a:r>
              <a:rPr kumimoji="1" lang="en-US" altLang="zh-CN" sz="2800" b="1" dirty="0" smtClean="0">
                <a:solidFill>
                  <a:srgbClr val="00B050"/>
                </a:solidFill>
                <a:latin typeface="Times New Roman" pitchFamily="18" charset="0"/>
              </a:rPr>
              <a:t>2)travel food service. It contains food operations in hotel and motels.</a:t>
            </a:r>
          </a:p>
          <a:p>
            <a:pPr algn="just">
              <a:spcBef>
                <a:spcPct val="50000"/>
              </a:spcBef>
            </a:pPr>
            <a:r>
              <a:rPr kumimoji="1" lang="en-US" altLang="zh-CN" sz="2800" b="1" dirty="0" smtClean="0">
                <a:solidFill>
                  <a:srgbClr val="00B050"/>
                </a:solidFill>
                <a:latin typeface="Times New Roman" pitchFamily="18" charset="0"/>
              </a:rPr>
              <a:t>3) contract institutional food service. </a:t>
            </a:r>
          </a:p>
          <a:p>
            <a:pPr algn="just">
              <a:spcBef>
                <a:spcPct val="50000"/>
              </a:spcBef>
            </a:pPr>
            <a:r>
              <a:rPr kumimoji="1" lang="en-US" altLang="zh-CN" sz="2800" b="1" dirty="0" smtClean="0">
                <a:solidFill>
                  <a:srgbClr val="00B050"/>
                </a:solidFill>
                <a:latin typeface="Times New Roman" pitchFamily="18" charset="0"/>
              </a:rPr>
              <a:t>4) vending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latin typeface="Calibri" pitchFamily="34" charset="0"/>
              </a:rPr>
              <a:t>Top 10 Food &amp; Beverage Industry in Bangladesh</a:t>
            </a:r>
            <a:endParaRPr lang="en-US" b="1" dirty="0">
              <a:solidFill>
                <a:srgbClr val="FF0000"/>
              </a:solidFill>
              <a:latin typeface="Calibri" pitchFamily="34" charset="0"/>
            </a:endParaRPr>
          </a:p>
        </p:txBody>
      </p:sp>
      <p:sp>
        <p:nvSpPr>
          <p:cNvPr id="3" name="Content Placeholder 2"/>
          <p:cNvSpPr>
            <a:spLocks noGrp="1"/>
          </p:cNvSpPr>
          <p:nvPr>
            <p:ph sz="quarter" idx="1"/>
          </p:nvPr>
        </p:nvSpPr>
        <p:spPr/>
        <p:txBody>
          <a:bodyPr>
            <a:normAutofit fontScale="92500" lnSpcReduction="10000"/>
          </a:bodyPr>
          <a:lstStyle/>
          <a:p>
            <a:pPr>
              <a:buNone/>
            </a:pPr>
            <a:r>
              <a:rPr lang="en-US" b="1" dirty="0" smtClean="0">
                <a:solidFill>
                  <a:srgbClr val="00B050"/>
                </a:solidFill>
                <a:latin typeface="Calibri" pitchFamily="34" charset="0"/>
              </a:rPr>
              <a:t>1. </a:t>
            </a:r>
            <a:r>
              <a:rPr lang="en-US" b="1" dirty="0" err="1" smtClean="0">
                <a:solidFill>
                  <a:srgbClr val="00B050"/>
                </a:solidFill>
                <a:latin typeface="Calibri" pitchFamily="34" charset="0"/>
              </a:rPr>
              <a:t>Transcom</a:t>
            </a:r>
            <a:r>
              <a:rPr lang="en-US" b="1" dirty="0" smtClean="0">
                <a:solidFill>
                  <a:srgbClr val="00B050"/>
                </a:solidFill>
                <a:latin typeface="Calibri" pitchFamily="34" charset="0"/>
              </a:rPr>
              <a:t> Beverages Ltd.</a:t>
            </a:r>
          </a:p>
          <a:p>
            <a:pPr>
              <a:buNone/>
            </a:pPr>
            <a:r>
              <a:rPr lang="en-US" b="1" dirty="0" smtClean="0">
                <a:solidFill>
                  <a:srgbClr val="00B050"/>
                </a:solidFill>
                <a:latin typeface="Calibri" pitchFamily="34" charset="0"/>
              </a:rPr>
              <a:t>2. Square Food &amp; Beverage Ltd. (SFBL)</a:t>
            </a:r>
          </a:p>
          <a:p>
            <a:pPr>
              <a:buNone/>
            </a:pPr>
            <a:r>
              <a:rPr lang="en-US" b="1" dirty="0" smtClean="0">
                <a:solidFill>
                  <a:srgbClr val="00B050"/>
                </a:solidFill>
                <a:latin typeface="Calibri" pitchFamily="34" charset="0"/>
              </a:rPr>
              <a:t>3. </a:t>
            </a:r>
            <a:r>
              <a:rPr lang="en-US" b="1" dirty="0" err="1" smtClean="0">
                <a:solidFill>
                  <a:srgbClr val="00B050"/>
                </a:solidFill>
                <a:latin typeface="Calibri" pitchFamily="34" charset="0"/>
              </a:rPr>
              <a:t>Akij</a:t>
            </a:r>
            <a:r>
              <a:rPr lang="en-US" b="1" dirty="0" smtClean="0">
                <a:solidFill>
                  <a:srgbClr val="00B050"/>
                </a:solidFill>
                <a:latin typeface="Calibri" pitchFamily="34" charset="0"/>
              </a:rPr>
              <a:t> Food and Beverage Ltd. </a:t>
            </a:r>
          </a:p>
          <a:p>
            <a:pPr>
              <a:buNone/>
            </a:pPr>
            <a:r>
              <a:rPr lang="en-US" b="1" dirty="0" smtClean="0">
                <a:solidFill>
                  <a:srgbClr val="00B050"/>
                </a:solidFill>
                <a:latin typeface="Calibri" pitchFamily="34" charset="0"/>
              </a:rPr>
              <a:t>4. </a:t>
            </a:r>
            <a:r>
              <a:rPr lang="en-US" b="1" dirty="0" err="1" smtClean="0">
                <a:solidFill>
                  <a:srgbClr val="00B050"/>
                </a:solidFill>
                <a:latin typeface="Calibri" pitchFamily="34" charset="0"/>
              </a:rPr>
              <a:t>Partex</a:t>
            </a:r>
            <a:r>
              <a:rPr lang="en-US" b="1" dirty="0" smtClean="0">
                <a:solidFill>
                  <a:srgbClr val="00B050"/>
                </a:solidFill>
                <a:latin typeface="Calibri" pitchFamily="34" charset="0"/>
              </a:rPr>
              <a:t> Beverage Ltd.</a:t>
            </a:r>
          </a:p>
          <a:p>
            <a:pPr>
              <a:buNone/>
            </a:pPr>
            <a:r>
              <a:rPr lang="en-US" b="1" dirty="0" smtClean="0">
                <a:solidFill>
                  <a:srgbClr val="00B050"/>
                </a:solidFill>
                <a:latin typeface="Calibri" pitchFamily="34" charset="0"/>
              </a:rPr>
              <a:t>5. PRAN Foods Ltd.</a:t>
            </a:r>
          </a:p>
          <a:p>
            <a:pPr>
              <a:buNone/>
            </a:pPr>
            <a:r>
              <a:rPr lang="en-US" b="1" dirty="0" smtClean="0">
                <a:solidFill>
                  <a:srgbClr val="00B050"/>
                </a:solidFill>
                <a:latin typeface="Calibri" pitchFamily="34" charset="0"/>
              </a:rPr>
              <a:t>6. ACI Foods Ltd. </a:t>
            </a:r>
          </a:p>
          <a:p>
            <a:pPr>
              <a:buNone/>
            </a:pPr>
            <a:r>
              <a:rPr lang="en-US" b="1" dirty="0" smtClean="0">
                <a:solidFill>
                  <a:srgbClr val="00B050"/>
                </a:solidFill>
                <a:latin typeface="Calibri" pitchFamily="34" charset="0"/>
              </a:rPr>
              <a:t>7. IFAD Multi Products Ltd.</a:t>
            </a:r>
          </a:p>
          <a:p>
            <a:pPr>
              <a:buNone/>
            </a:pPr>
            <a:r>
              <a:rPr lang="en-US" b="1" dirty="0" smtClean="0">
                <a:solidFill>
                  <a:srgbClr val="00B050"/>
                </a:solidFill>
                <a:latin typeface="Calibri" pitchFamily="34" charset="0"/>
              </a:rPr>
              <a:t>8. Fu-Wang Foods Ltd.</a:t>
            </a:r>
          </a:p>
          <a:p>
            <a:pPr fontAlgn="base">
              <a:buNone/>
            </a:pPr>
            <a:r>
              <a:rPr lang="en-US" b="1" dirty="0" smtClean="0">
                <a:solidFill>
                  <a:srgbClr val="00B050"/>
                </a:solidFill>
                <a:latin typeface="Calibri" pitchFamily="34" charset="0"/>
              </a:rPr>
              <a:t>9. </a:t>
            </a:r>
            <a:r>
              <a:rPr lang="en-US" b="1" dirty="0" err="1" smtClean="0">
                <a:solidFill>
                  <a:srgbClr val="00B050"/>
                </a:solidFill>
                <a:latin typeface="Calibri" pitchFamily="34" charset="0"/>
              </a:rPr>
              <a:t>Ispahani</a:t>
            </a:r>
            <a:r>
              <a:rPr lang="en-US" b="1" dirty="0" smtClean="0">
                <a:solidFill>
                  <a:srgbClr val="00B050"/>
                </a:solidFill>
                <a:latin typeface="Calibri" pitchFamily="34" charset="0"/>
              </a:rPr>
              <a:t> Foods Ltd. </a:t>
            </a:r>
          </a:p>
          <a:p>
            <a:pPr fontAlgn="base">
              <a:buNone/>
            </a:pPr>
            <a:r>
              <a:rPr lang="en-US" b="1" dirty="0" smtClean="0">
                <a:solidFill>
                  <a:srgbClr val="00B050"/>
                </a:solidFill>
                <a:latin typeface="Calibri" pitchFamily="34" charset="0"/>
              </a:rPr>
              <a:t>10. Bombay Sweets &amp; Co. Ltd.</a:t>
            </a:r>
            <a:r>
              <a:rPr lang="en-US" dirty="0" smtClean="0"/>
              <a:t/>
            </a:r>
            <a:br>
              <a:rPr lang="en-US" dirty="0" smtClean="0"/>
            </a:br>
            <a:endParaRPr lang="en-US" dirty="0"/>
          </a:p>
        </p:txBody>
      </p:sp>
      <p:pic>
        <p:nvPicPr>
          <p:cNvPr id="4" name="Picture 3" descr="Bangladesh-Food-and-Beverage-Companies.jpg"/>
          <p:cNvPicPr>
            <a:picLocks noChangeAspect="1"/>
          </p:cNvPicPr>
          <p:nvPr/>
        </p:nvPicPr>
        <p:blipFill>
          <a:blip r:embed="rId2"/>
          <a:stretch>
            <a:fillRect/>
          </a:stretch>
        </p:blipFill>
        <p:spPr>
          <a:xfrm>
            <a:off x="4495800" y="2667000"/>
            <a:ext cx="4343400" cy="28956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smtClean="0">
                <a:solidFill>
                  <a:srgbClr val="FF0000"/>
                </a:solidFill>
                <a:latin typeface="Calibri" pitchFamily="34" charset="0"/>
              </a:rPr>
              <a:t>End of Today’s Class</a:t>
            </a:r>
            <a:endParaRPr lang="en-US" sz="5400" b="1" dirty="0">
              <a:solidFill>
                <a:srgbClr val="FF0000"/>
              </a:solidFill>
              <a:latin typeface="Calibri" pitchFamily="34" charset="0"/>
            </a:endParaRPr>
          </a:p>
        </p:txBody>
      </p:sp>
      <p:sp>
        <p:nvSpPr>
          <p:cNvPr id="3" name="Content Placeholder 2"/>
          <p:cNvSpPr>
            <a:spLocks noGrp="1"/>
          </p:cNvSpPr>
          <p:nvPr>
            <p:ph sz="quarter" idx="1"/>
          </p:nvPr>
        </p:nvSpPr>
        <p:spPr/>
        <p:txBody>
          <a:bodyPr/>
          <a:lstStyle/>
          <a:p>
            <a:r>
              <a:rPr lang="en-US" sz="5400" i="1" dirty="0" smtClean="0">
                <a:solidFill>
                  <a:srgbClr val="00B050"/>
                </a:solidFill>
                <a:latin typeface="Calibri" pitchFamily="34" charset="0"/>
              </a:rPr>
              <a:t>An extra class will be held in this week</a:t>
            </a:r>
            <a:r>
              <a:rPr lang="en-US" sz="5400" i="1" dirty="0" smtClean="0">
                <a:solidFill>
                  <a:srgbClr val="00B050"/>
                </a:solidFill>
              </a:rPr>
              <a:t>. Till then Good bye.</a:t>
            </a:r>
            <a:endParaRPr lang="en-US" sz="5400" i="1"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u="sng" dirty="0" smtClean="0">
                <a:solidFill>
                  <a:srgbClr val="FF0000"/>
                </a:solidFill>
                <a:latin typeface="Calibri" pitchFamily="34" charset="0"/>
              </a:rPr>
              <a:t>Today’s Content</a:t>
            </a:r>
            <a:endParaRPr lang="en-US" sz="4400" b="1" u="sng" dirty="0">
              <a:solidFill>
                <a:srgbClr val="FF0000"/>
              </a:solidFill>
              <a:latin typeface="Calibri" pitchFamily="34" charset="0"/>
            </a:endParaRPr>
          </a:p>
        </p:txBody>
      </p:sp>
      <p:sp>
        <p:nvSpPr>
          <p:cNvPr id="3" name="Content Placeholder 2"/>
          <p:cNvSpPr>
            <a:spLocks noGrp="1"/>
          </p:cNvSpPr>
          <p:nvPr>
            <p:ph sz="quarter" idx="1"/>
          </p:nvPr>
        </p:nvSpPr>
        <p:spPr/>
        <p:txBody>
          <a:bodyPr>
            <a:normAutofit/>
          </a:bodyPr>
          <a:lstStyle/>
          <a:p>
            <a:pPr algn="just">
              <a:lnSpc>
                <a:spcPct val="150000"/>
              </a:lnSpc>
              <a:buFont typeface="Wingdings" pitchFamily="2" charset="2"/>
              <a:buChar char="ü"/>
            </a:pPr>
            <a:r>
              <a:rPr lang="en-US" sz="5400" b="1" dirty="0">
                <a:solidFill>
                  <a:srgbClr val="00B050"/>
                </a:solidFill>
                <a:latin typeface="Times New Roman" pitchFamily="18" charset="0"/>
                <a:cs typeface="Times New Roman" pitchFamily="18" charset="0"/>
              </a:rPr>
              <a:t>The Lodging Industry</a:t>
            </a:r>
          </a:p>
          <a:p>
            <a:pPr algn="just">
              <a:lnSpc>
                <a:spcPct val="150000"/>
              </a:lnSpc>
              <a:buFont typeface="Wingdings" pitchFamily="2" charset="2"/>
              <a:buChar char="ü"/>
            </a:pPr>
            <a:r>
              <a:rPr lang="en-US" sz="5400" b="1" dirty="0">
                <a:solidFill>
                  <a:srgbClr val="00B050"/>
                </a:solidFill>
                <a:latin typeface="Times New Roman" pitchFamily="18" charset="0"/>
                <a:cs typeface="Times New Roman" pitchFamily="18" charset="0"/>
              </a:rPr>
              <a:t>The Food Service Industry</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smtClean="0">
                <a:solidFill>
                  <a:srgbClr val="FF0000"/>
                </a:solidFill>
                <a:latin typeface="Calibri" pitchFamily="34" charset="0"/>
              </a:rPr>
              <a:t>The Lodging Industry</a:t>
            </a:r>
            <a:br>
              <a:rPr lang="en-GB" sz="2800" b="1" dirty="0" smtClean="0">
                <a:solidFill>
                  <a:srgbClr val="FF0000"/>
                </a:solidFill>
                <a:latin typeface="Calibri" pitchFamily="34" charset="0"/>
              </a:rPr>
            </a:br>
            <a:r>
              <a:rPr lang="en-GB" sz="2800" b="1" dirty="0" smtClean="0">
                <a:solidFill>
                  <a:srgbClr val="FF0000"/>
                </a:solidFill>
                <a:latin typeface="Calibri" pitchFamily="34" charset="0"/>
              </a:rPr>
              <a:t>(Accommodation and Food Services</a:t>
            </a:r>
            <a:endParaRPr lang="en-US" sz="2800" dirty="0">
              <a:solidFill>
                <a:srgbClr val="FF0000"/>
              </a:solidFill>
              <a:latin typeface="Calibri" pitchFamily="34" charset="0"/>
            </a:endParaRPr>
          </a:p>
        </p:txBody>
      </p:sp>
      <p:pic>
        <p:nvPicPr>
          <p:cNvPr id="4" name="Content Placeholder 3"/>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914400" y="1524000"/>
            <a:ext cx="7391400" cy="457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smtClean="0">
                <a:solidFill>
                  <a:srgbClr val="FF0000"/>
                </a:solidFill>
                <a:latin typeface="Calibri" pitchFamily="34" charset="0"/>
              </a:rPr>
              <a:t>Accommodations structure</a:t>
            </a:r>
            <a:endParaRPr lang="en-US" sz="4000" dirty="0">
              <a:solidFill>
                <a:srgbClr val="FF0000"/>
              </a:solidFill>
              <a:latin typeface="Calibri" pitchFamily="34" charset="0"/>
            </a:endParaRPr>
          </a:p>
        </p:txBody>
      </p:sp>
      <p:pic>
        <p:nvPicPr>
          <p:cNvPr id="4" name="Content Placeholder 3"/>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228601" y="1527174"/>
            <a:ext cx="8762999" cy="5102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534400" cy="758952"/>
          </a:xfrm>
        </p:spPr>
        <p:txBody>
          <a:bodyPr>
            <a:noAutofit/>
          </a:bodyPr>
          <a:lstStyle/>
          <a:p>
            <a:r>
              <a:rPr lang="en-US" sz="2800" b="1" dirty="0" smtClean="0">
                <a:solidFill>
                  <a:srgbClr val="FF0000"/>
                </a:solidFill>
                <a:latin typeface="Calibri" pitchFamily="34" charset="0"/>
              </a:rPr>
              <a:t/>
            </a:r>
            <a:br>
              <a:rPr lang="en-US" sz="2800" b="1" dirty="0" smtClean="0">
                <a:solidFill>
                  <a:srgbClr val="FF0000"/>
                </a:solidFill>
                <a:latin typeface="Calibri" pitchFamily="34" charset="0"/>
              </a:rPr>
            </a:br>
            <a:r>
              <a:rPr lang="en-US" sz="3600" b="1" dirty="0" smtClean="0">
                <a:solidFill>
                  <a:srgbClr val="FF0000"/>
                </a:solidFill>
                <a:latin typeface="Calibri" pitchFamily="34" charset="0"/>
              </a:rPr>
              <a:t>The Lodging Industry</a:t>
            </a:r>
            <a:endParaRPr lang="en-US" sz="3600" b="1" dirty="0">
              <a:solidFill>
                <a:srgbClr val="FF0000"/>
              </a:solidFill>
              <a:latin typeface="Calibri" pitchFamily="34" charset="0"/>
            </a:endParaRPr>
          </a:p>
        </p:txBody>
      </p:sp>
      <p:pic>
        <p:nvPicPr>
          <p:cNvPr id="4" name="Content Placeholder 3" descr="1_FC-wkrQdVCsWlzrrO0RWEA.jpeg"/>
          <p:cNvPicPr>
            <a:picLocks noGrp="1" noChangeAspect="1"/>
          </p:cNvPicPr>
          <p:nvPr>
            <p:ph sz="quarter" idx="1"/>
          </p:nvPr>
        </p:nvPicPr>
        <p:blipFill>
          <a:blip r:embed="rId2"/>
          <a:stretch>
            <a:fillRect/>
          </a:stretch>
        </p:blipFill>
        <p:spPr>
          <a:xfrm>
            <a:off x="4953000" y="1447800"/>
            <a:ext cx="4034115" cy="4876800"/>
          </a:xfrm>
        </p:spPr>
      </p:pic>
      <p:sp>
        <p:nvSpPr>
          <p:cNvPr id="6" name="Rectangle 5"/>
          <p:cNvSpPr/>
          <p:nvPr/>
        </p:nvSpPr>
        <p:spPr>
          <a:xfrm>
            <a:off x="304800" y="1371600"/>
            <a:ext cx="4572000" cy="2825389"/>
          </a:xfrm>
          <a:prstGeom prst="rect">
            <a:avLst/>
          </a:prstGeom>
        </p:spPr>
        <p:txBody>
          <a:bodyPr>
            <a:spAutoFit/>
          </a:bodyPr>
          <a:lstStyle/>
          <a:p>
            <a:pPr>
              <a:lnSpc>
                <a:spcPct val="80000"/>
              </a:lnSpc>
              <a:spcAft>
                <a:spcPct val="50000"/>
              </a:spcAft>
              <a:buFontTx/>
              <a:buChar char="•"/>
            </a:pPr>
            <a:r>
              <a:rPr lang="en-US" sz="2400" b="1" dirty="0" smtClean="0">
                <a:solidFill>
                  <a:srgbClr val="00B050"/>
                </a:solidFill>
                <a:latin typeface="Calibri" pitchFamily="34" charset="0"/>
              </a:rPr>
              <a:t>World hotel room inventory grows about 2.5% a year</a:t>
            </a:r>
          </a:p>
          <a:p>
            <a:pPr>
              <a:lnSpc>
                <a:spcPct val="80000"/>
              </a:lnSpc>
              <a:spcAft>
                <a:spcPct val="50000"/>
              </a:spcAft>
              <a:buFontTx/>
              <a:buChar char="•"/>
            </a:pPr>
            <a:r>
              <a:rPr lang="en-US" sz="2400" b="1" dirty="0" smtClean="0">
                <a:solidFill>
                  <a:srgbClr val="00B050"/>
                </a:solidFill>
                <a:latin typeface="Calibri" pitchFamily="34" charset="0"/>
              </a:rPr>
              <a:t>Occupancy rates average about 65% overall</a:t>
            </a:r>
          </a:p>
          <a:p>
            <a:pPr>
              <a:lnSpc>
                <a:spcPct val="80000"/>
              </a:lnSpc>
              <a:spcAft>
                <a:spcPct val="50000"/>
              </a:spcAft>
              <a:buFontTx/>
              <a:buChar char="•"/>
            </a:pPr>
            <a:r>
              <a:rPr lang="en-US" sz="2400" b="1" dirty="0" smtClean="0">
                <a:solidFill>
                  <a:srgbClr val="00B050"/>
                </a:solidFill>
                <a:latin typeface="Calibri" pitchFamily="34" charset="0"/>
              </a:rPr>
              <a:t>72% of the world’s hotel rooms are located in Europe and North America. Europe has 45% of the rooms.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solidFill>
                  <a:srgbClr val="FF0000"/>
                </a:solidFill>
                <a:latin typeface="Calibri" pitchFamily="34" charset="0"/>
              </a:rPr>
              <a:t>Lodging Industry in Bangladesh</a:t>
            </a:r>
            <a:endParaRPr lang="en-US" sz="4400" dirty="0">
              <a:solidFill>
                <a:srgbClr val="FF0000"/>
              </a:solidFill>
              <a:latin typeface="Calibri" pitchFamily="34" charset="0"/>
            </a:endParaRPr>
          </a:p>
        </p:txBody>
      </p:sp>
      <p:pic>
        <p:nvPicPr>
          <p:cNvPr id="4" name="Content Placeholder 3" descr="robin_1.jpg"/>
          <p:cNvPicPr>
            <a:picLocks noGrp="1" noChangeAspect="1"/>
          </p:cNvPicPr>
          <p:nvPr>
            <p:ph sz="quarter" idx="1"/>
          </p:nvPr>
        </p:nvPicPr>
        <p:blipFill>
          <a:blip r:embed="rId2"/>
          <a:stretch>
            <a:fillRect/>
          </a:stretch>
        </p:blipFill>
        <p:spPr>
          <a:xfrm>
            <a:off x="914400" y="1676400"/>
            <a:ext cx="6934200" cy="44196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solidFill>
                  <a:srgbClr val="FF0000"/>
                </a:solidFill>
                <a:latin typeface="Calibri" pitchFamily="34" charset="0"/>
              </a:rPr>
              <a:t>Resorts and Timesharing</a:t>
            </a:r>
            <a:endParaRPr lang="en-US" sz="4400" b="1" dirty="0">
              <a:solidFill>
                <a:srgbClr val="FF0000"/>
              </a:solidFill>
              <a:latin typeface="Calibri" pitchFamily="34" charset="0"/>
            </a:endParaRPr>
          </a:p>
        </p:txBody>
      </p:sp>
      <p:sp>
        <p:nvSpPr>
          <p:cNvPr id="3" name="Content Placeholder 2"/>
          <p:cNvSpPr>
            <a:spLocks noGrp="1"/>
          </p:cNvSpPr>
          <p:nvPr>
            <p:ph sz="quarter" idx="1"/>
          </p:nvPr>
        </p:nvSpPr>
        <p:spPr/>
        <p:txBody>
          <a:bodyPr>
            <a:normAutofit fontScale="92500" lnSpcReduction="10000"/>
          </a:bodyPr>
          <a:lstStyle/>
          <a:p>
            <a:pPr fontAlgn="base"/>
            <a:r>
              <a:rPr lang="en-US" dirty="0" smtClean="0">
                <a:solidFill>
                  <a:srgbClr val="00B050"/>
                </a:solidFill>
                <a:latin typeface="Calibri" pitchFamily="34" charset="0"/>
              </a:rPr>
              <a:t>Timeshare is a way to purchase a share, or piece, of a resort that guarantees a high-quality vacation experience at least once every year. There are different types of products—points-based, weeks-based, or a combination—that offer flexibility and a variety of options. Timeshare is also known as vacation ownership.</a:t>
            </a:r>
          </a:p>
          <a:p>
            <a:pPr fontAlgn="base"/>
            <a:r>
              <a:rPr lang="en-US" dirty="0" smtClean="0">
                <a:solidFill>
                  <a:srgbClr val="00B050"/>
                </a:solidFill>
                <a:latin typeface="Calibri" pitchFamily="34" charset="0"/>
              </a:rPr>
              <a:t>Put simply, there are two types of timeshare ownership—deeded and non-deeded. Most resorts today are deeded, in which the owner buys a</a:t>
            </a:r>
            <a:r>
              <a:rPr lang="en-US" i="1" dirty="0" smtClean="0">
                <a:solidFill>
                  <a:srgbClr val="00B050"/>
                </a:solidFill>
                <a:latin typeface="Calibri" pitchFamily="34" charset="0"/>
              </a:rPr>
              <a:t> deeded interest in real property</a:t>
            </a:r>
            <a:r>
              <a:rPr lang="en-US" dirty="0" smtClean="0">
                <a:solidFill>
                  <a:srgbClr val="00B050"/>
                </a:solidFill>
                <a:latin typeface="Calibri" pitchFamily="34" charset="0"/>
              </a:rPr>
              <a:t>. These are usually called “timeshare estates” under state laws. Non-deeded interests are “timeshare uses” or “timeshare licenses” but may also be called “memberships.”</a:t>
            </a:r>
          </a:p>
          <a:p>
            <a:endParaRPr lang="en-US" dirty="0">
              <a:solidFill>
                <a:srgbClr val="00B050"/>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solidFill>
                  <a:srgbClr val="FF0000"/>
                </a:solidFill>
                <a:latin typeface="Calibri" pitchFamily="34" charset="0"/>
              </a:rPr>
              <a:t>Types of Timeshare</a:t>
            </a:r>
            <a:endParaRPr lang="en-US" sz="4400" b="1" dirty="0">
              <a:solidFill>
                <a:srgbClr val="FF0000"/>
              </a:solidFill>
              <a:latin typeface="Calibri" pitchFamily="34" charset="0"/>
            </a:endParaRPr>
          </a:p>
        </p:txBody>
      </p:sp>
      <p:sp>
        <p:nvSpPr>
          <p:cNvPr id="3" name="Content Placeholder 2"/>
          <p:cNvSpPr>
            <a:spLocks noGrp="1"/>
          </p:cNvSpPr>
          <p:nvPr>
            <p:ph sz="quarter" idx="1"/>
          </p:nvPr>
        </p:nvSpPr>
        <p:spPr/>
        <p:txBody>
          <a:bodyPr>
            <a:normAutofit lnSpcReduction="10000"/>
          </a:bodyPr>
          <a:lstStyle/>
          <a:p>
            <a:r>
              <a:rPr lang="en-US" sz="3200" b="1" dirty="0" smtClean="0">
                <a:solidFill>
                  <a:srgbClr val="00B050"/>
                </a:solidFill>
                <a:latin typeface="Calibri" pitchFamily="34" charset="0"/>
              </a:rPr>
              <a:t>1. Deeded Timeshare Ownership.</a:t>
            </a:r>
          </a:p>
          <a:p>
            <a:r>
              <a:rPr lang="en-US" sz="3200" b="1" dirty="0" smtClean="0">
                <a:solidFill>
                  <a:srgbClr val="00B050"/>
                </a:solidFill>
                <a:latin typeface="Calibri" pitchFamily="34" charset="0"/>
              </a:rPr>
              <a:t>2. “Right to use” vacation interval option.</a:t>
            </a:r>
          </a:p>
          <a:p>
            <a:pPr marL="514350" indent="-514350">
              <a:buAutoNum type="alphaLcPeriod"/>
            </a:pPr>
            <a:r>
              <a:rPr lang="en-US" sz="3200" b="1" dirty="0" smtClean="0">
                <a:solidFill>
                  <a:srgbClr val="00B050"/>
                </a:solidFill>
                <a:latin typeface="Calibri" pitchFamily="34" charset="0"/>
              </a:rPr>
              <a:t>Fixed or Floating Time</a:t>
            </a:r>
          </a:p>
          <a:p>
            <a:pPr marL="514350" indent="-514350">
              <a:buAutoNum type="alphaLcPeriod"/>
            </a:pPr>
            <a:r>
              <a:rPr lang="en-US" sz="3200" b="1" dirty="0" smtClean="0">
                <a:solidFill>
                  <a:srgbClr val="00B050"/>
                </a:solidFill>
                <a:latin typeface="Calibri" pitchFamily="34" charset="0"/>
              </a:rPr>
              <a:t>Fractional Ownership</a:t>
            </a:r>
          </a:p>
          <a:p>
            <a:pPr marL="514350" indent="-514350">
              <a:buAutoNum type="alphaLcPeriod"/>
            </a:pPr>
            <a:r>
              <a:rPr lang="en-US" sz="3200" b="1" dirty="0" err="1" smtClean="0">
                <a:solidFill>
                  <a:srgbClr val="00B050"/>
                </a:solidFill>
                <a:latin typeface="Calibri" pitchFamily="34" charset="0"/>
              </a:rPr>
              <a:t>Lockoff</a:t>
            </a:r>
            <a:r>
              <a:rPr lang="en-US" sz="3200" b="1" dirty="0" smtClean="0">
                <a:solidFill>
                  <a:srgbClr val="00B050"/>
                </a:solidFill>
                <a:latin typeface="Calibri" pitchFamily="34" charset="0"/>
              </a:rPr>
              <a:t> or Lockout</a:t>
            </a:r>
          </a:p>
          <a:p>
            <a:pPr marL="514350" indent="-514350">
              <a:buAutoNum type="alphaLcPeriod"/>
            </a:pPr>
            <a:r>
              <a:rPr lang="en-US" sz="3200" b="1" smtClean="0">
                <a:solidFill>
                  <a:srgbClr val="00B050"/>
                </a:solidFill>
                <a:latin typeface="Calibri" pitchFamily="34" charset="0"/>
              </a:rPr>
              <a:t>Points-based vacation plans</a:t>
            </a:r>
            <a:endParaRPr lang="en-US" sz="3200" b="1" dirty="0" smtClean="0">
              <a:solidFill>
                <a:srgbClr val="00B050"/>
              </a:solidFill>
              <a:latin typeface="Calibri" pitchFamily="34" charset="0"/>
            </a:endParaRPr>
          </a:p>
          <a:p>
            <a:pPr>
              <a:buNone/>
            </a:pPr>
            <a:endParaRPr lang="en-US" sz="3200" b="1" dirty="0" smtClean="0">
              <a:solidFill>
                <a:srgbClr val="00B050"/>
              </a:solidFill>
              <a:latin typeface="Calibri" pitchFamily="34" charset="0"/>
            </a:endParaRPr>
          </a:p>
          <a:p>
            <a:r>
              <a:rPr lang="en-US" sz="3200" b="1" dirty="0" smtClean="0">
                <a:solidFill>
                  <a:srgbClr val="00B050"/>
                </a:solidFill>
                <a:latin typeface="Calibri" pitchFamily="34" charset="0"/>
              </a:rPr>
              <a:t>3. Exchange Timeshare</a:t>
            </a:r>
            <a:r>
              <a:rPr lang="en-US" sz="4800" b="1" dirty="0" smtClean="0">
                <a:solidFill>
                  <a:srgbClr val="00B050"/>
                </a:solidFill>
              </a:rPr>
              <a:t>.</a:t>
            </a:r>
            <a:endParaRPr lang="en-US" sz="4800" b="1" dirty="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fontAlgn="base"/>
            <a:r>
              <a:rPr lang="en-US" b="1" dirty="0" smtClean="0">
                <a:solidFill>
                  <a:srgbClr val="00B050"/>
                </a:solidFill>
                <a:latin typeface="Calibri" pitchFamily="34" charset="0"/>
              </a:rPr>
              <a:t>Perhaps one of the greatest benefits of owning a timeshare is that you are pre-paying for your future vacations at today’s prices. You’ll no longer have to say, “I can’t afford to go on vacation this year,” as timeshare guarantees regular vacations, with all the relaxing and rejuvenating benefits of vacationing.</a:t>
            </a:r>
          </a:p>
          <a:p>
            <a:pPr fontAlgn="base"/>
            <a:r>
              <a:rPr lang="en-US" b="1" dirty="0" smtClean="0">
                <a:solidFill>
                  <a:srgbClr val="00B050"/>
                </a:solidFill>
                <a:latin typeface="Calibri" pitchFamily="34" charset="0"/>
              </a:rPr>
              <a:t>If you ask timeshare owners what they value most about their vacations, they will say: flexibility, affordability, variety, exchange, and comfort.</a:t>
            </a:r>
          </a:p>
          <a:p>
            <a:endParaRPr lang="en-US" dirty="0"/>
          </a:p>
        </p:txBody>
      </p:sp>
      <p:sp>
        <p:nvSpPr>
          <p:cNvPr id="4" name="Title 3"/>
          <p:cNvSpPr>
            <a:spLocks noGrp="1"/>
          </p:cNvSpPr>
          <p:nvPr>
            <p:ph type="title"/>
          </p:nvPr>
        </p:nvSpPr>
        <p:spPr/>
        <p:txBody>
          <a:bodyPr>
            <a:noAutofit/>
          </a:bodyPr>
          <a:lstStyle/>
          <a:p>
            <a:r>
              <a:rPr lang="en-US" sz="4400" b="1" dirty="0" smtClean="0">
                <a:solidFill>
                  <a:srgbClr val="FF0000"/>
                </a:solidFill>
                <a:latin typeface="Calibri" pitchFamily="34" charset="0"/>
              </a:rPr>
              <a:t>Why Timeshare</a:t>
            </a:r>
            <a:endParaRPr lang="en-US" sz="4400" b="1" dirty="0">
              <a:solidFill>
                <a:srgbClr val="FF0000"/>
              </a:solidFill>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447</TotalTime>
  <Words>485</Words>
  <Application>Microsoft Office PowerPoint</Application>
  <PresentationFormat>On-screen Show (4:3)</PresentationFormat>
  <Paragraphs>52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Hello …</vt:lpstr>
      <vt:lpstr>Today’s Content</vt:lpstr>
      <vt:lpstr>The Lodging Industry (Accommodation and Food Services</vt:lpstr>
      <vt:lpstr>Accommodations structure</vt:lpstr>
      <vt:lpstr> The Lodging Industry</vt:lpstr>
      <vt:lpstr>Lodging Industry in Bangladesh</vt:lpstr>
      <vt:lpstr>Resorts and Timesharing</vt:lpstr>
      <vt:lpstr>Types of Timeshare</vt:lpstr>
      <vt:lpstr>Why Timeshare</vt:lpstr>
      <vt:lpstr>The Food Service Industry</vt:lpstr>
      <vt:lpstr>Food Industry in Bangladesh</vt:lpstr>
      <vt:lpstr>Food Services Structure</vt:lpstr>
      <vt:lpstr>Kinds of the food service</vt:lpstr>
      <vt:lpstr>Top 10 Food &amp; Beverage Industry in Bangladesh</vt:lpstr>
      <vt:lpstr>End of Today’s Class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User</dc:creator>
  <cp:lastModifiedBy>SHAHED</cp:lastModifiedBy>
  <cp:revision>49</cp:revision>
  <dcterms:created xsi:type="dcterms:W3CDTF">2019-03-29T18:19:14Z</dcterms:created>
  <dcterms:modified xsi:type="dcterms:W3CDTF">2020-06-15T05:06:39Z</dcterms:modified>
</cp:coreProperties>
</file>