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9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DFD2E-8C70-4002-9F6F-43F7249B6EBF}" type="datetimeFigureOut">
              <a:rPr lang="en-US" smtClean="0"/>
              <a:pPr/>
              <a:t>4/18/2019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EFCF7-4541-44D9-A515-92805970F0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DFD2E-8C70-4002-9F6F-43F7249B6EBF}" type="datetimeFigureOut">
              <a:rPr lang="en-US" smtClean="0"/>
              <a:pPr/>
              <a:t>4/18/2019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EFCF7-4541-44D9-A515-92805970F0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DFD2E-8C70-4002-9F6F-43F7249B6EBF}" type="datetimeFigureOut">
              <a:rPr lang="en-US" smtClean="0"/>
              <a:pPr/>
              <a:t>4/18/2019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EFCF7-4541-44D9-A515-92805970F0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DFD2E-8C70-4002-9F6F-43F7249B6EBF}" type="datetimeFigureOut">
              <a:rPr lang="en-US" smtClean="0"/>
              <a:pPr/>
              <a:t>4/18/2019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EFCF7-4541-44D9-A515-92805970F0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DFD2E-8C70-4002-9F6F-43F7249B6EBF}" type="datetimeFigureOut">
              <a:rPr lang="en-US" smtClean="0"/>
              <a:pPr/>
              <a:t>4/18/2019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EFCF7-4541-44D9-A515-92805970F0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DFD2E-8C70-4002-9F6F-43F7249B6EBF}" type="datetimeFigureOut">
              <a:rPr lang="en-US" smtClean="0"/>
              <a:pPr/>
              <a:t>4/18/2019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EFCF7-4541-44D9-A515-92805970F0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DFD2E-8C70-4002-9F6F-43F7249B6EBF}" type="datetimeFigureOut">
              <a:rPr lang="en-US" smtClean="0"/>
              <a:pPr/>
              <a:t>4/18/2019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EFCF7-4541-44D9-A515-92805970F0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DFD2E-8C70-4002-9F6F-43F7249B6EBF}" type="datetimeFigureOut">
              <a:rPr lang="en-US" smtClean="0"/>
              <a:pPr/>
              <a:t>4/18/2019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EFCF7-4541-44D9-A515-92805970F0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DFD2E-8C70-4002-9F6F-43F7249B6EBF}" type="datetimeFigureOut">
              <a:rPr lang="en-US" smtClean="0"/>
              <a:pPr/>
              <a:t>4/18/2019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EFCF7-4541-44D9-A515-92805970F0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DFD2E-8C70-4002-9F6F-43F7249B6EBF}" type="datetimeFigureOut">
              <a:rPr lang="en-US" smtClean="0"/>
              <a:pPr/>
              <a:t>4/18/2019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EFCF7-4541-44D9-A515-92805970F0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DFD2E-8C70-4002-9F6F-43F7249B6EBF}" type="datetimeFigureOut">
              <a:rPr lang="en-US" smtClean="0"/>
              <a:pPr/>
              <a:t>4/18/2019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EFCF7-4541-44D9-A515-92805970F0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2DFD2E-8C70-4002-9F6F-43F7249B6EBF}" type="datetimeFigureOut">
              <a:rPr lang="en-US" smtClean="0"/>
              <a:pPr/>
              <a:t>4/18/2019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6EFCF7-4541-44D9-A515-92805970F00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HEY Everyone Be Prepared For The upcoming Exam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This Is Our 19th Class</a:t>
            </a:r>
          </a:p>
          <a:p>
            <a:r>
              <a:rPr lang="en-US" smtClean="0"/>
              <a:t>Today’s chapter is “ Tourism Policy: Structure, Content and Process”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7030A0"/>
                </a:solidFill>
              </a:rPr>
              <a:t>Areas Addressed by</a:t>
            </a:r>
            <a:br>
              <a:rPr lang="en-US" b="1" dirty="0" smtClean="0">
                <a:solidFill>
                  <a:srgbClr val="7030A0"/>
                </a:solidFill>
              </a:rPr>
            </a:br>
            <a:r>
              <a:rPr lang="en-US" b="1" dirty="0" smtClean="0">
                <a:solidFill>
                  <a:srgbClr val="7030A0"/>
                </a:solidFill>
              </a:rPr>
              <a:t>Tourism Policy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50000"/>
              </a:lnSpc>
            </a:pPr>
            <a:r>
              <a:rPr lang="en-GB" sz="3400" b="1" dirty="0" smtClean="0">
                <a:solidFill>
                  <a:srgbClr val="002060"/>
                </a:solidFill>
              </a:rPr>
              <a:t>Environmental practices and restrictions</a:t>
            </a:r>
          </a:p>
          <a:p>
            <a:pPr>
              <a:lnSpc>
                <a:spcPct val="150000"/>
              </a:lnSpc>
            </a:pPr>
            <a:r>
              <a:rPr lang="en-GB" sz="3400" b="1" dirty="0" smtClean="0">
                <a:solidFill>
                  <a:srgbClr val="002060"/>
                </a:solidFill>
              </a:rPr>
              <a:t> Industry image, credibility</a:t>
            </a:r>
          </a:p>
          <a:p>
            <a:pPr>
              <a:lnSpc>
                <a:spcPct val="150000"/>
              </a:lnSpc>
            </a:pPr>
            <a:r>
              <a:rPr lang="en-GB" sz="3400" b="1" dirty="0" smtClean="0">
                <a:solidFill>
                  <a:srgbClr val="002060"/>
                </a:solidFill>
              </a:rPr>
              <a:t> Community relationships</a:t>
            </a:r>
          </a:p>
          <a:p>
            <a:pPr>
              <a:lnSpc>
                <a:spcPct val="150000"/>
              </a:lnSpc>
            </a:pPr>
            <a:r>
              <a:rPr lang="en-GB" sz="3400" b="1" dirty="0" smtClean="0">
                <a:solidFill>
                  <a:srgbClr val="002060"/>
                </a:solidFill>
              </a:rPr>
              <a:t> Human resources and labour supply</a:t>
            </a:r>
          </a:p>
          <a:p>
            <a:pPr>
              <a:lnSpc>
                <a:spcPct val="150000"/>
              </a:lnSpc>
            </a:pPr>
            <a:r>
              <a:rPr lang="en-GB" sz="3400" b="1" dirty="0" smtClean="0">
                <a:solidFill>
                  <a:srgbClr val="002060"/>
                </a:solidFill>
              </a:rPr>
              <a:t> Union and labour legislation</a:t>
            </a:r>
          </a:p>
          <a:p>
            <a:pPr>
              <a:lnSpc>
                <a:spcPct val="150000"/>
              </a:lnSpc>
            </a:pPr>
            <a:r>
              <a:rPr lang="en-GB" sz="3400" b="1" dirty="0" smtClean="0">
                <a:solidFill>
                  <a:srgbClr val="002060"/>
                </a:solidFill>
              </a:rPr>
              <a:t> Technology</a:t>
            </a:r>
          </a:p>
          <a:p>
            <a:pPr>
              <a:lnSpc>
                <a:spcPct val="150000"/>
              </a:lnSpc>
            </a:pPr>
            <a:r>
              <a:rPr lang="en-GB" sz="3400" b="1" dirty="0" smtClean="0">
                <a:solidFill>
                  <a:srgbClr val="002060"/>
                </a:solidFill>
              </a:rPr>
              <a:t> Marketing practices</a:t>
            </a:r>
          </a:p>
          <a:p>
            <a:pPr>
              <a:lnSpc>
                <a:spcPct val="150000"/>
              </a:lnSpc>
            </a:pPr>
            <a:r>
              <a:rPr lang="en-GB" sz="3400" b="1" dirty="0" smtClean="0">
                <a:solidFill>
                  <a:srgbClr val="002060"/>
                </a:solidFill>
              </a:rPr>
              <a:t>Foreign travel rules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rgbClr val="7030A0"/>
                </a:solidFill>
              </a:rPr>
              <a:t>Tourism Policy: The</a:t>
            </a:r>
            <a:br>
              <a:rPr lang="en-GB" b="1" dirty="0" smtClean="0">
                <a:solidFill>
                  <a:srgbClr val="7030A0"/>
                </a:solidFill>
              </a:rPr>
            </a:br>
            <a:r>
              <a:rPr lang="en-GB" b="1" dirty="0" smtClean="0">
                <a:solidFill>
                  <a:srgbClr val="7030A0"/>
                </a:solidFill>
              </a:rPr>
              <a:t>Competitive/Sustainable Destination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800" dirty="0" smtClean="0"/>
              <a:t>Cl19</a:t>
            </a:r>
            <a:endParaRPr lang="en-US" sz="800" dirty="0"/>
          </a:p>
        </p:txBody>
      </p:sp>
      <p:sp>
        <p:nvSpPr>
          <p:cNvPr id="4" name="Rectangle 3"/>
          <p:cNvSpPr/>
          <p:nvPr/>
        </p:nvSpPr>
        <p:spPr>
          <a:xfrm>
            <a:off x="2971800" y="2057400"/>
            <a:ext cx="32766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The competitive/Sustainable Destination</a:t>
            </a:r>
            <a:endParaRPr lang="en-US" sz="20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4077494" y="3313906"/>
            <a:ext cx="990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905000" y="3886200"/>
            <a:ext cx="5257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1600200" y="4267200"/>
            <a:ext cx="609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6819900" y="4229100"/>
            <a:ext cx="533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 flipH="1" flipV="1">
            <a:off x="1828800" y="3886200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066800" y="4648200"/>
            <a:ext cx="1676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1066800" y="4648200"/>
            <a:ext cx="24384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Tourism Policy Structure and Content</a:t>
            </a:r>
            <a:endParaRPr lang="en-US" sz="2000" dirty="0"/>
          </a:p>
        </p:txBody>
      </p:sp>
      <p:sp>
        <p:nvSpPr>
          <p:cNvPr id="21" name="Rectangle 20"/>
          <p:cNvSpPr/>
          <p:nvPr/>
        </p:nvSpPr>
        <p:spPr>
          <a:xfrm>
            <a:off x="5867400" y="4648200"/>
            <a:ext cx="25908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The Policy Formulation Process</a:t>
            </a:r>
            <a:endParaRPr lang="en-US" sz="2000" dirty="0"/>
          </a:p>
        </p:txBody>
      </p:sp>
      <p:cxnSp>
        <p:nvCxnSpPr>
          <p:cNvPr id="23" name="Straight Connector 22"/>
          <p:cNvCxnSpPr/>
          <p:nvPr/>
        </p:nvCxnSpPr>
        <p:spPr>
          <a:xfrm rot="5400000">
            <a:off x="1485900" y="5905500"/>
            <a:ext cx="838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7162800" y="5715000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21" idx="2"/>
          </p:cNvCxnSpPr>
          <p:nvPr/>
        </p:nvCxnSpPr>
        <p:spPr>
          <a:xfrm rot="5400000">
            <a:off x="6819900" y="5829300"/>
            <a:ext cx="685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1905000" y="6324600"/>
            <a:ext cx="533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3" idx="2"/>
          </p:cNvCxnSpPr>
          <p:nvPr/>
        </p:nvCxnSpPr>
        <p:spPr>
          <a:xfrm rot="5400000">
            <a:off x="4396582" y="6301581"/>
            <a:ext cx="350837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3733800" y="6172200"/>
            <a:ext cx="25908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Policy Formulation Methods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rgbClr val="7030A0"/>
                </a:solidFill>
              </a:rPr>
              <a:t>Types and Levels of Tourism Destination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GB" b="1" dirty="0" smtClean="0">
                <a:solidFill>
                  <a:srgbClr val="002060"/>
                </a:solidFill>
              </a:rPr>
              <a:t>Tourism destinations are most commonly defined in formal terms by recognized political jurisdictions such as the following, listed from broadest to most local: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GB" sz="4000" b="1" dirty="0" smtClean="0">
                <a:solidFill>
                  <a:srgbClr val="002060"/>
                </a:solidFill>
              </a:rPr>
              <a:t>1. </a:t>
            </a:r>
            <a:r>
              <a:rPr lang="en-GB" b="1" dirty="0" smtClean="0">
                <a:solidFill>
                  <a:srgbClr val="002060"/>
                </a:solidFill>
              </a:rPr>
              <a:t>A nation or country.</a:t>
            </a:r>
          </a:p>
          <a:p>
            <a:pPr marL="0" indent="0" algn="just">
              <a:buNone/>
            </a:pPr>
            <a:r>
              <a:rPr lang="en-GB" sz="4000" b="1" dirty="0" smtClean="0">
                <a:solidFill>
                  <a:srgbClr val="002060"/>
                </a:solidFill>
              </a:rPr>
              <a:t>2. </a:t>
            </a:r>
            <a:r>
              <a:rPr lang="en-GB" b="1" dirty="0" smtClean="0">
                <a:solidFill>
                  <a:srgbClr val="002060"/>
                </a:solidFill>
              </a:rPr>
              <a:t>A </a:t>
            </a:r>
            <a:r>
              <a:rPr lang="en-GB" b="1" dirty="0" err="1" smtClean="0">
                <a:solidFill>
                  <a:srgbClr val="002060"/>
                </a:solidFill>
              </a:rPr>
              <a:t>macroregion</a:t>
            </a:r>
            <a:r>
              <a:rPr lang="en-GB" b="1" dirty="0" smtClean="0">
                <a:solidFill>
                  <a:srgbClr val="002060"/>
                </a:solidFill>
              </a:rPr>
              <a:t>, consisting of several countries or other </a:t>
            </a:r>
          </a:p>
          <a:p>
            <a:pPr marL="0" indent="0" algn="just">
              <a:buNone/>
            </a:pPr>
            <a:r>
              <a:rPr lang="en-GB" b="1" dirty="0" smtClean="0">
                <a:solidFill>
                  <a:srgbClr val="002060"/>
                </a:solidFill>
              </a:rPr>
              <a:t>    groupings that either transcend national borders or  </a:t>
            </a:r>
          </a:p>
          <a:p>
            <a:pPr marL="0" indent="0" algn="just">
              <a:buNone/>
            </a:pPr>
            <a:r>
              <a:rPr lang="en-GB" b="1" dirty="0" smtClean="0">
                <a:solidFill>
                  <a:srgbClr val="002060"/>
                </a:solidFill>
              </a:rPr>
              <a:t>    reflect economic trade zones.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GB" sz="3600" b="1" dirty="0" smtClean="0">
                <a:solidFill>
                  <a:srgbClr val="002060"/>
                </a:solidFill>
              </a:rPr>
              <a:t>3. </a:t>
            </a:r>
            <a:r>
              <a:rPr lang="en-GB" b="1" dirty="0" smtClean="0">
                <a:solidFill>
                  <a:srgbClr val="002060"/>
                </a:solidFill>
              </a:rPr>
              <a:t>A province or state within a country</a:t>
            </a:r>
            <a:endParaRPr lang="en-US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rgbClr val="7030A0"/>
                </a:solidFill>
              </a:rPr>
              <a:t>Types and Levels of Tourism Destination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n-GB" sz="4000" b="1" dirty="0" smtClean="0">
                <a:solidFill>
                  <a:srgbClr val="002060"/>
                </a:solidFill>
              </a:rPr>
              <a:t>4. </a:t>
            </a:r>
            <a:r>
              <a:rPr lang="en-GB" b="1" dirty="0" smtClean="0">
                <a:solidFill>
                  <a:srgbClr val="002060"/>
                </a:solidFill>
              </a:rPr>
              <a:t>A localized region within a country, such as western  </a:t>
            </a:r>
          </a:p>
          <a:p>
            <a:pPr marL="0" indent="0" algn="just">
              <a:buNone/>
            </a:pPr>
            <a:r>
              <a:rPr lang="en-GB" b="1" dirty="0" smtClean="0">
                <a:solidFill>
                  <a:srgbClr val="002060"/>
                </a:solidFill>
              </a:rPr>
              <a:t>     Canada or the U.S. Northwest or Southeast.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GB" sz="4000" b="1" dirty="0" smtClean="0">
                <a:solidFill>
                  <a:srgbClr val="002060"/>
                </a:solidFill>
              </a:rPr>
              <a:t>5. </a:t>
            </a:r>
            <a:r>
              <a:rPr lang="en-GB" b="1" dirty="0" smtClean="0">
                <a:solidFill>
                  <a:srgbClr val="002060"/>
                </a:solidFill>
              </a:rPr>
              <a:t>A city or town.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GB" b="1" dirty="0" smtClean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en-GB" b="1" dirty="0" smtClean="0">
                <a:solidFill>
                  <a:srgbClr val="002060"/>
                </a:solidFill>
              </a:rPr>
              <a:t>6. A unique locale, such as a national park, a historic </a:t>
            </a:r>
          </a:p>
          <a:p>
            <a:pPr marL="0" indent="0" algn="just">
              <a:buNone/>
            </a:pPr>
            <a:r>
              <a:rPr lang="en-GB" b="1" dirty="0" smtClean="0">
                <a:solidFill>
                  <a:srgbClr val="002060"/>
                </a:solidFill>
              </a:rPr>
              <a:t>    site, or a memorial that is in itself sufficiently  </a:t>
            </a:r>
          </a:p>
          <a:p>
            <a:pPr marL="0" indent="0" algn="just">
              <a:buNone/>
            </a:pPr>
            <a:r>
              <a:rPr lang="en-GB" b="1" dirty="0" smtClean="0">
                <a:solidFill>
                  <a:srgbClr val="002060"/>
                </a:solidFill>
              </a:rPr>
              <a:t>     significant to attract visitors.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7030A0"/>
                </a:solidFill>
              </a:rPr>
              <a:t>End of The Class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4800" b="1" dirty="0" smtClean="0">
              <a:solidFill>
                <a:srgbClr val="7030A0"/>
              </a:solidFill>
            </a:endParaRPr>
          </a:p>
          <a:p>
            <a:endParaRPr lang="en-US" sz="4800" b="1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sz="4800" b="1" dirty="0" smtClean="0">
                <a:solidFill>
                  <a:srgbClr val="7030A0"/>
                </a:solidFill>
              </a:rPr>
              <a:t>     </a:t>
            </a:r>
            <a:r>
              <a:rPr lang="en-US" sz="4800" b="1" dirty="0" smtClean="0">
                <a:solidFill>
                  <a:srgbClr val="C00000"/>
                </a:solidFill>
              </a:rPr>
              <a:t>Be Attentive to Your Studies</a:t>
            </a:r>
          </a:p>
          <a:p>
            <a:pPr>
              <a:buNone/>
            </a:pPr>
            <a:r>
              <a:rPr lang="en-US" sz="4800" b="1" dirty="0" smtClean="0">
                <a:solidFill>
                  <a:srgbClr val="C00000"/>
                </a:solidFill>
              </a:rPr>
              <a:t>                  All The Best</a:t>
            </a:r>
            <a:endParaRPr lang="en-US" sz="4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>
                <a:solidFill>
                  <a:srgbClr val="7030A0"/>
                </a:solidFill>
              </a:rPr>
              <a:t>Tourism Policy: A Definition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FontTx/>
              <a:buNone/>
            </a:pPr>
            <a:r>
              <a:rPr lang="en-US" sz="2800" b="1" dirty="0" smtClean="0">
                <a:solidFill>
                  <a:srgbClr val="002060"/>
                </a:solidFill>
              </a:rPr>
              <a:t>Tourism policy can be defined as follows</a:t>
            </a:r>
            <a:r>
              <a:rPr lang="en-US" sz="2800" dirty="0" smtClean="0">
                <a:solidFill>
                  <a:srgbClr val="002060"/>
                </a:solidFill>
              </a:rPr>
              <a:t>:</a:t>
            </a:r>
          </a:p>
          <a:p>
            <a:pPr marL="0" indent="0" algn="just">
              <a:buFontTx/>
              <a:buNone/>
            </a:pPr>
            <a:r>
              <a:rPr lang="en-US" sz="2800" b="1" dirty="0" smtClean="0">
                <a:solidFill>
                  <a:srgbClr val="002060"/>
                </a:solidFill>
              </a:rPr>
              <a:t>A set of </a:t>
            </a:r>
            <a:r>
              <a:rPr lang="en-US" sz="2800" dirty="0" smtClean="0">
                <a:solidFill>
                  <a:srgbClr val="002060"/>
                </a:solidFill>
              </a:rPr>
              <a:t>regulations, rules, guidelines, directives, and development/ promotion objectives and strategies that </a:t>
            </a:r>
            <a:r>
              <a:rPr lang="en-US" sz="2800" b="1" dirty="0" smtClean="0">
                <a:solidFill>
                  <a:srgbClr val="002060"/>
                </a:solidFill>
              </a:rPr>
              <a:t>provide a framework </a:t>
            </a:r>
            <a:r>
              <a:rPr lang="en-US" sz="2800" dirty="0" smtClean="0">
                <a:solidFill>
                  <a:srgbClr val="002060"/>
                </a:solidFill>
              </a:rPr>
              <a:t>within which the </a:t>
            </a:r>
            <a:r>
              <a:rPr lang="en-US" sz="2800" b="1" dirty="0" smtClean="0">
                <a:solidFill>
                  <a:srgbClr val="002060"/>
                </a:solidFill>
              </a:rPr>
              <a:t>collective and individual decisions</a:t>
            </a:r>
            <a:r>
              <a:rPr lang="en-US" sz="2800" dirty="0" smtClean="0">
                <a:solidFill>
                  <a:srgbClr val="002060"/>
                </a:solidFill>
              </a:rPr>
              <a:t> directly affecting </a:t>
            </a:r>
            <a:r>
              <a:rPr lang="en-US" sz="2800" b="1" dirty="0" smtClean="0">
                <a:solidFill>
                  <a:srgbClr val="002060"/>
                </a:solidFill>
              </a:rPr>
              <a:t>tourism development</a:t>
            </a:r>
            <a:r>
              <a:rPr lang="en-US" sz="2800" dirty="0" smtClean="0">
                <a:solidFill>
                  <a:srgbClr val="002060"/>
                </a:solidFill>
              </a:rPr>
              <a:t> and the daily activities within a destination are taken.</a:t>
            </a:r>
            <a:endParaRPr lang="en-US" sz="2800" dirty="0">
              <a:solidFill>
                <a:srgbClr val="002060"/>
              </a:solidFill>
            </a:endParaRPr>
          </a:p>
        </p:txBody>
      </p:sp>
      <p:pic>
        <p:nvPicPr>
          <p:cNvPr id="4" name="Picture 2" descr="H:\Personal Documents\Enayet Sirs File\Tourism File\Photos\tourism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787660"/>
            <a:ext cx="3048000" cy="20703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H:\Personal Documents\Enayet Sirs File\Tourism File\Photos\tourism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4679576"/>
            <a:ext cx="4114800" cy="217842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7030A0"/>
                </a:solidFill>
              </a:rPr>
              <a:t>“Stakeholders” in Tourism</a:t>
            </a:r>
            <a:endParaRPr lang="en-US" b="1" dirty="0">
              <a:solidFill>
                <a:srgbClr val="7030A0"/>
              </a:solidFill>
            </a:endParaRPr>
          </a:p>
        </p:txBody>
      </p:sp>
      <p:pic>
        <p:nvPicPr>
          <p:cNvPr id="4" name="Content Placeholder 3" descr="Stakeholders-in-tourism-300x22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600" y="1447800"/>
            <a:ext cx="7696200" cy="48006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7030A0"/>
                </a:solidFill>
              </a:rPr>
              <a:t>“Stakeholders” in Tourism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85000"/>
              </a:lnSpc>
              <a:spcAft>
                <a:spcPts val="800"/>
              </a:spcAft>
              <a:buFont typeface="Symbol" pitchFamily="18" charset="2"/>
              <a:buChar char="·"/>
            </a:pPr>
            <a:r>
              <a:rPr lang="en-US" b="1" dirty="0" smtClean="0">
                <a:solidFill>
                  <a:srgbClr val="002060"/>
                </a:solidFill>
              </a:rPr>
              <a:t>Residents of the “Host” Destination</a:t>
            </a:r>
          </a:p>
          <a:p>
            <a:pPr marL="0" indent="0">
              <a:lnSpc>
                <a:spcPct val="85000"/>
              </a:lnSpc>
              <a:spcAft>
                <a:spcPts val="800"/>
              </a:spcAft>
              <a:buNone/>
            </a:pPr>
            <a:endParaRPr lang="en-US" b="1" dirty="0" smtClean="0">
              <a:solidFill>
                <a:srgbClr val="002060"/>
              </a:solidFill>
            </a:endParaRPr>
          </a:p>
          <a:p>
            <a:pPr>
              <a:lnSpc>
                <a:spcPct val="85000"/>
              </a:lnSpc>
              <a:spcAft>
                <a:spcPts val="800"/>
              </a:spcAft>
              <a:buFont typeface="Symbol" pitchFamily="18" charset="2"/>
              <a:buChar char="·"/>
            </a:pPr>
            <a:r>
              <a:rPr lang="en-US" b="1" dirty="0" smtClean="0">
                <a:solidFill>
                  <a:srgbClr val="002060"/>
                </a:solidFill>
              </a:rPr>
              <a:t>Local/Municipal/Regional/Provincial/National Governments</a:t>
            </a:r>
          </a:p>
          <a:p>
            <a:pPr>
              <a:lnSpc>
                <a:spcPct val="85000"/>
              </a:lnSpc>
              <a:spcAft>
                <a:spcPts val="800"/>
              </a:spcAft>
              <a:buFont typeface="Symbol" pitchFamily="18" charset="2"/>
              <a:buChar char="·"/>
            </a:pPr>
            <a:endParaRPr lang="en-US" b="1" dirty="0" smtClean="0">
              <a:solidFill>
                <a:srgbClr val="002060"/>
              </a:solidFill>
            </a:endParaRPr>
          </a:p>
          <a:p>
            <a:pPr>
              <a:lnSpc>
                <a:spcPct val="85000"/>
              </a:lnSpc>
              <a:spcAft>
                <a:spcPts val="800"/>
              </a:spcAft>
              <a:buFont typeface="Symbol" pitchFamily="18" charset="2"/>
              <a:buChar char="·"/>
            </a:pPr>
            <a:r>
              <a:rPr lang="en-US" b="1" dirty="0" smtClean="0">
                <a:solidFill>
                  <a:srgbClr val="002060"/>
                </a:solidFill>
              </a:rPr>
              <a:t>Local/Regional/National Environmental Groups</a:t>
            </a:r>
          </a:p>
          <a:p>
            <a:pPr>
              <a:lnSpc>
                <a:spcPct val="85000"/>
              </a:lnSpc>
              <a:spcAft>
                <a:spcPts val="800"/>
              </a:spcAft>
              <a:buFont typeface="Symbol" pitchFamily="18" charset="2"/>
              <a:buChar char="·"/>
            </a:pPr>
            <a:endParaRPr lang="en-US" b="1" dirty="0" smtClean="0">
              <a:solidFill>
                <a:srgbClr val="002060"/>
              </a:solidFill>
            </a:endParaRPr>
          </a:p>
          <a:p>
            <a:pPr>
              <a:lnSpc>
                <a:spcPct val="85000"/>
              </a:lnSpc>
              <a:spcAft>
                <a:spcPts val="800"/>
              </a:spcAft>
              <a:buFont typeface="Symbol" pitchFamily="18" charset="2"/>
              <a:buChar char="·"/>
            </a:pPr>
            <a:r>
              <a:rPr lang="en-US" b="1" dirty="0" smtClean="0">
                <a:solidFill>
                  <a:srgbClr val="002060"/>
                </a:solidFill>
              </a:rPr>
              <a:t>Local visitors/excursionists</a:t>
            </a:r>
          </a:p>
          <a:p>
            <a:pPr>
              <a:lnSpc>
                <a:spcPct val="85000"/>
              </a:lnSpc>
              <a:spcAft>
                <a:spcPts val="800"/>
              </a:spcAft>
              <a:buFont typeface="Symbol" pitchFamily="18" charset="2"/>
              <a:buChar char="·"/>
            </a:pPr>
            <a:endParaRPr lang="en-US" b="1" dirty="0" smtClean="0">
              <a:solidFill>
                <a:srgbClr val="002060"/>
              </a:solidFill>
            </a:endParaRPr>
          </a:p>
          <a:p>
            <a:pPr>
              <a:lnSpc>
                <a:spcPct val="85000"/>
              </a:lnSpc>
              <a:spcAft>
                <a:spcPts val="800"/>
              </a:spcAft>
              <a:buFont typeface="Symbol" pitchFamily="18" charset="2"/>
              <a:buChar char="·"/>
            </a:pPr>
            <a:r>
              <a:rPr lang="en-US" b="1" dirty="0" smtClean="0">
                <a:solidFill>
                  <a:srgbClr val="002060"/>
                </a:solidFill>
              </a:rPr>
              <a:t>Remote visitors/tourists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7030A0"/>
                </a:solidFill>
              </a:rPr>
              <a:t>“Stakeholders” in Tourism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85000"/>
              </a:lnSpc>
              <a:spcAft>
                <a:spcPts val="800"/>
              </a:spcAft>
              <a:buFont typeface="Symbol" pitchFamily="18" charset="2"/>
              <a:buChar char="·"/>
            </a:pPr>
            <a:r>
              <a:rPr lang="en-US" sz="4600" dirty="0" smtClean="0">
                <a:solidFill>
                  <a:srgbClr val="002060"/>
                </a:solidFill>
              </a:rPr>
              <a:t>Tourism industry sectors:</a:t>
            </a:r>
          </a:p>
          <a:p>
            <a:pPr lvl="2">
              <a:lnSpc>
                <a:spcPct val="85000"/>
              </a:lnSpc>
              <a:spcAft>
                <a:spcPts val="800"/>
              </a:spcAft>
              <a:buFont typeface="Wingdings" pitchFamily="2" charset="2"/>
              <a:buChar char="§"/>
            </a:pPr>
            <a:r>
              <a:rPr lang="en-US" sz="4600" b="1" dirty="0">
                <a:solidFill>
                  <a:srgbClr val="002060"/>
                </a:solidFill>
              </a:rPr>
              <a:t>Transportation</a:t>
            </a:r>
          </a:p>
          <a:p>
            <a:pPr lvl="2">
              <a:lnSpc>
                <a:spcPct val="85000"/>
              </a:lnSpc>
              <a:spcAft>
                <a:spcPts val="800"/>
              </a:spcAft>
              <a:buFont typeface="Wingdings" pitchFamily="2" charset="2"/>
              <a:buChar char="§"/>
            </a:pPr>
            <a:r>
              <a:rPr lang="en-US" sz="4600" b="1" dirty="0">
                <a:solidFill>
                  <a:srgbClr val="002060"/>
                </a:solidFill>
              </a:rPr>
              <a:t>Accommodation</a:t>
            </a:r>
          </a:p>
          <a:p>
            <a:pPr lvl="2">
              <a:lnSpc>
                <a:spcPct val="85000"/>
              </a:lnSpc>
              <a:spcAft>
                <a:spcPts val="800"/>
              </a:spcAft>
              <a:buFont typeface="Wingdings" pitchFamily="2" charset="2"/>
              <a:buChar char="§"/>
            </a:pPr>
            <a:r>
              <a:rPr lang="en-US" sz="4600" b="1" dirty="0">
                <a:solidFill>
                  <a:srgbClr val="002060"/>
                </a:solidFill>
              </a:rPr>
              <a:t>Attractions</a:t>
            </a:r>
          </a:p>
          <a:p>
            <a:pPr lvl="2">
              <a:lnSpc>
                <a:spcPct val="85000"/>
              </a:lnSpc>
              <a:spcAft>
                <a:spcPts val="800"/>
              </a:spcAft>
              <a:buFont typeface="Wingdings" pitchFamily="2" charset="2"/>
              <a:buChar char="§"/>
            </a:pPr>
            <a:r>
              <a:rPr lang="en-US" sz="4600" b="1" dirty="0">
                <a:solidFill>
                  <a:srgbClr val="002060"/>
                </a:solidFill>
              </a:rPr>
              <a:t>Events</a:t>
            </a:r>
          </a:p>
          <a:p>
            <a:pPr lvl="2">
              <a:lnSpc>
                <a:spcPct val="85000"/>
              </a:lnSpc>
              <a:spcAft>
                <a:spcPts val="800"/>
              </a:spcAft>
              <a:buFont typeface="Wingdings" pitchFamily="2" charset="2"/>
              <a:buChar char="§"/>
            </a:pPr>
            <a:r>
              <a:rPr lang="en-US" sz="4600" b="1" dirty="0">
                <a:solidFill>
                  <a:srgbClr val="002060"/>
                </a:solidFill>
              </a:rPr>
              <a:t>Commercial Outdoor Recreation</a:t>
            </a:r>
          </a:p>
          <a:p>
            <a:pPr lvl="2">
              <a:lnSpc>
                <a:spcPct val="85000"/>
              </a:lnSpc>
              <a:spcAft>
                <a:spcPts val="800"/>
              </a:spcAft>
              <a:buFont typeface="Wingdings" pitchFamily="2" charset="2"/>
              <a:buChar char="§"/>
            </a:pPr>
            <a:r>
              <a:rPr lang="en-US" sz="4600" b="1" dirty="0">
                <a:solidFill>
                  <a:srgbClr val="002060"/>
                </a:solidFill>
              </a:rPr>
              <a:t>Commercial Visitor Service</a:t>
            </a:r>
          </a:p>
          <a:p>
            <a:pPr>
              <a:spcAft>
                <a:spcPts val="800"/>
              </a:spcAft>
              <a:buFont typeface="Symbol" pitchFamily="18" charset="2"/>
              <a:buChar char="·"/>
            </a:pPr>
            <a:r>
              <a:rPr lang="en-US" sz="4600" dirty="0" smtClean="0">
                <a:solidFill>
                  <a:srgbClr val="002060"/>
                </a:solidFill>
              </a:rPr>
              <a:t>Destination Management Organization (DMO)</a:t>
            </a:r>
          </a:p>
          <a:p>
            <a:pPr>
              <a:spcAft>
                <a:spcPts val="800"/>
              </a:spcAft>
              <a:buFont typeface="Symbol" pitchFamily="18" charset="2"/>
              <a:buChar char="·"/>
            </a:pPr>
            <a:r>
              <a:rPr lang="en-US" sz="4600" dirty="0" smtClean="0">
                <a:solidFill>
                  <a:srgbClr val="002060"/>
                </a:solidFill>
              </a:rPr>
              <a:t>Culture/Heritage Groups</a:t>
            </a:r>
          </a:p>
          <a:p>
            <a:pPr>
              <a:spcAft>
                <a:spcPts val="800"/>
              </a:spcAft>
              <a:buFont typeface="Symbol" pitchFamily="18" charset="2"/>
              <a:buChar char="·"/>
            </a:pPr>
            <a:r>
              <a:rPr lang="en-US" sz="4600" dirty="0" smtClean="0">
                <a:solidFill>
                  <a:srgbClr val="002060"/>
                </a:solidFill>
              </a:rPr>
              <a:t>Social/Health/Education Groups</a:t>
            </a:r>
          </a:p>
          <a:p>
            <a:pPr marL="0" indent="0">
              <a:buNone/>
            </a:pPr>
            <a:endParaRPr lang="en-GB" sz="36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7030A0"/>
                </a:solidFill>
              </a:rPr>
              <a:t>The Purpose of Tourism Policy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sz="3300" dirty="0" smtClean="0">
                <a:solidFill>
                  <a:srgbClr val="002060"/>
                </a:solidFill>
              </a:rPr>
              <a:t>To </a:t>
            </a:r>
            <a:r>
              <a:rPr lang="en-GB" sz="3300" b="1" dirty="0" smtClean="0">
                <a:solidFill>
                  <a:srgbClr val="002060"/>
                </a:solidFill>
              </a:rPr>
              <a:t>provide</a:t>
            </a:r>
            <a:r>
              <a:rPr lang="en-GB" sz="3300" dirty="0" smtClean="0">
                <a:solidFill>
                  <a:srgbClr val="002060"/>
                </a:solidFill>
              </a:rPr>
              <a:t> its stakeholders with a broad range of </a:t>
            </a:r>
            <a:r>
              <a:rPr lang="en-GB" sz="3300" b="1" dirty="0" smtClean="0">
                <a:solidFill>
                  <a:srgbClr val="002060"/>
                </a:solidFill>
              </a:rPr>
              <a:t>economic and social benefits</a:t>
            </a:r>
            <a:r>
              <a:rPr lang="en-GB" sz="3300" dirty="0" smtClean="0">
                <a:solidFill>
                  <a:srgbClr val="002060"/>
                </a:solidFill>
              </a:rPr>
              <a:t>.</a:t>
            </a:r>
          </a:p>
          <a:p>
            <a:pPr>
              <a:lnSpc>
                <a:spcPct val="160000"/>
              </a:lnSpc>
            </a:pPr>
            <a:r>
              <a:rPr lang="en-GB" sz="3300" dirty="0" smtClean="0">
                <a:solidFill>
                  <a:srgbClr val="002060"/>
                </a:solidFill>
              </a:rPr>
              <a:t>To provide employment and income opportunity.</a:t>
            </a:r>
          </a:p>
          <a:p>
            <a:pPr>
              <a:lnSpc>
                <a:spcPct val="160000"/>
              </a:lnSpc>
            </a:pPr>
            <a:r>
              <a:rPr lang="en-GB" sz="3300" dirty="0" smtClean="0">
                <a:solidFill>
                  <a:srgbClr val="002060"/>
                </a:solidFill>
              </a:rPr>
              <a:t>To enjoy the quality of the region</a:t>
            </a:r>
          </a:p>
          <a:p>
            <a:r>
              <a:rPr lang="en-GB" sz="3300" dirty="0" smtClean="0">
                <a:solidFill>
                  <a:srgbClr val="002060"/>
                </a:solidFill>
              </a:rPr>
              <a:t>To </a:t>
            </a:r>
            <a:r>
              <a:rPr lang="en-GB" sz="3300" b="1" dirty="0" smtClean="0">
                <a:solidFill>
                  <a:srgbClr val="002060"/>
                </a:solidFill>
              </a:rPr>
              <a:t>ensure</a:t>
            </a:r>
            <a:r>
              <a:rPr lang="en-GB" sz="3300" dirty="0" smtClean="0">
                <a:solidFill>
                  <a:srgbClr val="002060"/>
                </a:solidFill>
              </a:rPr>
              <a:t> that visitors are hosted in a way that </a:t>
            </a:r>
            <a:r>
              <a:rPr lang="en-GB" sz="3300" b="1" dirty="0" smtClean="0">
                <a:solidFill>
                  <a:srgbClr val="002060"/>
                </a:solidFill>
              </a:rPr>
              <a:t>maximizes the benefits</a:t>
            </a:r>
          </a:p>
          <a:p>
            <a:pPr>
              <a:lnSpc>
                <a:spcPct val="160000"/>
              </a:lnSpc>
            </a:pPr>
            <a:r>
              <a:rPr lang="en-GB" sz="3300" dirty="0" smtClean="0">
                <a:solidFill>
                  <a:srgbClr val="002060"/>
                </a:solidFill>
              </a:rPr>
              <a:t>To ensure the success of the destination</a:t>
            </a:r>
          </a:p>
          <a:p>
            <a:r>
              <a:rPr lang="en-GB" sz="3300" dirty="0" smtClean="0">
                <a:solidFill>
                  <a:srgbClr val="002060"/>
                </a:solidFill>
              </a:rPr>
              <a:t>To provide a framework within which the destination can </a:t>
            </a:r>
            <a:r>
              <a:rPr lang="en-GB" sz="3300" b="1" dirty="0" smtClean="0">
                <a:solidFill>
                  <a:srgbClr val="002060"/>
                </a:solidFill>
              </a:rPr>
              <a:t>provide high quality visitor experiences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7030A0"/>
                </a:solidFill>
              </a:rPr>
              <a:t>Why Is Tourism Policy Important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en-GB" sz="3100" dirty="0" smtClean="0">
                <a:solidFill>
                  <a:srgbClr val="002060"/>
                </a:solidFill>
              </a:rPr>
              <a:t>The area of tourism policy is often overlooked in terms of its importance in </a:t>
            </a:r>
            <a:r>
              <a:rPr lang="en-GB" sz="3100" b="1" dirty="0" smtClean="0">
                <a:solidFill>
                  <a:srgbClr val="002060"/>
                </a:solidFill>
              </a:rPr>
              <a:t>ensuring the success of a tourism </a:t>
            </a:r>
            <a:r>
              <a:rPr lang="en-GB" sz="3100" dirty="0" smtClean="0">
                <a:solidFill>
                  <a:srgbClr val="002060"/>
                </a:solidFill>
              </a:rPr>
              <a:t>destination. In more specific terms, tourism policy fulfils </a:t>
            </a:r>
            <a:r>
              <a:rPr lang="en-GB" sz="3100" b="1" dirty="0" smtClean="0">
                <a:solidFill>
                  <a:srgbClr val="002060"/>
                </a:solidFill>
              </a:rPr>
              <a:t>six functions</a:t>
            </a:r>
            <a:r>
              <a:rPr lang="en-GB" sz="3100" dirty="0" smtClean="0">
                <a:solidFill>
                  <a:srgbClr val="002060"/>
                </a:solidFill>
              </a:rPr>
              <a:t>:</a:t>
            </a:r>
          </a:p>
          <a:p>
            <a:pPr marL="0" indent="0" algn="just">
              <a:buNone/>
            </a:pPr>
            <a:r>
              <a:rPr lang="en-GB" sz="3100" dirty="0" smtClean="0">
                <a:solidFill>
                  <a:srgbClr val="002060"/>
                </a:solidFill>
              </a:rPr>
              <a:t>1. It </a:t>
            </a:r>
            <a:r>
              <a:rPr lang="en-GB" sz="3100" b="1" dirty="0" smtClean="0">
                <a:solidFill>
                  <a:srgbClr val="002060"/>
                </a:solidFill>
              </a:rPr>
              <a:t>defines the rules of the game</a:t>
            </a:r>
            <a:r>
              <a:rPr lang="en-GB" sz="3100" dirty="0" smtClean="0">
                <a:solidFill>
                  <a:srgbClr val="002060"/>
                </a:solidFill>
              </a:rPr>
              <a:t>—the terms under which   </a:t>
            </a:r>
          </a:p>
          <a:p>
            <a:pPr marL="0" indent="0" algn="just">
              <a:buNone/>
            </a:pPr>
            <a:r>
              <a:rPr lang="en-GB" sz="3100" dirty="0" smtClean="0">
                <a:solidFill>
                  <a:srgbClr val="002060"/>
                </a:solidFill>
              </a:rPr>
              <a:t>    tourism operators must function.</a:t>
            </a:r>
          </a:p>
          <a:p>
            <a:pPr marL="0" indent="0" algn="just">
              <a:buNone/>
            </a:pPr>
            <a:r>
              <a:rPr lang="en-GB" sz="3100" dirty="0" smtClean="0">
                <a:solidFill>
                  <a:srgbClr val="002060"/>
                </a:solidFill>
              </a:rPr>
              <a:t>2. It </a:t>
            </a:r>
            <a:r>
              <a:rPr lang="en-GB" sz="3100" b="1" dirty="0" smtClean="0">
                <a:solidFill>
                  <a:srgbClr val="002060"/>
                </a:solidFill>
              </a:rPr>
              <a:t>sets out activities and behaviours </a:t>
            </a:r>
            <a:r>
              <a:rPr lang="en-GB" sz="3100" dirty="0" smtClean="0">
                <a:solidFill>
                  <a:srgbClr val="002060"/>
                </a:solidFill>
              </a:rPr>
              <a:t>that are acceptable  </a:t>
            </a:r>
          </a:p>
          <a:p>
            <a:pPr marL="0" indent="0" algn="just">
              <a:buNone/>
            </a:pPr>
            <a:r>
              <a:rPr lang="en-GB" sz="3100" dirty="0" smtClean="0">
                <a:solidFill>
                  <a:srgbClr val="002060"/>
                </a:solidFill>
              </a:rPr>
              <a:t>    for visitors.</a:t>
            </a:r>
          </a:p>
          <a:p>
            <a:pPr marL="0" indent="0" algn="just">
              <a:buNone/>
            </a:pPr>
            <a:r>
              <a:rPr lang="en-GB" sz="3100" dirty="0" smtClean="0">
                <a:solidFill>
                  <a:srgbClr val="002060"/>
                </a:solidFill>
              </a:rPr>
              <a:t>3. It </a:t>
            </a:r>
            <a:r>
              <a:rPr lang="en-GB" sz="3100" b="1" dirty="0" smtClean="0">
                <a:solidFill>
                  <a:srgbClr val="002060"/>
                </a:solidFill>
              </a:rPr>
              <a:t>provides a common direction and guidance</a:t>
            </a:r>
            <a:r>
              <a:rPr lang="en-GB" sz="3100" dirty="0" smtClean="0">
                <a:solidFill>
                  <a:srgbClr val="002060"/>
                </a:solidFill>
              </a:rPr>
              <a:t> for all  </a:t>
            </a:r>
          </a:p>
          <a:p>
            <a:pPr marL="0" indent="0" algn="just">
              <a:buNone/>
            </a:pPr>
            <a:r>
              <a:rPr lang="en-GB" sz="3100" dirty="0" smtClean="0">
                <a:solidFill>
                  <a:srgbClr val="002060"/>
                </a:solidFill>
              </a:rPr>
              <a:t>    tourism stakeholders within a destination.</a:t>
            </a:r>
          </a:p>
          <a:p>
            <a:pPr marL="0" indent="0" algn="just">
              <a:buNone/>
            </a:pPr>
            <a:r>
              <a:rPr lang="en-GB" sz="3100" dirty="0" smtClean="0">
                <a:solidFill>
                  <a:srgbClr val="002060"/>
                </a:solidFill>
              </a:rPr>
              <a:t>4. It </a:t>
            </a:r>
            <a:r>
              <a:rPr lang="en-GB" sz="3100" b="1" dirty="0" smtClean="0">
                <a:solidFill>
                  <a:srgbClr val="002060"/>
                </a:solidFill>
              </a:rPr>
              <a:t>facilitates consensus around specific strategies </a:t>
            </a:r>
            <a:r>
              <a:rPr lang="en-GB" sz="3100" dirty="0" smtClean="0">
                <a:solidFill>
                  <a:srgbClr val="002060"/>
                </a:solidFill>
              </a:rPr>
              <a:t>and    </a:t>
            </a:r>
          </a:p>
          <a:p>
            <a:pPr marL="0" indent="0" algn="just">
              <a:buNone/>
            </a:pPr>
            <a:r>
              <a:rPr lang="en-GB" sz="3100" dirty="0" smtClean="0">
                <a:solidFill>
                  <a:srgbClr val="002060"/>
                </a:solidFill>
              </a:rPr>
              <a:t>     objectives for a given destination</a:t>
            </a:r>
            <a:r>
              <a:rPr lang="en-GB" dirty="0" smtClean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7030A0"/>
                </a:solidFill>
              </a:rPr>
              <a:t>Why Is Tourism Policy Important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n-GB" sz="3100" dirty="0" smtClean="0">
                <a:solidFill>
                  <a:srgbClr val="002060"/>
                </a:solidFill>
              </a:rPr>
              <a:t>5. It </a:t>
            </a:r>
            <a:r>
              <a:rPr lang="en-GB" sz="3100" b="1" dirty="0" smtClean="0">
                <a:solidFill>
                  <a:srgbClr val="002060"/>
                </a:solidFill>
              </a:rPr>
              <a:t>provides a framework </a:t>
            </a:r>
            <a:r>
              <a:rPr lang="en-GB" sz="3100" dirty="0" smtClean="0">
                <a:solidFill>
                  <a:srgbClr val="002060"/>
                </a:solidFill>
              </a:rPr>
              <a:t>for public/private discussions  </a:t>
            </a:r>
          </a:p>
          <a:p>
            <a:pPr marL="0" indent="0" algn="just">
              <a:buNone/>
            </a:pPr>
            <a:r>
              <a:rPr lang="en-GB" sz="3100" dirty="0" smtClean="0">
                <a:solidFill>
                  <a:srgbClr val="002060"/>
                </a:solidFill>
              </a:rPr>
              <a:t>    on the </a:t>
            </a:r>
            <a:r>
              <a:rPr lang="en-GB" sz="3100" b="1" dirty="0" smtClean="0">
                <a:solidFill>
                  <a:srgbClr val="002060"/>
                </a:solidFill>
              </a:rPr>
              <a:t>role and contributions </a:t>
            </a:r>
            <a:r>
              <a:rPr lang="en-GB" sz="3100" dirty="0" smtClean="0">
                <a:solidFill>
                  <a:srgbClr val="002060"/>
                </a:solidFill>
              </a:rPr>
              <a:t>of the tourism sector </a:t>
            </a:r>
            <a:r>
              <a:rPr lang="en-GB" sz="3100" b="1" dirty="0" smtClean="0">
                <a:solidFill>
                  <a:srgbClr val="002060"/>
                </a:solidFill>
              </a:rPr>
              <a:t>to  </a:t>
            </a:r>
          </a:p>
          <a:p>
            <a:pPr marL="0" indent="0" algn="just">
              <a:buNone/>
            </a:pPr>
            <a:r>
              <a:rPr lang="en-GB" sz="3100" b="1" dirty="0" smtClean="0">
                <a:solidFill>
                  <a:srgbClr val="002060"/>
                </a:solidFill>
              </a:rPr>
              <a:t>    the economy and to society</a:t>
            </a:r>
            <a:r>
              <a:rPr lang="en-GB" sz="3100" dirty="0" smtClean="0">
                <a:solidFill>
                  <a:srgbClr val="002060"/>
                </a:solidFill>
              </a:rPr>
              <a:t> in general.</a:t>
            </a:r>
          </a:p>
          <a:p>
            <a:pPr marL="0" indent="0" algn="just">
              <a:buNone/>
            </a:pPr>
            <a:r>
              <a:rPr lang="en-GB" sz="3100" dirty="0" smtClean="0">
                <a:solidFill>
                  <a:srgbClr val="002060"/>
                </a:solidFill>
              </a:rPr>
              <a:t>6. It allows tourism to </a:t>
            </a:r>
            <a:r>
              <a:rPr lang="en-GB" sz="3100" b="1" dirty="0" smtClean="0">
                <a:solidFill>
                  <a:srgbClr val="002060"/>
                </a:solidFill>
              </a:rPr>
              <a:t>interface</a:t>
            </a:r>
            <a:r>
              <a:rPr lang="en-GB" sz="3100" dirty="0" smtClean="0">
                <a:solidFill>
                  <a:srgbClr val="002060"/>
                </a:solidFill>
              </a:rPr>
              <a:t> more effectively with other  </a:t>
            </a:r>
          </a:p>
          <a:p>
            <a:pPr marL="0" indent="0" algn="just">
              <a:buNone/>
            </a:pPr>
            <a:r>
              <a:rPr lang="en-GB" sz="3100" dirty="0" smtClean="0">
                <a:solidFill>
                  <a:srgbClr val="002060"/>
                </a:solidFill>
              </a:rPr>
              <a:t>    sectors of the economy.</a:t>
            </a:r>
          </a:p>
          <a:p>
            <a:pPr marL="0" indent="0" algn="just">
              <a:buNone/>
            </a:pPr>
            <a:endParaRPr lang="en-GB" sz="3100" dirty="0" smtClean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en-GB" sz="3100" dirty="0" smtClean="0">
                <a:solidFill>
                  <a:srgbClr val="002060"/>
                </a:solidFill>
              </a:rPr>
              <a:t>In light of the foregoing, it is important to keep in mind that </a:t>
            </a:r>
            <a:r>
              <a:rPr lang="en-GB" sz="3100" b="1" dirty="0" smtClean="0">
                <a:solidFill>
                  <a:srgbClr val="002060"/>
                </a:solidFill>
              </a:rPr>
              <a:t>tourism policy affects </a:t>
            </a:r>
            <a:r>
              <a:rPr lang="en-GB" sz="3100" dirty="0" smtClean="0">
                <a:solidFill>
                  <a:srgbClr val="002060"/>
                </a:solidFill>
              </a:rPr>
              <a:t>the extent to which all the </a:t>
            </a:r>
            <a:r>
              <a:rPr lang="en-GB" sz="3100" b="1" dirty="0" smtClean="0">
                <a:solidFill>
                  <a:srgbClr val="002060"/>
                </a:solidFill>
              </a:rPr>
              <a:t>day-to-day operational activities</a:t>
            </a:r>
            <a:r>
              <a:rPr lang="en-GB" sz="3100" dirty="0" smtClean="0">
                <a:solidFill>
                  <a:srgbClr val="002060"/>
                </a:solidFill>
              </a:rPr>
              <a:t> of tourism are successful. As such, it is </a:t>
            </a:r>
            <a:r>
              <a:rPr lang="en-GB" sz="3100" b="1" dirty="0" smtClean="0">
                <a:solidFill>
                  <a:srgbClr val="002060"/>
                </a:solidFill>
              </a:rPr>
              <a:t>not just a theoretical concept</a:t>
            </a:r>
            <a:r>
              <a:rPr lang="en-GB" sz="3100" dirty="0" smtClean="0">
                <a:solidFill>
                  <a:srgbClr val="002060"/>
                </a:solidFill>
              </a:rPr>
              <a:t>; it has very real implications in </a:t>
            </a:r>
            <a:r>
              <a:rPr lang="en-GB" sz="3100" b="1" dirty="0" smtClean="0">
                <a:solidFill>
                  <a:srgbClr val="002060"/>
                </a:solidFill>
              </a:rPr>
              <a:t>day-to-day practice</a:t>
            </a:r>
            <a:r>
              <a:rPr lang="en-GB" sz="3100" dirty="0" smtClean="0">
                <a:solidFill>
                  <a:srgbClr val="002060"/>
                </a:solidFill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7030A0"/>
                </a:solidFill>
              </a:rPr>
              <a:t>Areas Addressed by</a:t>
            </a:r>
            <a:br>
              <a:rPr lang="en-US" b="1" dirty="0" smtClean="0">
                <a:solidFill>
                  <a:srgbClr val="7030A0"/>
                </a:solidFill>
              </a:rPr>
            </a:br>
            <a:r>
              <a:rPr lang="en-US" b="1" dirty="0" smtClean="0">
                <a:solidFill>
                  <a:srgbClr val="7030A0"/>
                </a:solidFill>
              </a:rPr>
              <a:t>Tourism Policy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GB" sz="2000" b="1" dirty="0" smtClean="0">
                <a:solidFill>
                  <a:srgbClr val="002060"/>
                </a:solidFill>
              </a:rPr>
              <a:t>The roles of tourism within the overall socioeconomic development of the destination region</a:t>
            </a:r>
          </a:p>
          <a:p>
            <a:pPr>
              <a:lnSpc>
                <a:spcPct val="150000"/>
              </a:lnSpc>
            </a:pPr>
            <a:r>
              <a:rPr lang="en-GB" sz="2000" b="1" dirty="0" smtClean="0">
                <a:solidFill>
                  <a:srgbClr val="002060"/>
                </a:solidFill>
              </a:rPr>
              <a:t> The type of destination that will most effectively fulfil the desired roles</a:t>
            </a:r>
          </a:p>
          <a:p>
            <a:pPr>
              <a:lnSpc>
                <a:spcPct val="150000"/>
              </a:lnSpc>
            </a:pPr>
            <a:r>
              <a:rPr lang="en-GB" sz="2000" b="1" dirty="0" smtClean="0">
                <a:solidFill>
                  <a:srgbClr val="002060"/>
                </a:solidFill>
              </a:rPr>
              <a:t> Taxation—types and levels</a:t>
            </a:r>
          </a:p>
          <a:p>
            <a:pPr>
              <a:lnSpc>
                <a:spcPct val="150000"/>
              </a:lnSpc>
            </a:pPr>
            <a:r>
              <a:rPr lang="en-GB" sz="2000" b="1" dirty="0" smtClean="0">
                <a:solidFill>
                  <a:srgbClr val="002060"/>
                </a:solidFill>
              </a:rPr>
              <a:t> Financing for the tourism sector—sources and terms</a:t>
            </a:r>
          </a:p>
          <a:p>
            <a:pPr>
              <a:lnSpc>
                <a:spcPct val="150000"/>
              </a:lnSpc>
            </a:pPr>
            <a:r>
              <a:rPr lang="en-GB" sz="2000" b="1" dirty="0" smtClean="0">
                <a:solidFill>
                  <a:srgbClr val="002060"/>
                </a:solidFill>
              </a:rPr>
              <a:t> The nature and direction of product development and maintenance</a:t>
            </a:r>
          </a:p>
          <a:p>
            <a:pPr>
              <a:lnSpc>
                <a:spcPct val="150000"/>
              </a:lnSpc>
            </a:pPr>
            <a:r>
              <a:rPr lang="en-GB" sz="2000" b="1" dirty="0" smtClean="0">
                <a:solidFill>
                  <a:srgbClr val="002060"/>
                </a:solidFill>
              </a:rPr>
              <a:t> Transportation access and infrastructure</a:t>
            </a:r>
          </a:p>
          <a:p>
            <a:pPr>
              <a:lnSpc>
                <a:spcPct val="150000"/>
              </a:lnSpc>
            </a:pPr>
            <a:r>
              <a:rPr lang="en-GB" sz="2000" b="1" dirty="0" smtClean="0">
                <a:solidFill>
                  <a:srgbClr val="002060"/>
                </a:solidFill>
              </a:rPr>
              <a:t> Regulatory practices (e.g., airlines, travel agencies)</a:t>
            </a:r>
          </a:p>
          <a:p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684</Words>
  <Application>Microsoft Office PowerPoint</Application>
  <PresentationFormat>On-screen Show (4:3)</PresentationFormat>
  <Paragraphs>96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HEY Everyone Be Prepared For The upcoming Exam</vt:lpstr>
      <vt:lpstr>Tourism Policy: A Definition</vt:lpstr>
      <vt:lpstr>“Stakeholders” in Tourism</vt:lpstr>
      <vt:lpstr>“Stakeholders” in Tourism</vt:lpstr>
      <vt:lpstr>“Stakeholders” in Tourism</vt:lpstr>
      <vt:lpstr>The Purpose of Tourism Policy</vt:lpstr>
      <vt:lpstr>Why Is Tourism Policy Important</vt:lpstr>
      <vt:lpstr>Why Is Tourism Policy Important</vt:lpstr>
      <vt:lpstr>Areas Addressed by Tourism Policy</vt:lpstr>
      <vt:lpstr>Areas Addressed by Tourism Policy</vt:lpstr>
      <vt:lpstr>Tourism Policy: The Competitive/Sustainable Destination</vt:lpstr>
      <vt:lpstr>Types and Levels of Tourism Destination</vt:lpstr>
      <vt:lpstr>Types and Levels of Tourism Destination</vt:lpstr>
      <vt:lpstr>End of The Class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HEY Everyone Be Prepared For The upcoming Exam</dc:title>
  <dc:creator>User</dc:creator>
  <cp:lastModifiedBy>User</cp:lastModifiedBy>
  <cp:revision>27</cp:revision>
  <dcterms:created xsi:type="dcterms:W3CDTF">2019-04-08T17:56:43Z</dcterms:created>
  <dcterms:modified xsi:type="dcterms:W3CDTF">2019-04-18T21:47:56Z</dcterms:modified>
</cp:coreProperties>
</file>