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E707C3-FD4B-4485-8E39-FC9AC0E92A37}" type="datetimeFigureOut">
              <a:rPr lang="en-US" smtClean="0"/>
              <a:t>6/17/2020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E1AB38-396B-45ED-A257-0630C50FC03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FD03D972-80FC-4215-B5B9-98EBC33E6212}" type="slidenum">
              <a:rPr lang="en-US" altLang="en-US" smtClean="0"/>
              <a:pPr/>
              <a:t>4</a:t>
            </a:fld>
            <a:endParaRPr lang="en-US" altLang="en-US" smtClean="0"/>
          </a:p>
        </p:txBody>
      </p:sp>
      <p:sp>
        <p:nvSpPr>
          <p:cNvPr id="33795" name="Rectangle 2"/>
          <p:cNvSpPr>
            <a:spLocks noChangeArrowheads="1" noTextEdit="1"/>
          </p:cNvSpPr>
          <p:nvPr>
            <p:ph type="sldImg"/>
          </p:nvPr>
        </p:nvSpPr>
        <p:spPr>
          <a:solidFill>
            <a:srgbClr val="FFFFFF"/>
          </a:solidFill>
          <a:ln/>
        </p:spPr>
      </p:sp>
      <p:sp>
        <p:nvSpPr>
          <p:cNvPr id="33796"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t>PP13111.jpg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miter lim="800000"/>
            <a:headEnd/>
            <a:tailEnd/>
          </a:ln>
        </p:spPr>
        <p:txBody>
          <a:bodyPr/>
          <a:lstStyle/>
          <a:p>
            <a:fld id="{F52512C1-7E5F-4BC8-A7EB-EF1F553EEAB3}" type="slidenum">
              <a:rPr lang="en-US" altLang="en-US" smtClean="0"/>
              <a:pPr/>
              <a:t>15</a:t>
            </a:fld>
            <a:endParaRPr lang="en-US" altLang="en-US" smtClean="0"/>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miter lim="800000"/>
            <a:headEnd/>
            <a:tailEnd/>
          </a:ln>
        </p:spPr>
        <p:txBody>
          <a:bodyPr/>
          <a:lstStyle/>
          <a:p>
            <a:fld id="{34695AC9-294F-4308-AE6F-8A8081C09226}" type="slidenum">
              <a:rPr lang="en-US" altLang="en-US" smtClean="0"/>
              <a:pPr/>
              <a:t>5</a:t>
            </a:fld>
            <a:endParaRPr lang="en-US" altLang="en-US" smtClean="0"/>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smtClean="0"/>
              <a:t>PP13112.jpg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727A3677-B383-49AE-9A62-6AA94FA6EAF9}" type="slidenum">
              <a:rPr lang="en-US" altLang="en-US" smtClean="0"/>
              <a:pPr/>
              <a:t>6</a:t>
            </a:fld>
            <a:endParaRPr lang="en-US" altLang="en-US" smtClean="0"/>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r>
              <a:rPr lang="en-US" altLang="en-US" smtClean="0"/>
              <a:t>PP13102.jpg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miter lim="800000"/>
            <a:headEnd/>
            <a:tailEnd/>
          </a:ln>
        </p:spPr>
        <p:txBody>
          <a:bodyPr/>
          <a:lstStyle/>
          <a:p>
            <a:fld id="{972950D2-617C-41A4-A9AE-2C5BEC8BDFF0}" type="slidenum">
              <a:rPr lang="en-US" altLang="en-US" smtClean="0"/>
              <a:pPr/>
              <a:t>7</a:t>
            </a:fld>
            <a:endParaRPr lang="en-US" altLang="en-US" smtClean="0"/>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C3D5DC54-E0A4-47C3-80A8-FAFF25A3F0C2}" type="slidenum">
              <a:rPr lang="en-US" altLang="en-US" smtClean="0"/>
              <a:pPr/>
              <a:t>8</a:t>
            </a:fld>
            <a:endParaRPr lang="en-US" altLang="en-US" smtClean="0"/>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n-US" altLang="en-US" smtClean="0"/>
              <a:t>PP13130.jpg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miter lim="800000"/>
            <a:headEnd/>
            <a:tailEnd/>
          </a:ln>
        </p:spPr>
        <p:txBody>
          <a:bodyPr/>
          <a:lstStyle/>
          <a:p>
            <a:fld id="{ECE702F0-037F-4AE4-A4C9-146FAD546A41}" type="slidenum">
              <a:rPr lang="en-US" altLang="en-US" smtClean="0"/>
              <a:pPr/>
              <a:t>10</a:t>
            </a:fld>
            <a:endParaRPr lang="en-US" altLang="en-US" smtClean="0"/>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fld id="{A43E9D21-89A0-4694-875A-5CC61EC23718}" type="slidenum">
              <a:rPr lang="en-US" altLang="en-US" smtClean="0"/>
              <a:pPr/>
              <a:t>12</a:t>
            </a:fld>
            <a:endParaRPr lang="en-US" altLang="en-US" smtClean="0"/>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US" altLang="en-US" smtClean="0"/>
              <a:t>PP13152.jpg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F4DA8F04-FFBB-4020-AE5B-A8FB0DB8E834}" type="slidenum">
              <a:rPr lang="en-US" altLang="en-US" smtClean="0"/>
              <a:pPr/>
              <a:t>13</a:t>
            </a:fld>
            <a:endParaRPr lang="en-US" altLang="en-US" smtClean="0"/>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altLang="en-US" smtClean="0"/>
              <a:t>PP13151.jpg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miter lim="800000"/>
            <a:headEnd/>
            <a:tailEnd/>
          </a:ln>
        </p:spPr>
        <p:txBody>
          <a:bodyPr/>
          <a:lstStyle/>
          <a:p>
            <a:fld id="{716AC230-1DAB-40E1-BEC4-19850E25B748}" type="slidenum">
              <a:rPr lang="en-US" altLang="en-US" smtClean="0"/>
              <a:pPr/>
              <a:t>14</a:t>
            </a:fld>
            <a:endParaRPr lang="en-US" altLang="en-US" smtClean="0"/>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altLang="en-US" smtClean="0"/>
              <a:t>PP13161.jpg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C62F5B-05CB-44DA-80E8-0E2A4D1E072B}"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89969-7CD8-4F74-92D1-99B6FF85DC9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C62F5B-05CB-44DA-80E8-0E2A4D1E072B}"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89969-7CD8-4F74-92D1-99B6FF85DC9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C62F5B-05CB-44DA-80E8-0E2A4D1E072B}"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89969-7CD8-4F74-92D1-99B6FF85DC9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C62F5B-05CB-44DA-80E8-0E2A4D1E072B}"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89969-7CD8-4F74-92D1-99B6FF85DC9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C62F5B-05CB-44DA-80E8-0E2A4D1E072B}"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89969-7CD8-4F74-92D1-99B6FF85DC9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C62F5B-05CB-44DA-80E8-0E2A4D1E072B}"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89969-7CD8-4F74-92D1-99B6FF85DC9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C62F5B-05CB-44DA-80E8-0E2A4D1E072B}" type="datetimeFigureOut">
              <a:rPr lang="en-US" smtClean="0"/>
              <a:t>6/17/2020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89969-7CD8-4F74-92D1-99B6FF85DC9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C62F5B-05CB-44DA-80E8-0E2A4D1E072B}" type="datetimeFigureOut">
              <a:rPr lang="en-US" smtClean="0"/>
              <a:t>6/17/2020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89969-7CD8-4F74-92D1-99B6FF85DC9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C62F5B-05CB-44DA-80E8-0E2A4D1E072B}" type="datetimeFigureOut">
              <a:rPr lang="en-US" smtClean="0"/>
              <a:t>6/17/2020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789969-7CD8-4F74-92D1-99B6FF85DC9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C62F5B-05CB-44DA-80E8-0E2A4D1E072B}"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89969-7CD8-4F74-92D1-99B6FF85DC9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C62F5B-05CB-44DA-80E8-0E2A4D1E072B}"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89969-7CD8-4F74-92D1-99B6FF85DC9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62F5B-05CB-44DA-80E8-0E2A4D1E072B}" type="datetimeFigureOut">
              <a:rPr lang="en-US" smtClean="0"/>
              <a:t>6/17/2020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789969-7CD8-4F74-92D1-99B6FF85DC9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1470025"/>
          </a:xfrm>
        </p:spPr>
        <p:txBody>
          <a:bodyPr/>
          <a:lstStyle/>
          <a:p>
            <a:r>
              <a:rPr lang="en-US" dirty="0" smtClean="0">
                <a:solidFill>
                  <a:srgbClr val="FF0000"/>
                </a:solidFill>
                <a:latin typeface="Times New Roman" pitchFamily="18" charset="0"/>
                <a:cs typeface="Times New Roman" pitchFamily="18" charset="0"/>
              </a:rPr>
              <a:t>FLAVONOID BIOSYNTHESIS</a:t>
            </a:r>
            <a:endParaRPr lang="en-US" dirty="0">
              <a:solidFill>
                <a:srgbClr val="FF000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544513" y="314325"/>
            <a:ext cx="8342312" cy="5694363"/>
          </a:xfrm>
          <a:prstGeom prst="rect">
            <a:avLst/>
          </a:prstGeom>
          <a:noFill/>
          <a:ln w="9525">
            <a:noFill/>
            <a:miter lim="800000"/>
            <a:headEnd/>
            <a:tailEnd/>
          </a:ln>
        </p:spPr>
        <p:txBody>
          <a:bodyPr>
            <a:spAutoFit/>
          </a:bodyPr>
          <a:lstStyle/>
          <a:p>
            <a:r>
              <a:rPr lang="en-US" altLang="en-US">
                <a:solidFill>
                  <a:schemeClr val="tx1"/>
                </a:solidFill>
              </a:rPr>
              <a:t>				</a:t>
            </a:r>
            <a:r>
              <a:rPr lang="en-US" altLang="en-US" sz="2800">
                <a:solidFill>
                  <a:srgbClr val="FF0000"/>
                </a:solidFill>
                <a:latin typeface="Times New Roman" charset="0"/>
                <a:cs typeface="Times New Roman" charset="0"/>
              </a:rPr>
              <a:t>Tannins</a:t>
            </a:r>
            <a:r>
              <a:rPr lang="en-US" altLang="en-US">
                <a:solidFill>
                  <a:schemeClr val="tx1"/>
                </a:solidFill>
                <a:latin typeface="Times New Roman" charset="0"/>
                <a:cs typeface="Times New Roman" charset="0"/>
              </a:rPr>
              <a:t> </a:t>
            </a:r>
          </a:p>
          <a:p>
            <a:r>
              <a:rPr lang="en-US" altLang="en-US">
                <a:solidFill>
                  <a:schemeClr val="tx1"/>
                </a:solidFill>
                <a:latin typeface="Times New Roman" charset="0"/>
                <a:cs typeface="Times New Roman" charset="0"/>
              </a:rPr>
              <a:t>Condensed  </a:t>
            </a:r>
          </a:p>
          <a:p>
            <a:r>
              <a:rPr lang="en-US" altLang="en-US">
                <a:solidFill>
                  <a:schemeClr val="tx1"/>
                </a:solidFill>
                <a:latin typeface="Times New Roman" charset="0"/>
                <a:cs typeface="Times New Roman" charset="0"/>
              </a:rPr>
              <a:t>	-formed by polymerization of flavonoid units </a:t>
            </a:r>
          </a:p>
          <a:p>
            <a:r>
              <a:rPr lang="en-US" altLang="en-US">
                <a:solidFill>
                  <a:schemeClr val="tx1"/>
                </a:solidFill>
                <a:latin typeface="Times New Roman" charset="0"/>
                <a:cs typeface="Times New Roman" charset="0"/>
              </a:rPr>
              <a:t>	-common in woody plants</a:t>
            </a:r>
          </a:p>
          <a:p>
            <a:endParaRPr lang="en-US" altLang="en-US">
              <a:solidFill>
                <a:schemeClr val="tx1"/>
              </a:solidFill>
              <a:latin typeface="Times New Roman" charset="0"/>
              <a:cs typeface="Times New Roman" charset="0"/>
            </a:endParaRPr>
          </a:p>
          <a:p>
            <a:r>
              <a:rPr lang="en-US" altLang="en-US">
                <a:solidFill>
                  <a:schemeClr val="tx1"/>
                </a:solidFill>
                <a:latin typeface="Times New Roman" charset="0"/>
                <a:cs typeface="Times New Roman" charset="0"/>
              </a:rPr>
              <a:t>Hydrolyzable</a:t>
            </a:r>
          </a:p>
          <a:p>
            <a:r>
              <a:rPr lang="en-US" altLang="en-US">
                <a:solidFill>
                  <a:schemeClr val="tx1"/>
                </a:solidFill>
                <a:latin typeface="Times New Roman" charset="0"/>
                <a:cs typeface="Times New Roman" charset="0"/>
              </a:rPr>
              <a:t>	- contain phenolic acids: gallic acid, &amp; simple sugars</a:t>
            </a:r>
          </a:p>
          <a:p>
            <a:r>
              <a:rPr lang="en-US" altLang="en-US">
                <a:solidFill>
                  <a:schemeClr val="tx1"/>
                </a:solidFill>
                <a:latin typeface="Times New Roman" charset="0"/>
                <a:cs typeface="Times New Roman" charset="0"/>
              </a:rPr>
              <a:t>	- smaller molecules than condensed tannins</a:t>
            </a:r>
          </a:p>
          <a:p>
            <a:r>
              <a:rPr lang="en-US" altLang="en-US">
                <a:solidFill>
                  <a:schemeClr val="tx1"/>
                </a:solidFill>
                <a:latin typeface="Times New Roman" charset="0"/>
                <a:cs typeface="Times New Roman" charset="0"/>
              </a:rPr>
              <a:t>	- more easily hydrolyzed and degraded</a:t>
            </a:r>
          </a:p>
          <a:p>
            <a:endParaRPr lang="en-US" altLang="en-US">
              <a:solidFill>
                <a:schemeClr val="tx1"/>
              </a:solidFill>
              <a:latin typeface="Times New Roman" charset="0"/>
              <a:cs typeface="Times New Roman" charset="0"/>
            </a:endParaRPr>
          </a:p>
          <a:p>
            <a:endParaRPr lang="en-US" altLang="en-US">
              <a:solidFill>
                <a:schemeClr val="tx1"/>
              </a:solidFill>
              <a:latin typeface="Times New Roman" charset="0"/>
              <a:cs typeface="Times New Roman" charset="0"/>
            </a:endParaRPr>
          </a:p>
          <a:p>
            <a:r>
              <a:rPr lang="en-US" altLang="en-US">
                <a:solidFill>
                  <a:schemeClr val="tx1"/>
                </a:solidFill>
                <a:latin typeface="Times New Roman" charset="0"/>
                <a:cs typeface="Times New Roman" charset="0"/>
              </a:rPr>
              <a:t>Tannins reduce growth and survival of many different kinds of herbivores</a:t>
            </a:r>
          </a:p>
          <a:p>
            <a:endParaRPr lang="en-US" altLang="en-US">
              <a:solidFill>
                <a:schemeClr val="tx1"/>
              </a:solidFill>
              <a:latin typeface="Times New Roman" charset="0"/>
              <a:cs typeface="Times New Roman" charset="0"/>
            </a:endParaRPr>
          </a:p>
          <a:p>
            <a:r>
              <a:rPr lang="en-US" altLang="en-US">
                <a:solidFill>
                  <a:schemeClr val="tx1"/>
                </a:solidFill>
                <a:latin typeface="Times New Roman" charset="0"/>
                <a:cs typeface="Times New Roman" charset="0"/>
              </a:rPr>
              <a:t>Also act as antioxidants - eat your isoflavonoids Johnny!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381000" y="936625"/>
            <a:ext cx="8229600" cy="4525963"/>
          </a:xfrm>
          <a:prstGeom prst="rect">
            <a:avLst/>
          </a:prstGeom>
          <a:noFill/>
          <a:ln>
            <a:noFill/>
          </a:ln>
          <a:effectLst/>
          <a:extLst>
            <a:ext uri="{909E8E84-426E-40DD-AFC4-6F175D3DCCD1}"/>
            <a:ext uri="{91240B29-F687-4F45-9708-019B960494DF}"/>
            <a:ext uri="{AF507438-7753-43E0-B8FC-AC1667EBCBE1}"/>
          </a:extLst>
        </p:spPr>
        <p:txBody>
          <a:bodyPr/>
          <a:lstStyle>
            <a:lvl1pPr marL="342900" indent="-342900">
              <a:spcBef>
                <a:spcPct val="20000"/>
              </a:spcBef>
              <a:defRPr sz="2400" b="1">
                <a:solidFill>
                  <a:schemeClr val="bg1"/>
                </a:solidFill>
                <a:effectLst>
                  <a:outerShdw blurRad="38100" dist="38100" dir="2700000" algn="tl">
                    <a:srgbClr val="C0C0C0"/>
                  </a:outerShdw>
                </a:effectLst>
                <a:latin typeface="Arial" charset="0"/>
              </a:defRPr>
            </a:lvl1pPr>
            <a:lvl2pPr marL="742950" indent="-285750">
              <a:spcBef>
                <a:spcPct val="20000"/>
              </a:spcBef>
              <a:defRPr sz="2400">
                <a:solidFill>
                  <a:schemeClr val="bg1"/>
                </a:solidFill>
                <a:effectLst>
                  <a:outerShdw blurRad="38100" dist="38100" dir="2700000" algn="tl">
                    <a:srgbClr val="C0C0C0"/>
                  </a:outerShdw>
                </a:effectLst>
                <a:latin typeface="Arial" charset="0"/>
              </a:defRPr>
            </a:lvl2pPr>
            <a:lvl3pPr marL="1143000" indent="-228600">
              <a:spcBef>
                <a:spcPct val="20000"/>
              </a:spcBef>
              <a:buChar char="•"/>
              <a:defRPr sz="2200">
                <a:solidFill>
                  <a:schemeClr val="bg1"/>
                </a:solidFill>
                <a:effectLst>
                  <a:outerShdw blurRad="38100" dist="38100" dir="2700000" algn="tl">
                    <a:srgbClr val="C0C0C0"/>
                  </a:outerShdw>
                </a:effectLst>
                <a:latin typeface="Arial" charset="0"/>
              </a:defRPr>
            </a:lvl3pPr>
            <a:lvl4pPr marL="1600200" indent="-228600">
              <a:spcBef>
                <a:spcPct val="20000"/>
              </a:spcBef>
              <a:buChar char="–"/>
              <a:defRPr sz="2000">
                <a:solidFill>
                  <a:schemeClr val="bg1"/>
                </a:solidFill>
                <a:effectLst>
                  <a:outerShdw blurRad="38100" dist="38100" dir="2700000" algn="tl">
                    <a:srgbClr val="C0C0C0"/>
                  </a:outerShdw>
                </a:effectLst>
                <a:latin typeface="Arial" charset="0"/>
              </a:defRPr>
            </a:lvl4pPr>
            <a:lvl5pPr marL="2057400" indent="-228600">
              <a:spcBef>
                <a:spcPct val="20000"/>
              </a:spcBef>
              <a:buChar char="»"/>
              <a:defRPr>
                <a:solidFill>
                  <a:schemeClr val="bg1"/>
                </a:solidFill>
                <a:effectLst>
                  <a:outerShdw blurRad="38100" dist="38100" dir="2700000" algn="tl">
                    <a:srgbClr val="C0C0C0"/>
                  </a:outerShdw>
                </a:effectLst>
                <a:latin typeface="Arial" charset="0"/>
              </a:defRPr>
            </a:lvl5pPr>
            <a:lvl6pPr marL="2514600" indent="-228600" fontAlgn="base">
              <a:spcBef>
                <a:spcPct val="20000"/>
              </a:spcBef>
              <a:spcAft>
                <a:spcPct val="0"/>
              </a:spcAft>
              <a:buChar char="»"/>
              <a:defRPr>
                <a:solidFill>
                  <a:schemeClr val="bg1"/>
                </a:solidFill>
                <a:effectLst>
                  <a:outerShdw blurRad="38100" dist="38100" dir="2700000" algn="tl">
                    <a:srgbClr val="C0C0C0"/>
                  </a:outerShdw>
                </a:effectLst>
                <a:latin typeface="Arial" charset="0"/>
              </a:defRPr>
            </a:lvl6pPr>
            <a:lvl7pPr marL="2971800" indent="-228600" fontAlgn="base">
              <a:spcBef>
                <a:spcPct val="20000"/>
              </a:spcBef>
              <a:spcAft>
                <a:spcPct val="0"/>
              </a:spcAft>
              <a:buChar char="»"/>
              <a:defRPr>
                <a:solidFill>
                  <a:schemeClr val="bg1"/>
                </a:solidFill>
                <a:effectLst>
                  <a:outerShdw blurRad="38100" dist="38100" dir="2700000" algn="tl">
                    <a:srgbClr val="C0C0C0"/>
                  </a:outerShdw>
                </a:effectLst>
                <a:latin typeface="Arial" charset="0"/>
              </a:defRPr>
            </a:lvl7pPr>
            <a:lvl8pPr marL="3429000" indent="-228600" fontAlgn="base">
              <a:spcBef>
                <a:spcPct val="20000"/>
              </a:spcBef>
              <a:spcAft>
                <a:spcPct val="0"/>
              </a:spcAft>
              <a:buChar char="»"/>
              <a:defRPr>
                <a:solidFill>
                  <a:schemeClr val="bg1"/>
                </a:solidFill>
                <a:effectLst>
                  <a:outerShdw blurRad="38100" dist="38100" dir="2700000" algn="tl">
                    <a:srgbClr val="C0C0C0"/>
                  </a:outerShdw>
                </a:effectLst>
                <a:latin typeface="Arial" charset="0"/>
              </a:defRPr>
            </a:lvl8pPr>
            <a:lvl9pPr marL="3886200" indent="-228600" fontAlgn="base">
              <a:spcBef>
                <a:spcPct val="20000"/>
              </a:spcBef>
              <a:spcAft>
                <a:spcPct val="0"/>
              </a:spcAft>
              <a:buChar char="»"/>
              <a:defRPr>
                <a:solidFill>
                  <a:schemeClr val="bg1"/>
                </a:solidFill>
                <a:effectLst>
                  <a:outerShdw blurRad="38100" dist="38100" dir="2700000" algn="tl">
                    <a:srgbClr val="C0C0C0"/>
                  </a:outerShdw>
                </a:effectLst>
                <a:latin typeface="Arial" charset="0"/>
              </a:defRPr>
            </a:lvl9pPr>
          </a:lstStyle>
          <a:p>
            <a:pPr lvl="1">
              <a:lnSpc>
                <a:spcPct val="90000"/>
              </a:lnSpc>
              <a:defRPr/>
            </a:pPr>
            <a:r>
              <a:rPr lang="en-US" altLang="en-US" b="1" dirty="0" smtClean="0">
                <a:solidFill>
                  <a:schemeClr val="tx1"/>
                </a:solidFill>
                <a:latin typeface="Comic Sans MS" pitchFamily="82" charset="0"/>
              </a:rPr>
              <a:t>Many foods contains tannins (e.g. tea, red wine) and have some healthy side effects for humans (e.g. disallowing constriction of blood vessels)</a:t>
            </a:r>
          </a:p>
          <a:p>
            <a:pPr lvl="1">
              <a:lnSpc>
                <a:spcPct val="90000"/>
              </a:lnSpc>
              <a:defRPr/>
            </a:pPr>
            <a:endParaRPr lang="en-US" altLang="en-US" b="1" dirty="0" smtClean="0">
              <a:solidFill>
                <a:schemeClr val="tx1"/>
              </a:solidFill>
              <a:latin typeface="Comic Sans MS" pitchFamily="82" charset="0"/>
            </a:endParaRPr>
          </a:p>
          <a:p>
            <a:pPr lvl="1">
              <a:lnSpc>
                <a:spcPct val="90000"/>
              </a:lnSpc>
              <a:defRPr/>
            </a:pPr>
            <a:r>
              <a:rPr lang="en-US" altLang="en-US" b="1" dirty="0" smtClean="0">
                <a:solidFill>
                  <a:schemeClr val="tx1"/>
                </a:solidFill>
                <a:latin typeface="Comic Sans MS" pitchFamily="82" charset="0"/>
              </a:rPr>
              <a:t>Tannins also make protein less digestible.</a:t>
            </a:r>
          </a:p>
          <a:p>
            <a:pPr lvl="1">
              <a:lnSpc>
                <a:spcPct val="90000"/>
              </a:lnSpc>
              <a:defRPr/>
            </a:pPr>
            <a:endParaRPr lang="en-US" altLang="en-US" b="1" dirty="0" smtClean="0">
              <a:solidFill>
                <a:schemeClr val="tx1"/>
              </a:solidFill>
              <a:latin typeface="Comic Sans MS" pitchFamily="82" charset="0"/>
            </a:endParaRPr>
          </a:p>
          <a:p>
            <a:pPr lvl="1">
              <a:lnSpc>
                <a:spcPct val="90000"/>
              </a:lnSpc>
              <a:defRPr/>
            </a:pPr>
            <a:r>
              <a:rPr lang="en-US" altLang="en-US" b="1" dirty="0" smtClean="0">
                <a:solidFill>
                  <a:schemeClr val="tx1"/>
                </a:solidFill>
                <a:latin typeface="Comic Sans MS" pitchFamily="82" charset="0"/>
              </a:rPr>
              <a:t>Animals can sense high levels of tannins in their food and opt for another food resource (e.g. mule deer, beavers).</a:t>
            </a:r>
          </a:p>
          <a:p>
            <a:pPr lvl="1">
              <a:lnSpc>
                <a:spcPct val="90000"/>
              </a:lnSpc>
              <a:defRPr/>
            </a:pPr>
            <a:endParaRPr lang="en-US" altLang="en-US" b="1" dirty="0" smtClean="0">
              <a:solidFill>
                <a:schemeClr val="tx1"/>
              </a:solidFill>
              <a:latin typeface="Comic Sans MS" pitchFamily="82" charset="0"/>
            </a:endParaRPr>
          </a:p>
          <a:p>
            <a:pPr lvl="1">
              <a:lnSpc>
                <a:spcPct val="90000"/>
              </a:lnSpc>
              <a:defRPr/>
            </a:pPr>
            <a:r>
              <a:rPr lang="en-US" altLang="en-US" b="1" dirty="0" smtClean="0">
                <a:solidFill>
                  <a:schemeClr val="tx1"/>
                </a:solidFill>
                <a:latin typeface="Comic Sans MS" pitchFamily="82" charset="0"/>
              </a:rPr>
              <a:t>High levels of tannins in diet can actually kill some animals.</a:t>
            </a:r>
            <a:endParaRPr lang="en-US" altLang="en-US" sz="2000" b="1" dirty="0" smtClean="0">
              <a:solidFill>
                <a:schemeClr val="tx1"/>
              </a:solidFill>
              <a:latin typeface="Comic Sans MS" pitchFamily="82" charset="0"/>
            </a:endParaRPr>
          </a:p>
          <a:p>
            <a:pPr>
              <a:lnSpc>
                <a:spcPct val="90000"/>
              </a:lnSpc>
              <a:defRPr/>
            </a:pPr>
            <a:endParaRPr lang="en-US" altLang="en-US" sz="2000" b="0" dirty="0" smtClean="0">
              <a:solidFill>
                <a:schemeClr val="tx1"/>
              </a:solidFill>
              <a:latin typeface="Comic Sans MS" pitchFamily="82" charset="0"/>
            </a:endParaRPr>
          </a:p>
          <a:p>
            <a:pPr>
              <a:lnSpc>
                <a:spcPct val="90000"/>
              </a:lnSpc>
              <a:defRPr/>
            </a:pPr>
            <a:endParaRPr lang="en-US" altLang="en-US" sz="1800" b="0" dirty="0" smtClean="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altLang="en-US" smtClean="0">
                <a:solidFill>
                  <a:schemeClr val="tx1"/>
                </a:solidFill>
              </a:rPr>
              <a:t>  </a:t>
            </a:r>
          </a:p>
        </p:txBody>
      </p:sp>
      <p:pic>
        <p:nvPicPr>
          <p:cNvPr id="25603" name="Picture 3" descr="PP13152"/>
          <p:cNvPicPr>
            <a:picLocks noChangeAspect="1" noChangeArrowheads="1"/>
          </p:cNvPicPr>
          <p:nvPr/>
        </p:nvPicPr>
        <p:blipFill>
          <a:blip r:embed="rId3"/>
          <a:srcRect/>
          <a:stretch>
            <a:fillRect/>
          </a:stretch>
        </p:blipFill>
        <p:spPr bwMode="auto">
          <a:xfrm>
            <a:off x="14288" y="644525"/>
            <a:ext cx="9129712" cy="6213475"/>
          </a:xfrm>
          <a:prstGeom prst="rect">
            <a:avLst/>
          </a:prstGeom>
          <a:noFill/>
          <a:ln w="9525">
            <a:noFill/>
            <a:miter lim="800000"/>
            <a:headEnd/>
            <a:tailEnd/>
          </a:ln>
        </p:spPr>
      </p:pic>
      <p:sp>
        <p:nvSpPr>
          <p:cNvPr id="25604" name="Text Box 4"/>
          <p:cNvSpPr txBox="1">
            <a:spLocks noChangeArrowheads="1"/>
          </p:cNvSpPr>
          <p:nvPr/>
        </p:nvSpPr>
        <p:spPr bwMode="auto">
          <a:xfrm>
            <a:off x="468313" y="0"/>
            <a:ext cx="8018462" cy="457200"/>
          </a:xfrm>
          <a:prstGeom prst="rect">
            <a:avLst/>
          </a:prstGeom>
          <a:noFill/>
          <a:ln w="9525">
            <a:noFill/>
            <a:miter lim="800000"/>
            <a:headEnd/>
            <a:tailEnd/>
          </a:ln>
        </p:spPr>
        <p:txBody>
          <a:bodyPr wrap="none">
            <a:spAutoFit/>
          </a:bodyPr>
          <a:lstStyle/>
          <a:p>
            <a:r>
              <a:rPr lang="en-US" altLang="en-US">
                <a:solidFill>
                  <a:srgbClr val="FF0000"/>
                </a:solidFill>
              </a:rPr>
              <a:t>Hydrolyzable tannins are made of phenolics and sugars.</a:t>
            </a:r>
          </a:p>
        </p:txBody>
      </p:sp>
      <p:sp>
        <p:nvSpPr>
          <p:cNvPr id="25605" name="Text Box 5"/>
          <p:cNvSpPr txBox="1">
            <a:spLocks noChangeArrowheads="1"/>
          </p:cNvSpPr>
          <p:nvPr/>
        </p:nvSpPr>
        <p:spPr bwMode="auto">
          <a:xfrm>
            <a:off x="6575425" y="3946525"/>
            <a:ext cx="1506538" cy="457200"/>
          </a:xfrm>
          <a:prstGeom prst="rect">
            <a:avLst/>
          </a:prstGeom>
          <a:noFill/>
          <a:ln w="9525">
            <a:noFill/>
            <a:miter lim="800000"/>
            <a:headEnd/>
            <a:tailEnd/>
          </a:ln>
        </p:spPr>
        <p:txBody>
          <a:bodyPr wrap="none">
            <a:spAutoFit/>
          </a:bodyPr>
          <a:lstStyle/>
          <a:p>
            <a:r>
              <a:rPr lang="en-US" altLang="en-US">
                <a:solidFill>
                  <a:schemeClr val="tx1"/>
                </a:solidFill>
              </a:rPr>
              <a:t>Fig. 13.15</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altLang="en-US" smtClean="0">
                <a:solidFill>
                  <a:schemeClr val="tx1"/>
                </a:solidFill>
              </a:rPr>
              <a:t>  </a:t>
            </a:r>
          </a:p>
        </p:txBody>
      </p:sp>
      <p:pic>
        <p:nvPicPr>
          <p:cNvPr id="26627" name="Picture 3" descr="PP13151"/>
          <p:cNvPicPr>
            <a:picLocks noChangeAspect="1" noChangeArrowheads="1"/>
          </p:cNvPicPr>
          <p:nvPr/>
        </p:nvPicPr>
        <p:blipFill>
          <a:blip r:embed="rId3"/>
          <a:srcRect/>
          <a:stretch>
            <a:fillRect/>
          </a:stretch>
        </p:blipFill>
        <p:spPr bwMode="auto">
          <a:xfrm>
            <a:off x="0" y="269875"/>
            <a:ext cx="5783263" cy="6248400"/>
          </a:xfrm>
          <a:prstGeom prst="rect">
            <a:avLst/>
          </a:prstGeom>
          <a:noFill/>
          <a:ln w="9525">
            <a:noFill/>
            <a:miter lim="800000"/>
            <a:headEnd/>
            <a:tailEnd/>
          </a:ln>
        </p:spPr>
      </p:pic>
      <p:sp>
        <p:nvSpPr>
          <p:cNvPr id="26628" name="Text Box 4"/>
          <p:cNvSpPr txBox="1">
            <a:spLocks noChangeArrowheads="1"/>
          </p:cNvSpPr>
          <p:nvPr/>
        </p:nvSpPr>
        <p:spPr bwMode="auto">
          <a:xfrm>
            <a:off x="5751513" y="539750"/>
            <a:ext cx="3076575" cy="1187450"/>
          </a:xfrm>
          <a:prstGeom prst="rect">
            <a:avLst/>
          </a:prstGeom>
          <a:noFill/>
          <a:ln w="9525">
            <a:noFill/>
            <a:miter lim="800000"/>
            <a:headEnd/>
            <a:tailEnd/>
          </a:ln>
        </p:spPr>
        <p:txBody>
          <a:bodyPr>
            <a:spAutoFit/>
          </a:bodyPr>
          <a:lstStyle/>
          <a:p>
            <a:r>
              <a:rPr lang="en-US" altLang="en-US">
                <a:solidFill>
                  <a:schemeClr val="tx1"/>
                </a:solidFill>
              </a:rPr>
              <a:t>Condensed tannins are polymerized </a:t>
            </a:r>
          </a:p>
          <a:p>
            <a:r>
              <a:rPr lang="en-US" altLang="en-US">
                <a:solidFill>
                  <a:schemeClr val="tx1"/>
                </a:solidFill>
              </a:rPr>
              <a:t>flavonoids.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altLang="en-US" smtClean="0">
                <a:solidFill>
                  <a:schemeClr val="tx1"/>
                </a:solidFill>
              </a:rPr>
              <a:t>  </a:t>
            </a:r>
          </a:p>
        </p:txBody>
      </p:sp>
      <p:pic>
        <p:nvPicPr>
          <p:cNvPr id="27651" name="Picture 3" descr="PP13161"/>
          <p:cNvPicPr>
            <a:picLocks noChangeAspect="1" noChangeArrowheads="1"/>
          </p:cNvPicPr>
          <p:nvPr/>
        </p:nvPicPr>
        <p:blipFill>
          <a:blip r:embed="rId3"/>
          <a:srcRect/>
          <a:stretch>
            <a:fillRect/>
          </a:stretch>
        </p:blipFill>
        <p:spPr bwMode="auto">
          <a:xfrm>
            <a:off x="7938" y="1681163"/>
            <a:ext cx="9129712" cy="3495675"/>
          </a:xfrm>
          <a:prstGeom prst="rect">
            <a:avLst/>
          </a:prstGeom>
          <a:noFill/>
          <a:ln w="9525">
            <a:noFill/>
            <a:miter lim="800000"/>
            <a:headEnd/>
            <a:tailEnd/>
          </a:ln>
        </p:spPr>
      </p:pic>
      <p:sp>
        <p:nvSpPr>
          <p:cNvPr id="36868" name="Text Box 4"/>
          <p:cNvSpPr txBox="1">
            <a:spLocks noChangeArrowheads="1"/>
          </p:cNvSpPr>
          <p:nvPr/>
        </p:nvSpPr>
        <p:spPr bwMode="auto">
          <a:xfrm>
            <a:off x="790575" y="392113"/>
            <a:ext cx="7446963" cy="822325"/>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US" altLang="en-US">
                <a:solidFill>
                  <a:srgbClr val="FF0000"/>
                </a:solidFill>
                <a:effectLst>
                  <a:outerShdw blurRad="38100" dist="38100" dir="2700000" algn="tl">
                    <a:srgbClr val="C0C0C0"/>
                  </a:outerShdw>
                </a:effectLst>
              </a:rPr>
              <a:t>Tannins can reduce nutritional value of tissues</a:t>
            </a:r>
            <a:br>
              <a:rPr lang="en-US" altLang="en-US">
                <a:solidFill>
                  <a:srgbClr val="FF0000"/>
                </a:solidFill>
                <a:effectLst>
                  <a:outerShdw blurRad="38100" dist="38100" dir="2700000" algn="tl">
                    <a:srgbClr val="C0C0C0"/>
                  </a:outerShdw>
                </a:effectLst>
              </a:rPr>
            </a:br>
            <a:r>
              <a:rPr lang="en-US" altLang="en-US">
                <a:solidFill>
                  <a:srgbClr val="FF0000"/>
                </a:solidFill>
                <a:effectLst>
                  <a:outerShdw blurRad="38100" dist="38100" dir="2700000" algn="tl">
                    <a:srgbClr val="C0C0C0"/>
                  </a:outerShdw>
                </a:effectLst>
              </a:rPr>
              <a:t>by binding to proteins, making them less digestible.</a:t>
            </a:r>
            <a:endParaRPr lang="en-US" altLang="en-US" b="1">
              <a:solidFill>
                <a:schemeClr val="tx1"/>
              </a:solidFill>
              <a:effectLst>
                <a:outerShdw blurRad="38100" dist="38100" dir="2700000" algn="tl">
                  <a:srgbClr val="C0C0C0"/>
                </a:outerShdw>
              </a:effectLst>
              <a:latin typeface="Arial" charset="0"/>
            </a:endParaRPr>
          </a:p>
        </p:txBody>
      </p:sp>
      <p:sp>
        <p:nvSpPr>
          <p:cNvPr id="27653" name="Text Box 5"/>
          <p:cNvSpPr txBox="1">
            <a:spLocks noChangeArrowheads="1"/>
          </p:cNvSpPr>
          <p:nvPr/>
        </p:nvSpPr>
        <p:spPr bwMode="auto">
          <a:xfrm>
            <a:off x="1708150" y="5575300"/>
            <a:ext cx="6011863" cy="519113"/>
          </a:xfrm>
          <a:prstGeom prst="rect">
            <a:avLst/>
          </a:prstGeom>
          <a:noFill/>
          <a:ln w="9525">
            <a:noFill/>
            <a:miter lim="800000"/>
            <a:headEnd/>
            <a:tailEnd/>
          </a:ln>
        </p:spPr>
        <p:txBody>
          <a:bodyPr wrap="none">
            <a:spAutoFit/>
          </a:bodyPr>
          <a:lstStyle/>
          <a:p>
            <a:pPr algn="ctr"/>
            <a:r>
              <a:rPr lang="en-US" altLang="en-US" sz="2800" i="1">
                <a:solidFill>
                  <a:schemeClr val="accent2"/>
                </a:solidFill>
              </a:rPr>
              <a:t>Care for a spot of milk in your tea?</a:t>
            </a:r>
            <a:endParaRPr lang="en-US" altLang="en-US">
              <a:solidFill>
                <a:schemeClr val="tx1"/>
              </a:solidFill>
            </a:endParaRPr>
          </a:p>
        </p:txBody>
      </p:sp>
      <p:sp>
        <p:nvSpPr>
          <p:cNvPr id="27654" name="Text Box 6"/>
          <p:cNvSpPr txBox="1">
            <a:spLocks noChangeArrowheads="1"/>
          </p:cNvSpPr>
          <p:nvPr/>
        </p:nvSpPr>
        <p:spPr bwMode="auto">
          <a:xfrm>
            <a:off x="239713" y="4524375"/>
            <a:ext cx="1506537" cy="457200"/>
          </a:xfrm>
          <a:prstGeom prst="rect">
            <a:avLst/>
          </a:prstGeom>
          <a:noFill/>
          <a:ln w="9525">
            <a:noFill/>
            <a:miter lim="800000"/>
            <a:headEnd/>
            <a:tailEnd/>
          </a:ln>
        </p:spPr>
        <p:txBody>
          <a:bodyPr wrap="none">
            <a:spAutoFit/>
          </a:bodyPr>
          <a:lstStyle/>
          <a:p>
            <a:r>
              <a:rPr lang="en-US" altLang="en-US">
                <a:solidFill>
                  <a:schemeClr val="tx1"/>
                </a:solidFill>
              </a:rPr>
              <a:t>Fig. 13.16</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PP13162"/>
          <p:cNvPicPr>
            <a:picLocks noChangeAspect="1" noChangeArrowheads="1"/>
          </p:cNvPicPr>
          <p:nvPr/>
        </p:nvPicPr>
        <p:blipFill>
          <a:blip r:embed="rId3"/>
          <a:srcRect/>
          <a:stretch>
            <a:fillRect/>
          </a:stretch>
        </p:blipFill>
        <p:spPr bwMode="auto">
          <a:xfrm>
            <a:off x="1458913" y="9525"/>
            <a:ext cx="6227762" cy="6840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Phenolic compounds"/>
          <p:cNvPicPr>
            <a:picLocks noChangeAspect="1" noChangeArrowheads="1"/>
          </p:cNvPicPr>
          <p:nvPr/>
        </p:nvPicPr>
        <p:blipFill>
          <a:blip r:embed="rId2"/>
          <a:srcRect/>
          <a:stretch>
            <a:fillRect/>
          </a:stretch>
        </p:blipFill>
        <p:spPr bwMode="auto">
          <a:xfrm>
            <a:off x="227013" y="188913"/>
            <a:ext cx="8640762" cy="648811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henolic compounds"/>
          <p:cNvPicPr>
            <a:picLocks noChangeAspect="1" noChangeArrowheads="1"/>
          </p:cNvPicPr>
          <p:nvPr/>
        </p:nvPicPr>
        <p:blipFill>
          <a:blip r:embed="rId2"/>
          <a:srcRect/>
          <a:stretch>
            <a:fillRect/>
          </a:stretch>
        </p:blipFill>
        <p:spPr bwMode="auto">
          <a:xfrm>
            <a:off x="311150" y="290513"/>
            <a:ext cx="8507413" cy="638651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defRPr/>
            </a:pPr>
            <a:r>
              <a:rPr lang="en-US" altLang="en-US" smtClean="0">
                <a:solidFill>
                  <a:schemeClr val="tx1"/>
                </a:solidFill>
              </a:rPr>
              <a:t>  </a:t>
            </a:r>
          </a:p>
        </p:txBody>
      </p:sp>
      <p:pic>
        <p:nvPicPr>
          <p:cNvPr id="17411" name="Picture 3" descr="PP13111"/>
          <p:cNvPicPr>
            <a:picLocks noChangeAspect="1" noChangeArrowheads="1"/>
          </p:cNvPicPr>
          <p:nvPr/>
        </p:nvPicPr>
        <p:blipFill>
          <a:blip r:embed="rId3"/>
          <a:srcRect/>
          <a:stretch>
            <a:fillRect/>
          </a:stretch>
        </p:blipFill>
        <p:spPr bwMode="auto">
          <a:xfrm>
            <a:off x="0" y="768350"/>
            <a:ext cx="6534150" cy="6089650"/>
          </a:xfrm>
          <a:prstGeom prst="rect">
            <a:avLst/>
          </a:prstGeom>
          <a:noFill/>
          <a:ln w="9525">
            <a:noFill/>
            <a:miter lim="800000"/>
            <a:headEnd/>
            <a:tailEnd/>
          </a:ln>
        </p:spPr>
      </p:pic>
      <p:sp>
        <p:nvSpPr>
          <p:cNvPr id="17412" name="Text Box 4"/>
          <p:cNvSpPr txBox="1">
            <a:spLocks noChangeArrowheads="1"/>
          </p:cNvSpPr>
          <p:nvPr/>
        </p:nvSpPr>
        <p:spPr bwMode="auto">
          <a:xfrm>
            <a:off x="6615113" y="928688"/>
            <a:ext cx="2611437" cy="4838700"/>
          </a:xfrm>
          <a:prstGeom prst="rect">
            <a:avLst/>
          </a:prstGeom>
          <a:noFill/>
          <a:ln w="9525">
            <a:noFill/>
            <a:miter lim="800000"/>
            <a:headEnd/>
            <a:tailEnd/>
          </a:ln>
        </p:spPr>
        <p:txBody>
          <a:bodyPr wrap="none">
            <a:spAutoFit/>
          </a:bodyPr>
          <a:lstStyle/>
          <a:p>
            <a:r>
              <a:rPr lang="en-US" altLang="en-US">
                <a:solidFill>
                  <a:schemeClr val="tx1"/>
                </a:solidFill>
              </a:rPr>
              <a:t>Caffeic acid</a:t>
            </a:r>
          </a:p>
          <a:p>
            <a:r>
              <a:rPr lang="en-US" altLang="en-US">
                <a:solidFill>
                  <a:schemeClr val="tx1"/>
                </a:solidFill>
              </a:rPr>
              <a:t>&amp; ferulic acid</a:t>
            </a:r>
          </a:p>
          <a:p>
            <a:r>
              <a:rPr lang="en-US" altLang="en-US">
                <a:solidFill>
                  <a:schemeClr val="tx1"/>
                </a:solidFill>
              </a:rPr>
              <a:t>implicated in </a:t>
            </a:r>
          </a:p>
          <a:p>
            <a:r>
              <a:rPr lang="en-US" altLang="en-US">
                <a:solidFill>
                  <a:schemeClr val="tx1"/>
                </a:solidFill>
              </a:rPr>
              <a:t>allelopathy.</a:t>
            </a:r>
          </a:p>
          <a:p>
            <a:endParaRPr lang="en-US" altLang="en-US">
              <a:solidFill>
                <a:schemeClr val="tx1"/>
              </a:solidFill>
            </a:endParaRPr>
          </a:p>
          <a:p>
            <a:endParaRPr lang="en-US" altLang="en-US">
              <a:solidFill>
                <a:schemeClr val="tx1"/>
              </a:solidFill>
            </a:endParaRPr>
          </a:p>
          <a:p>
            <a:endParaRPr lang="en-US" altLang="en-US">
              <a:solidFill>
                <a:schemeClr val="tx1"/>
              </a:solidFill>
            </a:endParaRPr>
          </a:p>
          <a:p>
            <a:endParaRPr lang="en-US" altLang="en-US">
              <a:solidFill>
                <a:schemeClr val="tx1"/>
              </a:solidFill>
            </a:endParaRPr>
          </a:p>
          <a:p>
            <a:r>
              <a:rPr lang="en-US" altLang="en-US">
                <a:solidFill>
                  <a:schemeClr val="tx1"/>
                </a:solidFill>
              </a:rPr>
              <a:t>Psoralen is one</a:t>
            </a:r>
          </a:p>
          <a:p>
            <a:r>
              <a:rPr lang="en-US" altLang="en-US">
                <a:solidFill>
                  <a:schemeClr val="tx1"/>
                </a:solidFill>
              </a:rPr>
              <a:t>of several </a:t>
            </a:r>
          </a:p>
          <a:p>
            <a:r>
              <a:rPr lang="en-US" altLang="en-US" u="sng">
                <a:solidFill>
                  <a:schemeClr val="tx1"/>
                </a:solidFill>
              </a:rPr>
              <a:t>phototoxic</a:t>
            </a:r>
            <a:endParaRPr lang="en-US" altLang="en-US">
              <a:solidFill>
                <a:schemeClr val="tx1"/>
              </a:solidFill>
            </a:endParaRPr>
          </a:p>
          <a:p>
            <a:r>
              <a:rPr lang="en-US" altLang="en-US">
                <a:solidFill>
                  <a:schemeClr val="tx1"/>
                </a:solidFill>
              </a:rPr>
              <a:t>furanocoumarins,</a:t>
            </a:r>
          </a:p>
          <a:p>
            <a:r>
              <a:rPr lang="en-US" altLang="en-US">
                <a:solidFill>
                  <a:schemeClr val="tx1"/>
                </a:solidFill>
              </a:rPr>
              <a:t>(UV activated)</a:t>
            </a:r>
          </a:p>
        </p:txBody>
      </p:sp>
      <p:sp>
        <p:nvSpPr>
          <p:cNvPr id="17413" name="Text Box 5"/>
          <p:cNvSpPr txBox="1">
            <a:spLocks noChangeArrowheads="1"/>
          </p:cNvSpPr>
          <p:nvPr/>
        </p:nvSpPr>
        <p:spPr bwMode="auto">
          <a:xfrm>
            <a:off x="576263" y="180975"/>
            <a:ext cx="2522537" cy="457200"/>
          </a:xfrm>
          <a:prstGeom prst="rect">
            <a:avLst/>
          </a:prstGeom>
          <a:noFill/>
          <a:ln w="9525">
            <a:noFill/>
            <a:miter lim="800000"/>
            <a:headEnd/>
            <a:tailEnd/>
          </a:ln>
        </p:spPr>
        <p:txBody>
          <a:bodyPr wrap="none">
            <a:spAutoFit/>
          </a:bodyPr>
          <a:lstStyle/>
          <a:p>
            <a:r>
              <a:rPr lang="en-US" altLang="en-US">
                <a:solidFill>
                  <a:schemeClr val="tx1"/>
                </a:solidFill>
              </a:rPr>
              <a:t>Simple phenolics</a:t>
            </a:r>
          </a:p>
        </p:txBody>
      </p:sp>
      <p:sp>
        <p:nvSpPr>
          <p:cNvPr id="17414" name="Rectangle 6"/>
          <p:cNvSpPr>
            <a:spLocks noChangeArrowheads="1"/>
          </p:cNvSpPr>
          <p:nvPr/>
        </p:nvSpPr>
        <p:spPr bwMode="auto">
          <a:xfrm>
            <a:off x="0" y="3195638"/>
            <a:ext cx="1138238" cy="366712"/>
          </a:xfrm>
          <a:prstGeom prst="rect">
            <a:avLst/>
          </a:prstGeom>
          <a:noFill/>
          <a:ln w="9525">
            <a:noFill/>
            <a:miter lim="800000"/>
            <a:headEnd/>
            <a:tailEnd/>
          </a:ln>
        </p:spPr>
        <p:txBody>
          <a:bodyPr wrap="none">
            <a:spAutoFit/>
          </a:bodyPr>
          <a:lstStyle/>
          <a:p>
            <a:r>
              <a:rPr lang="en-US" altLang="en-US" sz="1800">
                <a:solidFill>
                  <a:srgbClr val="FF0000"/>
                </a:solidFill>
              </a:rPr>
              <a:t>Fig. 13.11</a:t>
            </a:r>
            <a:endParaRPr lang="en-US" altLang="en-US">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PP13112"/>
          <p:cNvPicPr>
            <a:picLocks noChangeAspect="1" noChangeArrowheads="1"/>
          </p:cNvPicPr>
          <p:nvPr/>
        </p:nvPicPr>
        <p:blipFill>
          <a:blip r:embed="rId3"/>
          <a:srcRect/>
          <a:stretch>
            <a:fillRect/>
          </a:stretch>
        </p:blipFill>
        <p:spPr bwMode="auto">
          <a:xfrm>
            <a:off x="608013" y="914400"/>
            <a:ext cx="7826375" cy="5341938"/>
          </a:xfrm>
          <a:prstGeom prst="rect">
            <a:avLst/>
          </a:prstGeom>
          <a:noFill/>
          <a:ln w="9525">
            <a:noFill/>
            <a:miter lim="800000"/>
            <a:headEnd/>
            <a:tailEnd/>
          </a:ln>
        </p:spPr>
      </p:pic>
      <p:sp>
        <p:nvSpPr>
          <p:cNvPr id="18435" name="Text Box 4"/>
          <p:cNvSpPr txBox="1">
            <a:spLocks noChangeArrowheads="1"/>
          </p:cNvSpPr>
          <p:nvPr/>
        </p:nvSpPr>
        <p:spPr bwMode="auto">
          <a:xfrm>
            <a:off x="6543675" y="1581150"/>
            <a:ext cx="1457325" cy="457200"/>
          </a:xfrm>
          <a:prstGeom prst="rect">
            <a:avLst/>
          </a:prstGeom>
          <a:noFill/>
          <a:ln w="9525">
            <a:noFill/>
            <a:miter lim="800000"/>
            <a:headEnd/>
            <a:tailEnd/>
          </a:ln>
        </p:spPr>
        <p:txBody>
          <a:bodyPr wrap="none">
            <a:spAutoFit/>
          </a:bodyPr>
          <a:lstStyle/>
          <a:p>
            <a:r>
              <a:rPr lang="en-US" altLang="en-US">
                <a:solidFill>
                  <a:srgbClr val="FF0000"/>
                </a:solidFill>
              </a:rPr>
              <a:t>Fig. 13.11</a:t>
            </a:r>
          </a:p>
        </p:txBody>
      </p:sp>
      <p:sp>
        <p:nvSpPr>
          <p:cNvPr id="18436" name="Text Box 5"/>
          <p:cNvSpPr txBox="1">
            <a:spLocks noChangeArrowheads="1"/>
          </p:cNvSpPr>
          <p:nvPr/>
        </p:nvSpPr>
        <p:spPr bwMode="auto">
          <a:xfrm>
            <a:off x="3228975" y="268288"/>
            <a:ext cx="2665413" cy="523875"/>
          </a:xfrm>
          <a:prstGeom prst="rect">
            <a:avLst/>
          </a:prstGeom>
          <a:noFill/>
          <a:ln w="9525">
            <a:noFill/>
            <a:miter lim="800000"/>
            <a:headEnd/>
            <a:tailEnd/>
          </a:ln>
        </p:spPr>
        <p:txBody>
          <a:bodyPr wrap="none">
            <a:spAutoFit/>
          </a:bodyPr>
          <a:lstStyle/>
          <a:p>
            <a:r>
              <a:rPr lang="en-US" altLang="en-US" sz="2800">
                <a:solidFill>
                  <a:srgbClr val="C00000"/>
                </a:solidFill>
                <a:latin typeface="Times New Roman" charset="0"/>
                <a:cs typeface="Times New Roman" charset="0"/>
              </a:rPr>
              <a:t>Simple phenolics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altLang="en-US" smtClean="0">
                <a:solidFill>
                  <a:schemeClr val="tx1"/>
                </a:solidFill>
              </a:rPr>
              <a:t>  </a:t>
            </a:r>
          </a:p>
        </p:txBody>
      </p:sp>
      <p:pic>
        <p:nvPicPr>
          <p:cNvPr id="19459" name="Picture 3" descr="PP13102"/>
          <p:cNvPicPr>
            <a:picLocks noChangeAspect="1" noChangeArrowheads="1"/>
          </p:cNvPicPr>
          <p:nvPr/>
        </p:nvPicPr>
        <p:blipFill>
          <a:blip r:embed="rId3"/>
          <a:srcRect/>
          <a:stretch>
            <a:fillRect/>
          </a:stretch>
        </p:blipFill>
        <p:spPr bwMode="auto">
          <a:xfrm>
            <a:off x="215900" y="1177925"/>
            <a:ext cx="5945188" cy="5680075"/>
          </a:xfrm>
          <a:prstGeom prst="rect">
            <a:avLst/>
          </a:prstGeom>
          <a:noFill/>
          <a:ln w="9525">
            <a:noFill/>
            <a:miter lim="800000"/>
            <a:headEnd/>
            <a:tailEnd/>
          </a:ln>
        </p:spPr>
      </p:pic>
      <p:sp>
        <p:nvSpPr>
          <p:cNvPr id="19460" name="Text Box 4"/>
          <p:cNvSpPr txBox="1">
            <a:spLocks noChangeArrowheads="1"/>
          </p:cNvSpPr>
          <p:nvPr/>
        </p:nvSpPr>
        <p:spPr bwMode="auto">
          <a:xfrm>
            <a:off x="3632200" y="1406525"/>
            <a:ext cx="1506538" cy="457200"/>
          </a:xfrm>
          <a:prstGeom prst="rect">
            <a:avLst/>
          </a:prstGeom>
          <a:noFill/>
          <a:ln w="9525">
            <a:noFill/>
            <a:miter lim="800000"/>
            <a:headEnd/>
            <a:tailEnd/>
          </a:ln>
        </p:spPr>
        <p:txBody>
          <a:bodyPr wrap="none">
            <a:spAutoFit/>
          </a:bodyPr>
          <a:lstStyle/>
          <a:p>
            <a:r>
              <a:rPr lang="en-US" altLang="en-US">
                <a:solidFill>
                  <a:schemeClr val="tx1"/>
                </a:solidFill>
              </a:rPr>
              <a:t>Fig. 13.10</a:t>
            </a:r>
          </a:p>
        </p:txBody>
      </p:sp>
      <p:sp>
        <p:nvSpPr>
          <p:cNvPr id="19461" name="Text Box 5"/>
          <p:cNvSpPr txBox="1">
            <a:spLocks noChangeArrowheads="1"/>
          </p:cNvSpPr>
          <p:nvPr/>
        </p:nvSpPr>
        <p:spPr bwMode="auto">
          <a:xfrm>
            <a:off x="652463" y="214313"/>
            <a:ext cx="8051800" cy="830262"/>
          </a:xfrm>
          <a:prstGeom prst="rect">
            <a:avLst/>
          </a:prstGeom>
          <a:noFill/>
          <a:ln w="9525">
            <a:noFill/>
            <a:miter lim="800000"/>
            <a:headEnd/>
            <a:tailEnd/>
          </a:ln>
        </p:spPr>
        <p:txBody>
          <a:bodyPr>
            <a:spAutoFit/>
          </a:bodyPr>
          <a:lstStyle/>
          <a:p>
            <a:r>
              <a:rPr lang="en-US" altLang="en-US">
                <a:solidFill>
                  <a:srgbClr val="FF0000"/>
                </a:solidFill>
              </a:rPr>
              <a:t>3. Flavonoids - basic structure is two aromatic</a:t>
            </a:r>
          </a:p>
          <a:p>
            <a:r>
              <a:rPr lang="en-US" altLang="en-US">
                <a:solidFill>
                  <a:srgbClr val="FF0000"/>
                </a:solidFill>
              </a:rPr>
              <a:t>rings joined by a 3C bridge.</a:t>
            </a:r>
            <a:endParaRPr lang="en-US" altLang="en-US">
              <a:solidFill>
                <a:schemeClr val="tx1"/>
              </a:solidFill>
            </a:endParaRPr>
          </a:p>
        </p:txBody>
      </p:sp>
      <p:sp>
        <p:nvSpPr>
          <p:cNvPr id="19462" name="Text Box 6"/>
          <p:cNvSpPr txBox="1">
            <a:spLocks noChangeArrowheads="1"/>
          </p:cNvSpPr>
          <p:nvPr/>
        </p:nvSpPr>
        <p:spPr bwMode="auto">
          <a:xfrm>
            <a:off x="6488113" y="1060450"/>
            <a:ext cx="2189162" cy="1570038"/>
          </a:xfrm>
          <a:prstGeom prst="rect">
            <a:avLst/>
          </a:prstGeom>
          <a:noFill/>
          <a:ln w="9525">
            <a:noFill/>
            <a:miter lim="800000"/>
            <a:headEnd/>
            <a:tailEnd/>
          </a:ln>
        </p:spPr>
        <p:txBody>
          <a:bodyPr wrap="none">
            <a:spAutoFit/>
          </a:bodyPr>
          <a:lstStyle/>
          <a:p>
            <a:pPr marL="342900" indent="-342900">
              <a:buFont typeface="Times"/>
              <a:buAutoNum type="alphaLcParenR"/>
            </a:pPr>
            <a:r>
              <a:rPr lang="en-US" altLang="en-US">
                <a:solidFill>
                  <a:schemeClr val="tx1"/>
                </a:solidFill>
                <a:latin typeface="Times New Roman" charset="0"/>
                <a:cs typeface="Times New Roman" charset="0"/>
              </a:rPr>
              <a:t>anthocyanins</a:t>
            </a:r>
          </a:p>
          <a:p>
            <a:pPr marL="342900" indent="-342900">
              <a:buFont typeface="Times"/>
              <a:buAutoNum type="alphaLcParenR"/>
            </a:pPr>
            <a:r>
              <a:rPr lang="en-US" altLang="en-US">
                <a:solidFill>
                  <a:schemeClr val="tx1"/>
                </a:solidFill>
                <a:latin typeface="Times New Roman" charset="0"/>
                <a:cs typeface="Times New Roman" charset="0"/>
              </a:rPr>
              <a:t>flavones</a:t>
            </a:r>
          </a:p>
          <a:p>
            <a:pPr marL="342900" indent="-342900">
              <a:buFont typeface="Times"/>
              <a:buAutoNum type="alphaLcParenR"/>
            </a:pPr>
            <a:r>
              <a:rPr lang="en-US" altLang="en-US">
                <a:solidFill>
                  <a:schemeClr val="tx1"/>
                </a:solidFill>
                <a:latin typeface="Times New Roman" charset="0"/>
                <a:cs typeface="Times New Roman" charset="0"/>
              </a:rPr>
              <a:t>flavonols</a:t>
            </a:r>
          </a:p>
          <a:p>
            <a:pPr marL="342900" indent="-342900">
              <a:buFont typeface="Times"/>
              <a:buAutoNum type="alphaLcParenR"/>
            </a:pPr>
            <a:r>
              <a:rPr lang="en-US" altLang="en-US">
                <a:solidFill>
                  <a:schemeClr val="tx1"/>
                </a:solidFill>
                <a:latin typeface="Times New Roman" charset="0"/>
                <a:cs typeface="Times New Roman" charset="0"/>
              </a:rPr>
              <a:t>isoflavonoids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PP13120"/>
          <p:cNvPicPr>
            <a:picLocks noChangeAspect="1" noChangeArrowheads="1"/>
          </p:cNvPicPr>
          <p:nvPr/>
        </p:nvPicPr>
        <p:blipFill>
          <a:blip r:embed="rId3"/>
          <a:srcRect/>
          <a:stretch>
            <a:fillRect/>
          </a:stretch>
        </p:blipFill>
        <p:spPr bwMode="auto">
          <a:xfrm>
            <a:off x="7938" y="625475"/>
            <a:ext cx="9129712" cy="560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altLang="en-US" smtClean="0">
                <a:solidFill>
                  <a:schemeClr val="tx1"/>
                </a:solidFill>
              </a:rPr>
              <a:t>  </a:t>
            </a:r>
          </a:p>
        </p:txBody>
      </p:sp>
      <p:pic>
        <p:nvPicPr>
          <p:cNvPr id="21507" name="Picture 3" descr="PP13130"/>
          <p:cNvPicPr>
            <a:picLocks noChangeAspect="1" noChangeArrowheads="1"/>
          </p:cNvPicPr>
          <p:nvPr/>
        </p:nvPicPr>
        <p:blipFill>
          <a:blip r:embed="rId3"/>
          <a:srcRect/>
          <a:stretch>
            <a:fillRect/>
          </a:stretch>
        </p:blipFill>
        <p:spPr bwMode="auto">
          <a:xfrm>
            <a:off x="0" y="17463"/>
            <a:ext cx="4643438" cy="6840537"/>
          </a:xfrm>
          <a:prstGeom prst="rect">
            <a:avLst/>
          </a:prstGeom>
          <a:noFill/>
          <a:ln w="9525">
            <a:noFill/>
            <a:miter lim="800000"/>
            <a:headEnd/>
            <a:tailEnd/>
          </a:ln>
        </p:spPr>
      </p:pic>
      <p:sp>
        <p:nvSpPr>
          <p:cNvPr id="21508" name="Text Box 4"/>
          <p:cNvSpPr txBox="1">
            <a:spLocks noChangeArrowheads="1"/>
          </p:cNvSpPr>
          <p:nvPr/>
        </p:nvSpPr>
        <p:spPr bwMode="auto">
          <a:xfrm>
            <a:off x="4872038" y="1219200"/>
            <a:ext cx="4032250" cy="2647950"/>
          </a:xfrm>
          <a:prstGeom prst="rect">
            <a:avLst/>
          </a:prstGeom>
          <a:noFill/>
          <a:ln w="9525">
            <a:noFill/>
            <a:miter lim="800000"/>
            <a:headEnd/>
            <a:tailEnd/>
          </a:ln>
        </p:spPr>
        <p:txBody>
          <a:bodyPr wrap="none">
            <a:spAutoFit/>
          </a:bodyPr>
          <a:lstStyle/>
          <a:p>
            <a:r>
              <a:rPr lang="en-US" altLang="en-US">
                <a:solidFill>
                  <a:schemeClr val="tx1"/>
                </a:solidFill>
              </a:rPr>
              <a:t>a) Anthocyanidins and </a:t>
            </a:r>
          </a:p>
          <a:p>
            <a:r>
              <a:rPr lang="en-US" altLang="en-US">
                <a:solidFill>
                  <a:schemeClr val="tx1"/>
                </a:solidFill>
              </a:rPr>
              <a:t>anthocyanins are pigments</a:t>
            </a:r>
          </a:p>
          <a:p>
            <a:r>
              <a:rPr lang="en-US" altLang="en-US">
                <a:solidFill>
                  <a:schemeClr val="tx1"/>
                </a:solidFill>
              </a:rPr>
              <a:t>that give plant tissues</a:t>
            </a:r>
          </a:p>
          <a:p>
            <a:r>
              <a:rPr lang="en-US" altLang="en-US">
                <a:solidFill>
                  <a:schemeClr val="tx1"/>
                </a:solidFill>
              </a:rPr>
              <a:t>red, blue, and purple </a:t>
            </a:r>
          </a:p>
          <a:p>
            <a:r>
              <a:rPr lang="en-US" altLang="en-US">
                <a:solidFill>
                  <a:schemeClr val="tx1"/>
                </a:solidFill>
              </a:rPr>
              <a:t>color. </a:t>
            </a:r>
          </a:p>
          <a:p>
            <a:r>
              <a:rPr lang="en-US" altLang="en-US">
                <a:solidFill>
                  <a:schemeClr val="tx1"/>
                </a:solidFill>
              </a:rPr>
              <a:t>	Pollinator attraction</a:t>
            </a:r>
          </a:p>
          <a:p>
            <a:r>
              <a:rPr lang="en-US" altLang="en-US">
                <a:solidFill>
                  <a:schemeClr val="tx1"/>
                </a:solidFill>
              </a:rPr>
              <a:t>	Disperser attraction</a:t>
            </a:r>
          </a:p>
        </p:txBody>
      </p:sp>
      <p:sp>
        <p:nvSpPr>
          <p:cNvPr id="21509" name="Text Box 5"/>
          <p:cNvSpPr txBox="1">
            <a:spLocks noChangeArrowheads="1"/>
          </p:cNvSpPr>
          <p:nvPr/>
        </p:nvSpPr>
        <p:spPr bwMode="auto">
          <a:xfrm>
            <a:off x="644525" y="79375"/>
            <a:ext cx="1506538" cy="457200"/>
          </a:xfrm>
          <a:prstGeom prst="rect">
            <a:avLst/>
          </a:prstGeom>
          <a:noFill/>
          <a:ln w="9525">
            <a:noFill/>
            <a:miter lim="800000"/>
            <a:headEnd/>
            <a:tailEnd/>
          </a:ln>
        </p:spPr>
        <p:txBody>
          <a:bodyPr wrap="none">
            <a:spAutoFit/>
          </a:bodyPr>
          <a:lstStyle/>
          <a:p>
            <a:r>
              <a:rPr lang="en-US" altLang="en-US">
                <a:solidFill>
                  <a:schemeClr val="tx1"/>
                </a:solidFill>
              </a:rPr>
              <a:t>Fig. 13.13</a:t>
            </a:r>
          </a:p>
        </p:txBody>
      </p:sp>
      <p:sp>
        <p:nvSpPr>
          <p:cNvPr id="21510" name="Text Box 6"/>
          <p:cNvSpPr txBox="1">
            <a:spLocks noChangeArrowheads="1"/>
          </p:cNvSpPr>
          <p:nvPr/>
        </p:nvSpPr>
        <p:spPr bwMode="auto">
          <a:xfrm>
            <a:off x="5348288" y="107950"/>
            <a:ext cx="1649412" cy="457200"/>
          </a:xfrm>
          <a:prstGeom prst="rect">
            <a:avLst/>
          </a:prstGeom>
          <a:noFill/>
          <a:ln w="9525">
            <a:noFill/>
            <a:miter lim="800000"/>
            <a:headEnd/>
            <a:tailEnd/>
          </a:ln>
        </p:spPr>
        <p:txBody>
          <a:bodyPr wrap="none">
            <a:spAutoFit/>
          </a:bodyPr>
          <a:lstStyle/>
          <a:p>
            <a:r>
              <a:rPr lang="en-US" altLang="en-US">
                <a:solidFill>
                  <a:schemeClr val="tx1"/>
                </a:solidFill>
              </a:rPr>
              <a:t>Flavonoids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ChangeArrowheads="1"/>
          </p:cNvSpPr>
          <p:nvPr/>
        </p:nvSpPr>
        <p:spPr bwMode="auto">
          <a:xfrm>
            <a:off x="304800" y="1066800"/>
            <a:ext cx="8382000" cy="5059363"/>
          </a:xfrm>
          <a:prstGeom prst="rect">
            <a:avLst/>
          </a:prstGeom>
          <a:noFill/>
          <a:ln>
            <a:noFill/>
          </a:ln>
          <a:effectLst/>
          <a:extLst>
            <a:ext uri="{909E8E84-426E-40DD-AFC4-6F175D3DCCD1}"/>
            <a:ext uri="{91240B29-F687-4F45-9708-019B960494DF}"/>
            <a:ext uri="{AF507438-7753-43E0-B8FC-AC1667EBCBE1}"/>
          </a:extLst>
        </p:spPr>
        <p:txBody>
          <a:bodyPr/>
          <a:lstStyle>
            <a:lvl1pPr marL="342900" indent="-342900">
              <a:spcBef>
                <a:spcPct val="20000"/>
              </a:spcBef>
              <a:defRPr sz="2400" b="1">
                <a:solidFill>
                  <a:schemeClr val="bg1"/>
                </a:solidFill>
                <a:effectLst>
                  <a:outerShdw blurRad="38100" dist="38100" dir="2700000" algn="tl">
                    <a:srgbClr val="C0C0C0"/>
                  </a:outerShdw>
                </a:effectLst>
                <a:latin typeface="Arial" charset="0"/>
              </a:defRPr>
            </a:lvl1pPr>
            <a:lvl2pPr marL="742950" indent="-285750">
              <a:spcBef>
                <a:spcPct val="20000"/>
              </a:spcBef>
              <a:defRPr sz="2400">
                <a:solidFill>
                  <a:schemeClr val="bg1"/>
                </a:solidFill>
                <a:effectLst>
                  <a:outerShdw blurRad="38100" dist="38100" dir="2700000" algn="tl">
                    <a:srgbClr val="C0C0C0"/>
                  </a:outerShdw>
                </a:effectLst>
                <a:latin typeface="Arial" charset="0"/>
              </a:defRPr>
            </a:lvl2pPr>
            <a:lvl3pPr marL="1143000" indent="-228600">
              <a:spcBef>
                <a:spcPct val="20000"/>
              </a:spcBef>
              <a:buChar char="•"/>
              <a:defRPr sz="2200">
                <a:solidFill>
                  <a:schemeClr val="bg1"/>
                </a:solidFill>
                <a:effectLst>
                  <a:outerShdw blurRad="38100" dist="38100" dir="2700000" algn="tl">
                    <a:srgbClr val="C0C0C0"/>
                  </a:outerShdw>
                </a:effectLst>
                <a:latin typeface="Arial" charset="0"/>
              </a:defRPr>
            </a:lvl3pPr>
            <a:lvl4pPr marL="1600200" indent="-228600">
              <a:spcBef>
                <a:spcPct val="20000"/>
              </a:spcBef>
              <a:buChar char="–"/>
              <a:defRPr sz="2000">
                <a:solidFill>
                  <a:schemeClr val="bg1"/>
                </a:solidFill>
                <a:effectLst>
                  <a:outerShdw blurRad="38100" dist="38100" dir="2700000" algn="tl">
                    <a:srgbClr val="C0C0C0"/>
                  </a:outerShdw>
                </a:effectLst>
                <a:latin typeface="Arial" charset="0"/>
              </a:defRPr>
            </a:lvl4pPr>
            <a:lvl5pPr marL="2057400" indent="-228600">
              <a:spcBef>
                <a:spcPct val="20000"/>
              </a:spcBef>
              <a:buChar char="»"/>
              <a:defRPr>
                <a:solidFill>
                  <a:schemeClr val="bg1"/>
                </a:solidFill>
                <a:effectLst>
                  <a:outerShdw blurRad="38100" dist="38100" dir="2700000" algn="tl">
                    <a:srgbClr val="C0C0C0"/>
                  </a:outerShdw>
                </a:effectLst>
                <a:latin typeface="Arial" charset="0"/>
              </a:defRPr>
            </a:lvl5pPr>
            <a:lvl6pPr marL="2514600" indent="-228600" fontAlgn="base">
              <a:spcBef>
                <a:spcPct val="20000"/>
              </a:spcBef>
              <a:spcAft>
                <a:spcPct val="0"/>
              </a:spcAft>
              <a:buChar char="»"/>
              <a:defRPr>
                <a:solidFill>
                  <a:schemeClr val="bg1"/>
                </a:solidFill>
                <a:effectLst>
                  <a:outerShdw blurRad="38100" dist="38100" dir="2700000" algn="tl">
                    <a:srgbClr val="C0C0C0"/>
                  </a:outerShdw>
                </a:effectLst>
                <a:latin typeface="Arial" charset="0"/>
              </a:defRPr>
            </a:lvl6pPr>
            <a:lvl7pPr marL="2971800" indent="-228600" fontAlgn="base">
              <a:spcBef>
                <a:spcPct val="20000"/>
              </a:spcBef>
              <a:spcAft>
                <a:spcPct val="0"/>
              </a:spcAft>
              <a:buChar char="»"/>
              <a:defRPr>
                <a:solidFill>
                  <a:schemeClr val="bg1"/>
                </a:solidFill>
                <a:effectLst>
                  <a:outerShdw blurRad="38100" dist="38100" dir="2700000" algn="tl">
                    <a:srgbClr val="C0C0C0"/>
                  </a:outerShdw>
                </a:effectLst>
                <a:latin typeface="Arial" charset="0"/>
              </a:defRPr>
            </a:lvl7pPr>
            <a:lvl8pPr marL="3429000" indent="-228600" fontAlgn="base">
              <a:spcBef>
                <a:spcPct val="20000"/>
              </a:spcBef>
              <a:spcAft>
                <a:spcPct val="0"/>
              </a:spcAft>
              <a:buChar char="»"/>
              <a:defRPr>
                <a:solidFill>
                  <a:schemeClr val="bg1"/>
                </a:solidFill>
                <a:effectLst>
                  <a:outerShdw blurRad="38100" dist="38100" dir="2700000" algn="tl">
                    <a:srgbClr val="C0C0C0"/>
                  </a:outerShdw>
                </a:effectLst>
                <a:latin typeface="Arial" charset="0"/>
              </a:defRPr>
            </a:lvl8pPr>
            <a:lvl9pPr marL="3886200" indent="-228600" fontAlgn="base">
              <a:spcBef>
                <a:spcPct val="20000"/>
              </a:spcBef>
              <a:spcAft>
                <a:spcPct val="0"/>
              </a:spcAft>
              <a:buChar char="»"/>
              <a:defRPr>
                <a:solidFill>
                  <a:schemeClr val="bg1"/>
                </a:solidFill>
                <a:effectLst>
                  <a:outerShdw blurRad="38100" dist="38100" dir="2700000" algn="tl">
                    <a:srgbClr val="C0C0C0"/>
                  </a:outerShdw>
                </a:effectLst>
                <a:latin typeface="Arial" charset="0"/>
              </a:defRPr>
            </a:lvl9pPr>
          </a:lstStyle>
          <a:p>
            <a:pPr>
              <a:lnSpc>
                <a:spcPct val="80000"/>
              </a:lnSpc>
              <a:defRPr/>
            </a:pPr>
            <a:endParaRPr lang="en-US" altLang="en-US" b="0" dirty="0" smtClean="0">
              <a:solidFill>
                <a:schemeClr val="tx1"/>
              </a:solidFill>
            </a:endParaRPr>
          </a:p>
          <a:p>
            <a:pPr lvl="1">
              <a:lnSpc>
                <a:spcPct val="80000"/>
              </a:lnSpc>
              <a:defRPr/>
            </a:pPr>
            <a:r>
              <a:rPr lang="en-US" altLang="en-US" dirty="0" smtClean="0">
                <a:solidFill>
                  <a:schemeClr val="tx1"/>
                </a:solidFill>
                <a:latin typeface="Times New Roman" pitchFamily="18" charset="0"/>
                <a:cs typeface="Times New Roman" pitchFamily="18" charset="0"/>
              </a:rPr>
              <a:t>The term “tannin” is derived from the tanning process in which raw animal hides are preserved by rubbing tannins on them. The tannins help to complex the proteins and keep them from degrading.</a:t>
            </a:r>
          </a:p>
          <a:p>
            <a:pPr lvl="1">
              <a:lnSpc>
                <a:spcPct val="80000"/>
              </a:lnSpc>
              <a:defRPr/>
            </a:pPr>
            <a:endParaRPr lang="en-US" altLang="en-US" dirty="0" smtClean="0">
              <a:solidFill>
                <a:schemeClr val="tx1"/>
              </a:solidFill>
              <a:latin typeface="Times New Roman" pitchFamily="18" charset="0"/>
              <a:cs typeface="Times New Roman" pitchFamily="18" charset="0"/>
            </a:endParaRPr>
          </a:p>
          <a:p>
            <a:pPr lvl="1">
              <a:lnSpc>
                <a:spcPct val="80000"/>
              </a:lnSpc>
              <a:defRPr/>
            </a:pPr>
            <a:r>
              <a:rPr lang="en-US" altLang="en-US" dirty="0" smtClean="0">
                <a:solidFill>
                  <a:schemeClr val="tx1"/>
                </a:solidFill>
                <a:latin typeface="Times New Roman" pitchFamily="18" charset="0"/>
                <a:cs typeface="Times New Roman" pitchFamily="18" charset="0"/>
              </a:rPr>
              <a:t>This protein-binding property of tannins lends them their toxicity to herbivores.</a:t>
            </a:r>
          </a:p>
          <a:p>
            <a:pPr lvl="2">
              <a:lnSpc>
                <a:spcPct val="80000"/>
              </a:lnSpc>
              <a:defRPr/>
            </a:pPr>
            <a:r>
              <a:rPr lang="en-US" altLang="en-US" sz="2400" dirty="0" smtClean="0">
                <a:solidFill>
                  <a:schemeClr val="tx1"/>
                </a:solidFill>
                <a:latin typeface="Times New Roman" pitchFamily="18" charset="0"/>
                <a:cs typeface="Times New Roman" pitchFamily="18" charset="0"/>
              </a:rPr>
              <a:t>tannins can bind digestion enzymes in the gut of herbivores.</a:t>
            </a:r>
          </a:p>
          <a:p>
            <a:pPr lvl="2">
              <a:lnSpc>
                <a:spcPct val="80000"/>
              </a:lnSpc>
              <a:defRPr/>
            </a:pPr>
            <a:r>
              <a:rPr lang="en-US" altLang="en-US" sz="2400" dirty="0" smtClean="0">
                <a:solidFill>
                  <a:schemeClr val="tx1"/>
                </a:solidFill>
                <a:latin typeface="Times New Roman" pitchFamily="18" charset="0"/>
                <a:cs typeface="Times New Roman" pitchFamily="18" charset="0"/>
              </a:rPr>
              <a:t>tannins also form complex polymers when bound to proteins which are difficult to digest, thus decreasing the nutritional value of the plant material.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297</Words>
  <Application>Microsoft Office PowerPoint</Application>
  <PresentationFormat>On-screen Show (4:3)</PresentationFormat>
  <Paragraphs>91</Paragraphs>
  <Slides>15</Slides>
  <Notes>10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FLAVONOID BIOSYNTHESIS</vt:lpstr>
      <vt:lpstr>Slide 2</vt:lpstr>
      <vt:lpstr>Slide 3</vt:lpstr>
      <vt:lpstr>  </vt:lpstr>
      <vt:lpstr>Slide 5</vt:lpstr>
      <vt:lpstr>  </vt:lpstr>
      <vt:lpstr>Slide 7</vt:lpstr>
      <vt:lpstr>  </vt:lpstr>
      <vt:lpstr>Slide 9</vt:lpstr>
      <vt:lpstr>Slide 10</vt:lpstr>
      <vt:lpstr>Slide 11</vt:lpstr>
      <vt:lpstr>  </vt:lpstr>
      <vt:lpstr>  </vt:lpstr>
      <vt:lpstr>  </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FLAVONOID BIOSYNTHESIS</dc:title>
  <dc:creator>User</dc:creator>
  <cp:lastModifiedBy>User</cp:lastModifiedBy>
  <cp:revision>1</cp:revision>
  <dcterms:created xsi:type="dcterms:W3CDTF">2020-06-17T04:24:18Z</dcterms:created>
  <dcterms:modified xsi:type="dcterms:W3CDTF">2020-06-17T04:29:03Z</dcterms:modified>
</cp:coreProperties>
</file>