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7" r:id="rId3"/>
    <p:sldId id="278" r:id="rId4"/>
    <p:sldId id="256" r:id="rId5"/>
    <p:sldId id="258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80" r:id="rId24"/>
    <p:sldId id="281" r:id="rId25"/>
    <p:sldId id="282" r:id="rId26"/>
    <p:sldId id="283" r:id="rId27"/>
    <p:sldId id="284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5207E-C932-4D89-AB43-E7184E969EC7}" type="datetimeFigureOut">
              <a:rPr lang="en-US" smtClean="0"/>
              <a:pPr/>
              <a:t>4/25/2020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BA624-9012-4AED-A1B1-39E085502A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5207E-C932-4D89-AB43-E7184E969EC7}" type="datetimeFigureOut">
              <a:rPr lang="en-US" smtClean="0"/>
              <a:pPr/>
              <a:t>4/25/2020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BA624-9012-4AED-A1B1-39E085502A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5207E-C932-4D89-AB43-E7184E969EC7}" type="datetimeFigureOut">
              <a:rPr lang="en-US" smtClean="0"/>
              <a:pPr/>
              <a:t>4/25/2020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BA624-9012-4AED-A1B1-39E085502A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5207E-C932-4D89-AB43-E7184E969EC7}" type="datetimeFigureOut">
              <a:rPr lang="en-US" smtClean="0"/>
              <a:pPr/>
              <a:t>4/25/2020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BA624-9012-4AED-A1B1-39E085502A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5207E-C932-4D89-AB43-E7184E969EC7}" type="datetimeFigureOut">
              <a:rPr lang="en-US" smtClean="0"/>
              <a:pPr/>
              <a:t>4/25/2020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BA624-9012-4AED-A1B1-39E085502A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5207E-C932-4D89-AB43-E7184E969EC7}" type="datetimeFigureOut">
              <a:rPr lang="en-US" smtClean="0"/>
              <a:pPr/>
              <a:t>4/25/2020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BA624-9012-4AED-A1B1-39E085502A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5207E-C932-4D89-AB43-E7184E969EC7}" type="datetimeFigureOut">
              <a:rPr lang="en-US" smtClean="0"/>
              <a:pPr/>
              <a:t>4/25/2020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BA624-9012-4AED-A1B1-39E085502A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5207E-C932-4D89-AB43-E7184E969EC7}" type="datetimeFigureOut">
              <a:rPr lang="en-US" smtClean="0"/>
              <a:pPr/>
              <a:t>4/25/2020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BA624-9012-4AED-A1B1-39E085502A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5207E-C932-4D89-AB43-E7184E969EC7}" type="datetimeFigureOut">
              <a:rPr lang="en-US" smtClean="0"/>
              <a:pPr/>
              <a:t>4/25/2020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BA624-9012-4AED-A1B1-39E085502A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5207E-C932-4D89-AB43-E7184E969EC7}" type="datetimeFigureOut">
              <a:rPr lang="en-US" smtClean="0"/>
              <a:pPr/>
              <a:t>4/25/2020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BA624-9012-4AED-A1B1-39E085502A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5207E-C932-4D89-AB43-E7184E969EC7}" type="datetimeFigureOut">
              <a:rPr lang="en-US" smtClean="0"/>
              <a:pPr/>
              <a:t>4/25/2020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BA624-9012-4AED-A1B1-39E085502A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95207E-C932-4D89-AB43-E7184E969EC7}" type="datetimeFigureOut">
              <a:rPr lang="en-US" smtClean="0"/>
              <a:pPr/>
              <a:t>4/25/2020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BBA624-9012-4AED-A1B1-39E085502A4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hyperlink" Target="http://www.lookchem.com/cas-59/59-02-9.html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219200"/>
            <a:ext cx="8001000" cy="9906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Industrial Production of vitamin B12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14400" y="3493294"/>
            <a:ext cx="76200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rgbClr val="00B050"/>
                </a:solidFill>
              </a:rPr>
              <a:t>DR MD REZAUL KARIM</a:t>
            </a:r>
          </a:p>
          <a:p>
            <a:pPr algn="ctr"/>
            <a:r>
              <a:rPr lang="en-US" sz="2400" dirty="0" smtClean="0">
                <a:solidFill>
                  <a:srgbClr val="00B050"/>
                </a:solidFill>
              </a:rPr>
              <a:t>PROFESSOR</a:t>
            </a:r>
          </a:p>
          <a:p>
            <a:pPr algn="ctr"/>
            <a:r>
              <a:rPr lang="en-US" sz="2400" dirty="0" smtClean="0">
                <a:solidFill>
                  <a:srgbClr val="00B050"/>
                </a:solidFill>
              </a:rPr>
              <a:t>DEPARTMENT OF BIOCHEMISTRY&amp; MOLECULAR BIOLOGY</a:t>
            </a:r>
          </a:p>
          <a:p>
            <a:pPr algn="ctr"/>
            <a:r>
              <a:rPr lang="en-US" sz="2400" dirty="0" smtClean="0">
                <a:solidFill>
                  <a:srgbClr val="00B050"/>
                </a:solidFill>
              </a:rPr>
              <a:t>UNIVERSITY OF RAJSHAHI</a:t>
            </a:r>
            <a:endParaRPr lang="en-US" sz="24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78891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1506" name="Picture 2" descr="Released Pseudo-vitamin B12&#10;Bakers coenzyme&#10;Addition of cyanide solution&#10;Cyanocobalamine in liquid&#10;Adsorption&#10;chromatograp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4897" y="228600"/>
            <a:ext cx="8634303" cy="648249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2530" name="Picture 2" descr="2. Sterilization&#10;• Prepared medium is sterilized by autoclaving&#10;• The sterilized medium is then used for fermentation.&#10;&#10;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152400"/>
            <a:ext cx="8829971" cy="6629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3554" name="Picture 2" descr="3.Making Starter culture&#10;•&#10;•&#10;&#10;The following microbes were suitable for Industrial fermentation of&#10;cyanocobalamine.&#10;1.Bacil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6923" y="152400"/>
            <a:ext cx="8728477" cy="6553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4578" name="Picture 2" descr="Inoculum&#10;&#10;Wild strains&#10;&#10;Mutant strains of--- Inoculum&#10;&#10;Improved strain- produce 50,000&#10;times more vitamin B12 than wild&#10;st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170435"/>
            <a:ext cx="8602963" cy="645896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5602" name="Picture 2" descr="Batch fermentation&#10;• Most fermentations are batch processes&#10;• Nutrients and the inoculum are added to the sterile fermente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152400"/>
            <a:ext cx="8829971" cy="6629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6626" name="Picture 2" descr="Continuous fermentation&#10;• Some products are made by a continuous&#10;culture system.&#10;• Sterile medium is added to the fermenta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1367" y="152400"/>
            <a:ext cx="8626983" cy="6477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7650" name="Picture 2" descr="• UPSTREAM PROCESSING&#10;• Upstream processing encompasses any&#10;technology that leads to the synthesis of a&#10;product. Upstream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8417" y="228600"/>
            <a:ext cx="8626983" cy="6477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8674" name="Picture 2" descr="Aerobic Fermentation&#10;• It is a Batch fermentation&#10;• Continuous fermentation also found to be effective.&#10;• Sterilized mediu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152400"/>
            <a:ext cx="8626983" cy="6477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9698" name="Picture 2" descr="Aerobic Fermentation&#10;• Anaerobic Fermentation is over sterile air is pumped&#10;in to the fermenter.&#10;• The culture is stirred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152400"/>
            <a:ext cx="8626983" cy="6477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22" name="Picture 2" descr="Recovery of Cyanocobalamine&#10;• Inside the microbial cells the cyanocobalamine exits in the&#10;form of natural substances such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4579" y="228600"/>
            <a:ext cx="8634621" cy="648273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8200" y="764867"/>
            <a:ext cx="4343400" cy="5788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627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20713"/>
          </a:xfrm>
          <a:solidFill>
            <a:schemeClr val="accent2"/>
          </a:solidFill>
          <a:extLst>
            <a:ext uri="{91240B29-F687-4F45-9708-019B960494DF}">
              <a14:hiddenLine xmlns:a14="http://schemas.microsoft.com/office/drawing/2010/main" xmlns="" w="9525">
                <a:solidFill>
                  <a:schemeClr val="accent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sz="4000" b="1" smtClean="0">
                <a:solidFill>
                  <a:schemeClr val="bg1"/>
                </a:solidFill>
              </a:rPr>
              <a:t>VITAMIN B12 (cobalamin)</a:t>
            </a:r>
            <a:endParaRPr lang="en-US" altLang="en-US" sz="4000" smtClean="0">
              <a:solidFill>
                <a:schemeClr val="bg1"/>
              </a:solidFill>
            </a:endParaRPr>
          </a:p>
        </p:txBody>
      </p:sp>
      <p:sp>
        <p:nvSpPr>
          <p:cNvPr id="26628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79388" y="765175"/>
            <a:ext cx="4464050" cy="5832475"/>
          </a:xfrm>
          <a:solidFill>
            <a:srgbClr val="DDDDDD"/>
          </a:solidFill>
          <a:ln>
            <a:solidFill>
              <a:srgbClr val="E1FFFF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Vitamin B12, is also called </a:t>
            </a:r>
            <a:r>
              <a:rPr lang="en-US" altLang="en-US" sz="1800" dirty="0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cobalamin</a:t>
            </a:r>
            <a:r>
              <a:rPr lang="en-US" alt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1800" dirty="0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cyanocobalamin</a:t>
            </a:r>
            <a:r>
              <a:rPr lang="en-US" alt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altLang="en-US" sz="1800" dirty="0" err="1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hydroxycobalamin</a:t>
            </a:r>
            <a:r>
              <a:rPr lang="en-US" altLang="en-US" sz="1800" dirty="0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alt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 is built from : </a:t>
            </a:r>
          </a:p>
          <a:p>
            <a:pPr lvl="1" eaLnBrk="1" hangingPunct="1">
              <a:lnSpc>
                <a:spcPct val="80000"/>
              </a:lnSpc>
              <a:buFontTx/>
              <a:buAutoNum type="arabicPeriod"/>
            </a:pPr>
            <a:r>
              <a:rPr lang="en-US" alt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altLang="en-US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nucleotide</a:t>
            </a:r>
            <a:r>
              <a:rPr lang="en-US" alt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</a:p>
          <a:p>
            <a:pPr lvl="1" eaLnBrk="1" hangingPunct="1">
              <a:lnSpc>
                <a:spcPct val="80000"/>
              </a:lnSpc>
              <a:buFontTx/>
              <a:buAutoNum type="arabicPeriod"/>
            </a:pPr>
            <a:r>
              <a:rPr lang="en-US" alt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complex </a:t>
            </a:r>
            <a:r>
              <a:rPr lang="en-US" altLang="en-US" sz="1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tetrapyrrol</a:t>
            </a:r>
            <a:r>
              <a:rPr lang="en-US" altLang="en-US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ring structure</a:t>
            </a:r>
            <a:r>
              <a:rPr lang="en-US" alt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corrin</a:t>
            </a:r>
            <a:r>
              <a:rPr lang="en-US" alt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ring)</a:t>
            </a:r>
          </a:p>
          <a:p>
            <a:pPr lvl="1" eaLnBrk="1" hangingPunct="1">
              <a:lnSpc>
                <a:spcPct val="80000"/>
              </a:lnSpc>
              <a:buFontTx/>
              <a:buAutoNum type="arabicPeriod"/>
            </a:pPr>
            <a:r>
              <a:rPr lang="en-US" alt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altLang="en-US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cobalt ion</a:t>
            </a:r>
            <a:r>
              <a:rPr lang="en-US" alt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in the center.</a:t>
            </a:r>
          </a:p>
          <a:p>
            <a:pPr lvl="1" eaLnBrk="1" hangingPunct="1">
              <a:lnSpc>
                <a:spcPct val="80000"/>
              </a:lnSpc>
              <a:buFontTx/>
              <a:buAutoNum type="arabicPeriod"/>
            </a:pPr>
            <a:r>
              <a:rPr lang="en-US" alt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altLang="en-US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R-</a:t>
            </a:r>
            <a:r>
              <a:rPr lang="en-US" alt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group</a:t>
            </a:r>
            <a:endParaRPr lang="en-US" altLang="en-US" sz="1800" dirty="0" smtClean="0">
              <a:solidFill>
                <a:srgbClr val="66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alt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When R is cyanide (CN), vitamin B12 takes the form of cyanocobalamin.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US" altLang="en-U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hydroxycobalamin</a:t>
            </a:r>
            <a:r>
              <a:rPr lang="en-US" alt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R equals the hydroxyl group (-OH).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the coenzyme forms of vitamin B12,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 equals an </a:t>
            </a:r>
            <a:r>
              <a:rPr lang="en-US" altLang="en-U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adenosyl</a:t>
            </a:r>
            <a:r>
              <a:rPr lang="en-US" alt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group in </a:t>
            </a:r>
            <a:r>
              <a:rPr lang="en-US" altLang="en-U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adenosylcobalamin</a:t>
            </a:r>
            <a:r>
              <a:rPr lang="en-US" alt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 equals a methyl (-CH3) group in </a:t>
            </a:r>
            <a:r>
              <a:rPr lang="en-US" altLang="en-U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methylcobalamin</a:t>
            </a:r>
            <a:r>
              <a:rPr lang="en-US" alt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Vitamin B12 is synthesized exclusively by microorganisms (bacteria, fungi and algae) and not by animals and is found in the liver of animals bound to protein as</a:t>
            </a:r>
            <a:r>
              <a:rPr lang="en-US" altLang="en-US" sz="1800" dirty="0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methylcobalamin</a:t>
            </a:r>
            <a:r>
              <a:rPr lang="en-US" alt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or </a:t>
            </a:r>
            <a:r>
              <a:rPr lang="en-US" altLang="en-US" sz="1800" dirty="0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5'-deoxyadenosylcobalamin</a:t>
            </a:r>
            <a:r>
              <a:rPr lang="en-US" altLang="en-US" sz="1600" dirty="0" smtClean="0">
                <a:solidFill>
                  <a:srgbClr val="6600CC"/>
                </a:solidFill>
              </a:rPr>
              <a:t>.</a:t>
            </a:r>
          </a:p>
          <a:p>
            <a:pPr eaLnBrk="1" hangingPunct="1">
              <a:lnSpc>
                <a:spcPct val="80000"/>
              </a:lnSpc>
            </a:pPr>
            <a:endParaRPr lang="en-US" altLang="en-US" sz="1600" b="1" dirty="0" smtClean="0"/>
          </a:p>
        </p:txBody>
      </p:sp>
      <p:pic>
        <p:nvPicPr>
          <p:cNvPr id="266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62813" y="5099404"/>
            <a:ext cx="1728787" cy="1573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701291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1746" name="Picture 2" descr="• Then it is treated with Cyanide solution to split the DBC and&#10;pseudovitamin B12 .&#10;• As a result cyanocobalamine (Vit B12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152400"/>
            <a:ext cx="8829971" cy="6629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2770" name="Picture 2" descr="USES&#10;• It is a food preservative&#10;• It is a co-factor&#10;• It is a protective medicine&#10;&#10;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6073" y="228600"/>
            <a:ext cx="8609327" cy="64637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3794" name="Picture 2" descr=" vitamin B1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1629" y="76200"/>
            <a:ext cx="8829971" cy="6629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 α -tocopherol : 5,7,8 trimethyl tocol&#10; β -tocopherol : 5,8 dimethyl tocol&#10; γ -tocopherol :7,8 dimethyl tocol&#10; δ -toco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1" y="132215"/>
            <a:ext cx="8755362" cy="657338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13881722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7410" name="Picture 2" descr=" α-Tocopherol (5,7,8-trimethyltocol)&#10;CH2-(CH2-CH2-CH-CH2)3 - H&#10;CH3&#10;CH3&#10;CH3&#10;CH3&#10;CH3&#10;OH&#10;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76200"/>
            <a:ext cx="8829971" cy="6629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8434" name="Picture 2" descr="&#10;CH2-(CH2-CH2-CH-CH2)3 - H&#10;CH3&#10;CH3&#10;CH3&#10;OH&#10;CH2-(CH2-CH2-CH-CH2)3 - H&#10;CH3&#10;CH3&#10;CH3&#10;OH&#10;β- Tocopherol (5,8 - dimethyltocol&#10;γ -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9873" y="228600"/>
            <a:ext cx="8626983" cy="6477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85800" y="457200"/>
            <a:ext cx="7772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Vitamin E (CAS NO.: 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59-02-9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with other names as 2(R),5,7,8-Tetramethyl-2-[4(R),8(R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12-trimethyltridecyl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]-3,4-dihydro-2H-1-benzopyran-6-ol, could be produced through the following synthetic routes.</a:t>
            </a:r>
          </a:p>
        </p:txBody>
      </p:sp>
      <p:sp>
        <p:nvSpPr>
          <p:cNvPr id="5" name="AutoShape 2" descr="Synthesis of Vitamin 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8200" y="1371600"/>
            <a:ext cx="7620000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86605857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75841" y="457200"/>
            <a:ext cx="7353759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838200" y="3205877"/>
            <a:ext cx="7543800" cy="301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900" dirty="0">
                <a:latin typeface="Times New Roman" pitchFamily="18" charset="0"/>
                <a:cs typeface="Times New Roman" pitchFamily="18" charset="0"/>
              </a:rPr>
              <a:t>The chlorination of </a:t>
            </a:r>
            <a:r>
              <a:rPr lang="en-US" sz="1900" dirty="0" err="1">
                <a:latin typeface="Times New Roman" pitchFamily="18" charset="0"/>
                <a:cs typeface="Times New Roman" pitchFamily="18" charset="0"/>
              </a:rPr>
              <a:t>myrcene</a:t>
            </a:r>
            <a:r>
              <a:rPr lang="en-US" sz="1900" dirty="0">
                <a:latin typeface="Times New Roman" pitchFamily="18" charset="0"/>
                <a:cs typeface="Times New Roman" pitchFamily="18" charset="0"/>
              </a:rPr>
              <a:t> (I) with Cl</a:t>
            </a:r>
            <a:r>
              <a:rPr lang="en-US" sz="19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1900" dirty="0">
                <a:latin typeface="Times New Roman" pitchFamily="18" charset="0"/>
                <a:cs typeface="Times New Roman" pitchFamily="18" charset="0"/>
              </a:rPr>
              <a:t> in refluxing pentane gives the </a:t>
            </a:r>
            <a:r>
              <a:rPr lang="en-US" sz="1900" dirty="0" err="1">
                <a:latin typeface="Times New Roman" pitchFamily="18" charset="0"/>
                <a:cs typeface="Times New Roman" pitchFamily="18" charset="0"/>
              </a:rPr>
              <a:t>choromyrcene</a:t>
            </a:r>
            <a:r>
              <a:rPr lang="en-US" sz="1900" dirty="0">
                <a:latin typeface="Times New Roman" pitchFamily="18" charset="0"/>
                <a:cs typeface="Times New Roman" pitchFamily="18" charset="0"/>
              </a:rPr>
              <a:t> (II), and the </a:t>
            </a:r>
            <a:r>
              <a:rPr lang="en-US" sz="1900" dirty="0" err="1">
                <a:latin typeface="Times New Roman" pitchFamily="18" charset="0"/>
                <a:cs typeface="Times New Roman" pitchFamily="18" charset="0"/>
              </a:rPr>
              <a:t>hydrochlorination</a:t>
            </a:r>
            <a:r>
              <a:rPr lang="en-US" sz="1900" dirty="0">
                <a:latin typeface="Times New Roman" pitchFamily="18" charset="0"/>
                <a:cs typeface="Times New Roman" pitchFamily="18" charset="0"/>
              </a:rPr>
              <a:t> of (I) catalyzed by </a:t>
            </a:r>
            <a:r>
              <a:rPr lang="en-US" sz="1900" dirty="0" err="1">
                <a:latin typeface="Times New Roman" pitchFamily="18" charset="0"/>
                <a:cs typeface="Times New Roman" pitchFamily="18" charset="0"/>
              </a:rPr>
              <a:t>CuCl</a:t>
            </a:r>
            <a:r>
              <a:rPr lang="en-US" sz="1900" dirty="0">
                <a:latin typeface="Times New Roman" pitchFamily="18" charset="0"/>
                <a:cs typeface="Times New Roman" pitchFamily="18" charset="0"/>
              </a:rPr>
              <a:t> yields a mixture of geranyl/</a:t>
            </a:r>
            <a:r>
              <a:rPr lang="en-US" sz="1900" dirty="0" err="1">
                <a:latin typeface="Times New Roman" pitchFamily="18" charset="0"/>
                <a:cs typeface="Times New Roman" pitchFamily="18" charset="0"/>
              </a:rPr>
              <a:t>neryl</a:t>
            </a:r>
            <a:r>
              <a:rPr lang="en-US" sz="1900" dirty="0">
                <a:latin typeface="Times New Roman" pitchFamily="18" charset="0"/>
                <a:cs typeface="Times New Roman" pitchFamily="18" charset="0"/>
              </a:rPr>
              <a:t> chloride (III). The reductive coupling of (II) and (III) by means of Mg and </a:t>
            </a:r>
            <a:r>
              <a:rPr lang="en-US" sz="1900" dirty="0" err="1">
                <a:latin typeface="Times New Roman" pitchFamily="18" charset="0"/>
                <a:cs typeface="Times New Roman" pitchFamily="18" charset="0"/>
              </a:rPr>
              <a:t>CuCl</a:t>
            </a:r>
            <a:r>
              <a:rPr lang="en-US" sz="1900" dirty="0">
                <a:latin typeface="Times New Roman" pitchFamily="18" charset="0"/>
                <a:cs typeface="Times New Roman" pitchFamily="18" charset="0"/>
              </a:rPr>
              <a:t> affords beta-</a:t>
            </a:r>
            <a:r>
              <a:rPr lang="en-US" sz="1900" dirty="0" err="1">
                <a:latin typeface="Times New Roman" pitchFamily="18" charset="0"/>
                <a:cs typeface="Times New Roman" pitchFamily="18" charset="0"/>
              </a:rPr>
              <a:t>springene</a:t>
            </a:r>
            <a:r>
              <a:rPr lang="en-US" sz="1900" dirty="0">
                <a:latin typeface="Times New Roman" pitchFamily="18" charset="0"/>
                <a:cs typeface="Times New Roman" pitchFamily="18" charset="0"/>
              </a:rPr>
              <a:t> (IV), which is condensed with 2,3,6-trimethylhydroquinone (V) by means of </a:t>
            </a:r>
            <a:r>
              <a:rPr lang="en-US" sz="1900" dirty="0" err="1">
                <a:latin typeface="Times New Roman" pitchFamily="18" charset="0"/>
                <a:cs typeface="Times New Roman" pitchFamily="18" charset="0"/>
              </a:rPr>
              <a:t>cyclooctadienyl</a:t>
            </a:r>
            <a:r>
              <a:rPr lang="en-US" sz="1900" dirty="0">
                <a:latin typeface="Times New Roman" pitchFamily="18" charset="0"/>
                <a:cs typeface="Times New Roman" pitchFamily="18" charset="0"/>
              </a:rPr>
              <a:t> rhodium chloride dimer [</a:t>
            </a:r>
            <a:r>
              <a:rPr lang="en-US" sz="1900" dirty="0" err="1">
                <a:latin typeface="Times New Roman" pitchFamily="18" charset="0"/>
                <a:cs typeface="Times New Roman" pitchFamily="18" charset="0"/>
              </a:rPr>
              <a:t>RhCl</a:t>
            </a:r>
            <a:r>
              <a:rPr lang="en-US" sz="1900" dirty="0">
                <a:latin typeface="Times New Roman" pitchFamily="18" charset="0"/>
                <a:cs typeface="Times New Roman" pitchFamily="18" charset="0"/>
              </a:rPr>
              <a:t>(COD)]</a:t>
            </a:r>
            <a:r>
              <a:rPr lang="en-US" sz="19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1900" dirty="0">
                <a:latin typeface="Times New Roman" pitchFamily="18" charset="0"/>
                <a:cs typeface="Times New Roman" pitchFamily="18" charset="0"/>
              </a:rPr>
              <a:t> and K</a:t>
            </a:r>
            <a:r>
              <a:rPr lang="en-US" sz="19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1900" dirty="0">
                <a:latin typeface="Times New Roman" pitchFamily="18" charset="0"/>
                <a:cs typeface="Times New Roman" pitchFamily="18" charset="0"/>
              </a:rPr>
              <a:t>CO</a:t>
            </a:r>
            <a:r>
              <a:rPr lang="en-US" sz="1900" baseline="-25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1900" dirty="0">
                <a:latin typeface="Times New Roman" pitchFamily="18" charset="0"/>
                <a:cs typeface="Times New Roman" pitchFamily="18" charset="0"/>
              </a:rPr>
              <a:t> in refluxing toluene to provide the adduct (VI). The cyclization of (VI) by means of MeAlCl</a:t>
            </a:r>
            <a:r>
              <a:rPr lang="en-US" sz="19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1900" dirty="0">
                <a:latin typeface="Times New Roman" pitchFamily="18" charset="0"/>
                <a:cs typeface="Times New Roman" pitchFamily="18" charset="0"/>
              </a:rPr>
              <a:t>of </a:t>
            </a:r>
            <a:r>
              <a:rPr lang="en-US" sz="1900" dirty="0" err="1">
                <a:latin typeface="Times New Roman" pitchFamily="18" charset="0"/>
                <a:cs typeface="Times New Roman" pitchFamily="18" charset="0"/>
              </a:rPr>
              <a:t>Ts</a:t>
            </a:r>
            <a:r>
              <a:rPr lang="en-US" sz="1900" dirty="0">
                <a:latin typeface="Times New Roman" pitchFamily="18" charset="0"/>
                <a:cs typeface="Times New Roman" pitchFamily="18" charset="0"/>
              </a:rPr>
              <a:t>-OH in refluxing hexane furnishes the </a:t>
            </a:r>
            <a:r>
              <a:rPr lang="en-US" sz="1900" dirty="0" err="1">
                <a:latin typeface="Times New Roman" pitchFamily="18" charset="0"/>
                <a:cs typeface="Times New Roman" pitchFamily="18" charset="0"/>
              </a:rPr>
              <a:t>tocotrienol</a:t>
            </a:r>
            <a:r>
              <a:rPr lang="en-US" sz="1900" dirty="0">
                <a:latin typeface="Times New Roman" pitchFamily="18" charset="0"/>
                <a:cs typeface="Times New Roman" pitchFamily="18" charset="0"/>
              </a:rPr>
              <a:t> (VII), which is finally hydrogenated with H</a:t>
            </a:r>
            <a:r>
              <a:rPr lang="en-US" sz="19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1900" dirty="0">
                <a:latin typeface="Times New Roman" pitchFamily="18" charset="0"/>
                <a:cs typeface="Times New Roman" pitchFamily="18" charset="0"/>
              </a:rPr>
              <a:t> over </a:t>
            </a:r>
            <a:r>
              <a:rPr lang="en-US" sz="1900" dirty="0" err="1">
                <a:latin typeface="Times New Roman" pitchFamily="18" charset="0"/>
                <a:cs typeface="Times New Roman" pitchFamily="18" charset="0"/>
              </a:rPr>
              <a:t>Pd</a:t>
            </a:r>
            <a:r>
              <a:rPr lang="en-US" sz="1900" dirty="0">
                <a:latin typeface="Times New Roman" pitchFamily="18" charset="0"/>
                <a:cs typeface="Times New Roman" pitchFamily="18" charset="0"/>
              </a:rPr>
              <a:t>/C in ethanol to give the target (</a:t>
            </a:r>
            <a:r>
              <a:rPr lang="en-US" sz="1900" dirty="0" err="1">
                <a:latin typeface="Times New Roman" pitchFamily="18" charset="0"/>
                <a:cs typeface="Times New Roman" pitchFamily="18" charset="0"/>
              </a:rPr>
              <a:t>rac</a:t>
            </a:r>
            <a:r>
              <a:rPr lang="en-US" sz="1900" dirty="0">
                <a:latin typeface="Times New Roman" pitchFamily="18" charset="0"/>
                <a:cs typeface="Times New Roman" pitchFamily="18" charset="0"/>
              </a:rPr>
              <a:t>)-vitamin E.</a:t>
            </a:r>
          </a:p>
        </p:txBody>
      </p:sp>
    </p:spTree>
    <p:extLst>
      <p:ext uri="{BB962C8B-B14F-4D97-AF65-F5344CB8AC3E}">
        <p14:creationId xmlns:p14="http://schemas.microsoft.com/office/powerpoint/2010/main" xmlns="" val="31858451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457200"/>
            <a:ext cx="4876800" cy="5867400"/>
          </a:xfrm>
          <a:ln>
            <a:solidFill>
              <a:srgbClr val="C0C0C0"/>
            </a:solidFill>
            <a:miter lim="800000"/>
            <a:headEnd/>
            <a:tailEnd/>
          </a:ln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</a:pPr>
            <a:r>
              <a:rPr lang="en-US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Known as the </a:t>
            </a:r>
            <a:r>
              <a:rPr lang="en-US" alt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"red" vitamin</a:t>
            </a:r>
            <a:r>
              <a:rPr lang="en-US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because it exists as a dark red crystalline compound, Vitamin B</a:t>
            </a:r>
            <a:r>
              <a:rPr lang="en-US" alt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r>
              <a:rPr lang="en-US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is unique in that it is the only vitamin to contain cobalt (Co</a:t>
            </a:r>
            <a:r>
              <a:rPr lang="en-US" altLang="en-US" sz="20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3+</a:t>
            </a:r>
            <a:r>
              <a:rPr lang="en-US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metal ion, which, gives it the red color. 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vitamin must be hydrolyzed from protein in order to be active. 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000" b="1" dirty="0" smtClean="0">
                <a:solidFill>
                  <a:srgbClr val="99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Intrinsic factor</a:t>
            </a:r>
            <a:r>
              <a:rPr lang="en-US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a protein secreted by parietal cells of the stomach, carries it to the ileum where it is absorbed. 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 is transported to the liver and other tissues in the blood bound to </a:t>
            </a:r>
            <a:r>
              <a:rPr lang="en-US" altLang="en-US" sz="2000" b="1" dirty="0" err="1" smtClean="0">
                <a:solidFill>
                  <a:srgbClr val="FF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transcobalamin</a:t>
            </a:r>
            <a:r>
              <a:rPr lang="en-US" altLang="en-US" sz="2000" b="1" dirty="0" smtClean="0">
                <a:solidFill>
                  <a:srgbClr val="FF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II</a:t>
            </a:r>
            <a:r>
              <a:rPr lang="en-US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 is stored in the liver attached to </a:t>
            </a:r>
            <a:r>
              <a:rPr lang="en-US" altLang="en-US" sz="2000" b="1" dirty="0" err="1" smtClean="0">
                <a:solidFill>
                  <a:srgbClr val="FF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transcobalamin</a:t>
            </a:r>
            <a:r>
              <a:rPr lang="en-US" altLang="en-US" sz="2000" b="1" dirty="0" smtClean="0">
                <a:solidFill>
                  <a:srgbClr val="FF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</a:t>
            </a:r>
            <a:r>
              <a:rPr lang="en-US" alt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 is released into the cell as </a:t>
            </a:r>
            <a:r>
              <a:rPr lang="en-US" altLang="en-US" sz="2000" b="1" dirty="0" err="1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Hydroxocobalamin</a:t>
            </a:r>
            <a:r>
              <a:rPr lang="en-US" altLang="en-US" sz="20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(see the next slide)</a:t>
            </a:r>
          </a:p>
          <a:p>
            <a:pPr lvl="2" eaLnBrk="1" hangingPunct="1">
              <a:lnSpc>
                <a:spcPct val="80000"/>
              </a:lnSpc>
            </a:pPr>
            <a:r>
              <a:rPr lang="en-US" alt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 the cytosol it is converted to </a:t>
            </a:r>
            <a:r>
              <a:rPr lang="en-US" altLang="en-US" sz="1800" b="1" dirty="0" err="1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ethylcobalamin</a:t>
            </a:r>
            <a:r>
              <a:rPr lang="en-US" alt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2" eaLnBrk="1" hangingPunct="1">
              <a:lnSpc>
                <a:spcPct val="80000"/>
              </a:lnSpc>
            </a:pPr>
            <a:r>
              <a:rPr lang="en-US" alt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 it can enter mitochondria and be converted to </a:t>
            </a:r>
            <a:r>
              <a:rPr lang="en-US" altLang="en-US" sz="18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5’-deoxyadenosyl cobalamin</a:t>
            </a:r>
            <a:r>
              <a:rPr lang="en-US" alt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7651" name="Rectangle 3"/>
          <p:cNvSpPr>
            <a:spLocks noChangeArrowheads="1"/>
          </p:cNvSpPr>
          <p:nvPr/>
        </p:nvSpPr>
        <p:spPr bwMode="auto">
          <a:xfrm>
            <a:off x="4479925" y="3108325"/>
            <a:ext cx="184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/>
              <a:t/>
            </a:r>
            <a:br>
              <a:rPr lang="en-US" altLang="en-US"/>
            </a:br>
            <a:endParaRPr lang="en-US" altLang="en-US"/>
          </a:p>
        </p:txBody>
      </p:sp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4479925" y="3108325"/>
            <a:ext cx="184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/>
              <a:t/>
            </a:r>
            <a:br>
              <a:rPr lang="en-US" altLang="en-US"/>
            </a:br>
            <a:endParaRPr lang="en-US" altLang="en-US"/>
          </a:p>
        </p:txBody>
      </p:sp>
      <p:pic>
        <p:nvPicPr>
          <p:cNvPr id="276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86400" y="736364"/>
            <a:ext cx="1600200" cy="1971910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654" name="Rectangle 6"/>
          <p:cNvSpPr>
            <a:spLocks noChangeArrowheads="1"/>
          </p:cNvSpPr>
          <p:nvPr/>
        </p:nvSpPr>
        <p:spPr bwMode="auto">
          <a:xfrm>
            <a:off x="5181600" y="2726680"/>
            <a:ext cx="198323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altLang="en-US" sz="1200" dirty="0"/>
              <a:t>Dorothy Crowfoot Hodgkin</a:t>
            </a:r>
          </a:p>
          <a:p>
            <a:pPr algn="ctr" eaLnBrk="1" hangingPunct="1"/>
            <a:r>
              <a:rPr lang="en-US" altLang="en-US" sz="1200" dirty="0"/>
              <a:t>(1910-1994) </a:t>
            </a:r>
          </a:p>
        </p:txBody>
      </p:sp>
      <p:sp>
        <p:nvSpPr>
          <p:cNvPr id="27655" name="AutoShape 7" descr="thressa1B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7656" name="AutoShape 8" descr="thressa1B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27657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9000" y="701685"/>
            <a:ext cx="1646237" cy="2014219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658" name="Rectangle 10"/>
          <p:cNvSpPr>
            <a:spLocks noChangeArrowheads="1"/>
          </p:cNvSpPr>
          <p:nvPr/>
        </p:nvSpPr>
        <p:spPr bwMode="auto">
          <a:xfrm>
            <a:off x="7269359" y="2743200"/>
            <a:ext cx="1798441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1200" dirty="0"/>
              <a:t>Dr. </a:t>
            </a:r>
            <a:r>
              <a:rPr lang="en-US" altLang="en-US" sz="1200" dirty="0" err="1"/>
              <a:t>Stadtman</a:t>
            </a:r>
            <a:r>
              <a:rPr lang="en-US" altLang="en-US" sz="1200" dirty="0"/>
              <a:t> in her lab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86399" y="3352800"/>
            <a:ext cx="3433233" cy="257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5715000" y="5955268"/>
            <a:ext cx="30444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Parietal </a:t>
            </a:r>
            <a:r>
              <a:rPr lang="en-US" dirty="0"/>
              <a:t>cells of the stomach</a:t>
            </a:r>
          </a:p>
        </p:txBody>
      </p:sp>
    </p:spTree>
    <p:extLst>
      <p:ext uri="{BB962C8B-B14F-4D97-AF65-F5344CB8AC3E}">
        <p14:creationId xmlns:p14="http://schemas.microsoft.com/office/powerpoint/2010/main" xmlns="" val="749041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• Vitamin B12 helps in the production of healthy&#10;red blood cells that carry oxygen around the&#10;body.&#10;• Not having enough vi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199" y="132215"/>
            <a:ext cx="8552375" cy="642098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 descr="Structure of Vitamin B12&#10;&#10;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285" y="146666"/>
            <a:ext cx="8736115" cy="65589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7410" name="Picture 2" descr="•&#10;&#10;•&#10;•&#10;•&#10;&#10;Methylcobalamin (shown) is a form of vitamin&#10;.&#10;B12. Physically it resembles the other forms of&#10;vitamin B12, occu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6661" y="228600"/>
            <a:ext cx="8525489" cy="6400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8434" name="Picture 2" descr="Steps involved in Microbial Cyanocobalamine production&#10;&#10;Step-6&#10;&#10;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170435"/>
            <a:ext cx="8602963" cy="645896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9458" name="Picture 2" descr="For Media preparation&#10;•&#10;•&#10;•&#10;•&#10;&#10;Carbon source- as&#10;1.Corn steep glucose&#10;2. Beet molasses&#10;3.Soyabean meal/Glucose&#10;&#10;• Nitrogen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5485" y="228600"/>
            <a:ext cx="8525490" cy="6400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482" name="Picture 2" descr="Step-1 Formulation of medium&#10;Medium+Cobalt salt&#10;Medium+ Cobalt salt&#10;Sterilization&#10;&#10;Starter culture of&#10;Propioni bacterium s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6661" y="228599"/>
            <a:ext cx="8558739" cy="64257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295</TotalTime>
  <Words>330</Words>
  <Application>Microsoft Office PowerPoint</Application>
  <PresentationFormat>On-screen Show (4:3)</PresentationFormat>
  <Paragraphs>34</Paragraphs>
  <Slides>27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Office Theme</vt:lpstr>
      <vt:lpstr>Industrial Production of vitamin B12</vt:lpstr>
      <vt:lpstr>VITAMIN B12 (cobalamin)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User</cp:lastModifiedBy>
  <cp:revision>14</cp:revision>
  <dcterms:created xsi:type="dcterms:W3CDTF">2020-04-25T06:05:53Z</dcterms:created>
  <dcterms:modified xsi:type="dcterms:W3CDTF">2020-04-25T16:36:34Z</dcterms:modified>
</cp:coreProperties>
</file>