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78" r:id="rId4"/>
    <p:sldId id="256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207E-C932-4D89-AB43-E7184E969EC7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A624-9012-4AED-A1B1-39E085502A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207E-C932-4D89-AB43-E7184E969EC7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A624-9012-4AED-A1B1-39E085502A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207E-C932-4D89-AB43-E7184E969EC7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A624-9012-4AED-A1B1-39E085502A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207E-C932-4D89-AB43-E7184E969EC7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A624-9012-4AED-A1B1-39E085502A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207E-C932-4D89-AB43-E7184E969EC7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A624-9012-4AED-A1B1-39E085502A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207E-C932-4D89-AB43-E7184E969EC7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A624-9012-4AED-A1B1-39E085502A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207E-C932-4D89-AB43-E7184E969EC7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A624-9012-4AED-A1B1-39E085502A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207E-C932-4D89-AB43-E7184E969EC7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A624-9012-4AED-A1B1-39E085502A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207E-C932-4D89-AB43-E7184E969EC7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A624-9012-4AED-A1B1-39E085502A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207E-C932-4D89-AB43-E7184E969EC7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A624-9012-4AED-A1B1-39E085502A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207E-C932-4D89-AB43-E7184E969EC7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A624-9012-4AED-A1B1-39E085502A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5207E-C932-4D89-AB43-E7184E969EC7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BA624-9012-4AED-A1B1-39E085502A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lookchem.com/cas-59/59-02-9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19200"/>
            <a:ext cx="80010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Industrial Production of vitamin B12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493294"/>
            <a:ext cx="762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DR MD REZAUL KARIM</a:t>
            </a:r>
          </a:p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PROFESSOR</a:t>
            </a:r>
          </a:p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DEPARTMENT OF BIOCHEMISTRY&amp; MOLECULAR BIOLOGY</a:t>
            </a:r>
          </a:p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UNIVERSITY OF RAJSHAHI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889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Released Pseudo-vitamin B12&#10;Bakers coenzyme&#10;Addition of cyanide solution&#10;Cyanocobalamine in liquid&#10;Adsorption&#10;chromatogra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897" y="228600"/>
            <a:ext cx="8634303" cy="6482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2. Sterilization&#10;• Prepared medium is sterilized by autoclaving&#10;• The sterilized medium is then used for fermentation.&#10;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29971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3.Making Starter culture&#10;•&#10;•&#10;&#10;The following microbes were suitable for Industrial fermentation of&#10;cyanocobalamine.&#10;1.Baci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923" y="152400"/>
            <a:ext cx="8728477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Inoculum&#10;&#10;Wild strains&#10;&#10;Mutant strains of--- Inoculum&#10;&#10;Improved strain- produce 50,000&#10;times more vitamin B12 than wild&#10;s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0435"/>
            <a:ext cx="8602963" cy="6458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Batch fermentation&#10;• Most fermentations are batch processes&#10;• Nutrients and the inoculum are added to the sterile ferment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29971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Continuous fermentation&#10;• Some products are made by a continuous&#10;culture system.&#10;• Sterile medium is added to the ferment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367" y="152400"/>
            <a:ext cx="8626983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• UPSTREAM PROCESSING&#10;• Upstream processing encompasses any&#10;technology that leads to the synthesis of a&#10;product. Upstream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417" y="228600"/>
            <a:ext cx="8626983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Aerobic Fermentation&#10;• It is a Batch fermentation&#10;• Continuous fermentation also found to be effective.&#10;• Sterilized mediu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26983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Aerobic Fermentation&#10;• Anaerobic Fermentation is over sterile air is pumped&#10;in to the fermenter.&#10;• The culture is stirred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26983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Recovery of Cyanocobalamine&#10;• Inside the microbial cells the cyanocobalamine exits in the&#10;form of natural substances such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579" y="228600"/>
            <a:ext cx="8634621" cy="6482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4867"/>
            <a:ext cx="4343400" cy="578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  <a:solidFill>
            <a:schemeClr val="accent2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smtClean="0">
                <a:solidFill>
                  <a:schemeClr val="bg1"/>
                </a:solidFill>
              </a:rPr>
              <a:t>VITAMIN B12 (cobalamin)</a:t>
            </a:r>
            <a:endParaRPr lang="en-US" altLang="en-US" sz="4000" smtClean="0">
              <a:solidFill>
                <a:schemeClr val="bg1"/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4464050" cy="5832475"/>
          </a:xfrm>
          <a:solidFill>
            <a:srgbClr val="DDDDDD"/>
          </a:solidFill>
          <a:ln>
            <a:solidFill>
              <a:srgbClr val="E1FF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Vitamin B12, is also called </a:t>
            </a:r>
            <a:r>
              <a:rPr lang="en-US" altLang="en-US" sz="1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cobalamin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cyanocobalamin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18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hydroxycobalamin</a:t>
            </a:r>
            <a:r>
              <a:rPr lang="en-US" altLang="en-US" sz="1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built from : </a:t>
            </a:r>
          </a:p>
          <a:p>
            <a:pPr lvl="1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nucleotide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</a:p>
          <a:p>
            <a:pPr lvl="1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complex </a:t>
            </a:r>
            <a:r>
              <a:rPr lang="en-US" altLang="en-US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tetrapyrrol</a:t>
            </a:r>
            <a:r>
              <a:rPr lang="en-US" alt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ring structure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corrin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ring)</a:t>
            </a:r>
          </a:p>
          <a:p>
            <a:pPr lvl="1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cobalt ion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center.</a:t>
            </a:r>
          </a:p>
          <a:p>
            <a:pPr lvl="1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R-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group</a:t>
            </a:r>
            <a:endParaRPr lang="en-US" altLang="en-US" sz="1800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R is cyanide (CN), vitamin B12 takes the form of cyanocobalamin.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hydroxycobalamin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 equals the hydroxyl group (-OH).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coenzyme forms of vitamin B12,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equals an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adenosyl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group in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adenosylcobalamin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equals a methyl (-CH3) group in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methylcobalamin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Vitamin B12 is synthesized exclusively by microorganisms (bacteria, fungi and algae) and not by animals and is found in the liver of animals bound to protein as</a:t>
            </a:r>
            <a:r>
              <a:rPr lang="en-US" altLang="en-US" sz="1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methylcobalamin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altLang="en-US" sz="1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5'-deoxyadenosylcobalamin</a:t>
            </a:r>
            <a:r>
              <a:rPr lang="en-US" altLang="en-US" sz="1600" dirty="0" smtClean="0">
                <a:solidFill>
                  <a:srgbClr val="6600CC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b="1" dirty="0" smtClean="0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2813" y="5099404"/>
            <a:ext cx="1728787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129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• Then it is treated with Cyanide solution to split the DBC and&#10;pseudovitamin B12 .&#10;• As a result cyanocobalamine (Vit B12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29971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USES&#10;• It is a food preservative&#10;• It is a co-factor&#10;• It is a protective medicine&#10;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073" y="228600"/>
            <a:ext cx="8609327" cy="6463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 vitamin B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629" y="76200"/>
            <a:ext cx="8829971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 α -tocopherol : 5,7,8 trimethyl tocol&#10; β -tocopherol : 5,8 dimethyl tocol&#10; γ -tocopherol :7,8 dimethyl tocol&#10; δ -toc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132215"/>
            <a:ext cx="8755362" cy="6573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38817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 α-Tocopherol (5,7,8-trimethyltocol)&#10;CH2-(CH2-CH2-CH-CH2)3 - H&#10;CH3&#10;CH3&#10;CH3&#10;CH3&#10;CH3&#10;OH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8829971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&#10;CH2-(CH2-CH2-CH-CH2)3 - H&#10;CH3&#10;CH3&#10;CH3&#10;OH&#10;CH2-(CH2-CH2-CH-CH2)3 - H&#10;CH3&#10;CH3&#10;CH3&#10;OH&#10;β- Tocopherol (5,8 - dimethyltocol&#10;γ -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873" y="228600"/>
            <a:ext cx="8626983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4572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Vitamin E (CAS NO.: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59-02-9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with other names as 2(R),5,7,8-Tetramethyl-2-[4(R),8(R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12-trimethyltridecyl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]-3,4-dihydro-2H-1-benzopyran-6-ol, could be produced through the following synthetic routes.</a:t>
            </a:r>
          </a:p>
        </p:txBody>
      </p:sp>
      <p:sp>
        <p:nvSpPr>
          <p:cNvPr id="5" name="AutoShape 2" descr="Synthesis of Vitamin 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620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66058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5841" y="457200"/>
            <a:ext cx="735375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3205877"/>
            <a:ext cx="75438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The chlorination of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myrcene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(I) with Cl</a:t>
            </a:r>
            <a:r>
              <a:rPr lang="en-US" sz="19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 in refluxing pentane gives the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choromyrcene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(II), and the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hydrochlorination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of (I) catalyzed by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yields a mixture of geranyl/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neryl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chloride (III). The reductive coupling of (II) and (III) by means of Mg and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affords beta-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springene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(IV), which is condensed with 2,3,6-trimethylhydroquinone (V) by means of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cyclooctadienyl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rhodium chloride dimer [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RhCl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(COD)]</a:t>
            </a:r>
            <a:r>
              <a:rPr lang="en-US" sz="19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 and K</a:t>
            </a:r>
            <a:r>
              <a:rPr lang="en-US" sz="19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19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 in refluxing toluene to provide the adduct (VI). The cyclization of (VI) by means of MeAlCl</a:t>
            </a:r>
            <a:r>
              <a:rPr lang="en-US" sz="19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Ts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-OH in refluxing hexane furnishes the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tocotrienol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(VII), which is finally hydrogenated with H</a:t>
            </a:r>
            <a:r>
              <a:rPr lang="en-US" sz="19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 over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/C in ethanol to give the target (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rac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)-vitamin E.</a:t>
            </a:r>
          </a:p>
        </p:txBody>
      </p:sp>
    </p:spTree>
    <p:extLst>
      <p:ext uri="{BB962C8B-B14F-4D97-AF65-F5344CB8AC3E}">
        <p14:creationId xmlns:p14="http://schemas.microsoft.com/office/powerpoint/2010/main" xmlns="" val="3185845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4876800" cy="5867400"/>
          </a:xfrm>
          <a:ln>
            <a:solidFill>
              <a:srgbClr val="C0C0C0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Known as the </a:t>
            </a:r>
            <a:r>
              <a:rPr lang="en-US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"red" vitamin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because it exists as a dark red crystalline compound, Vitamin B</a:t>
            </a:r>
            <a:r>
              <a:rPr lang="en-US" alt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unique in that it is the only vitamin to contain cobalt (Co</a:t>
            </a:r>
            <a:r>
              <a:rPr lang="en-US" alt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metal ion, which, gives it the red color.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vitamin must be hydrolyzed from protein in order to be active.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Intrinsic factor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protein secreted by parietal cells of the stomach, carries it to the ileum where it is absorbed.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transported to the liver and other tissues in the blood bound to </a:t>
            </a:r>
            <a:r>
              <a:rPr lang="en-US" altLang="en-US" sz="2000" b="1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transcobalamin</a:t>
            </a:r>
            <a:r>
              <a:rPr lang="en-US" altLang="en-US" sz="20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stored in the liver attached to </a:t>
            </a:r>
            <a:r>
              <a:rPr lang="en-US" altLang="en-US" sz="2000" b="1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transcobalamin</a:t>
            </a:r>
            <a:r>
              <a:rPr lang="en-US" altLang="en-US" sz="20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released into the cell as </a:t>
            </a:r>
            <a:r>
              <a:rPr lang="en-US" altLang="en-US" sz="2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Hydroxocobalamin</a:t>
            </a:r>
            <a:r>
              <a:rPr lang="en-US" altLang="en-US" sz="2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(see the next slide)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 the cytosol it is converted to </a:t>
            </a:r>
            <a:r>
              <a:rPr lang="en-US" altLang="en-US" sz="1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ethylcobalamin</a:t>
            </a:r>
            <a: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it can enter mitochondria and be converted to </a:t>
            </a:r>
            <a:r>
              <a:rPr lang="en-US" altLang="en-US" sz="1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5’-deoxyadenosyl cobalamin</a:t>
            </a:r>
            <a: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479925" y="31083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479925" y="31083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36364"/>
            <a:ext cx="1600200" cy="197191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181600" y="2726680"/>
            <a:ext cx="19832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 dirty="0"/>
              <a:t>Dorothy Crowfoot Hodgkin</a:t>
            </a:r>
          </a:p>
          <a:p>
            <a:pPr algn="ctr" eaLnBrk="1" hangingPunct="1"/>
            <a:r>
              <a:rPr lang="en-US" altLang="en-US" sz="1200" dirty="0"/>
              <a:t>(1910-1994) </a:t>
            </a:r>
          </a:p>
        </p:txBody>
      </p:sp>
      <p:sp>
        <p:nvSpPr>
          <p:cNvPr id="27655" name="AutoShape 7" descr="thressa1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6" name="AutoShape 8" descr="thressa1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01685"/>
            <a:ext cx="1646237" cy="2014219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7269359" y="2743200"/>
            <a:ext cx="179844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dirty="0"/>
              <a:t>Dr. </a:t>
            </a:r>
            <a:r>
              <a:rPr lang="en-US" altLang="en-US" sz="1200" dirty="0" err="1"/>
              <a:t>Stadtman</a:t>
            </a:r>
            <a:r>
              <a:rPr lang="en-US" altLang="en-US" sz="1200" dirty="0"/>
              <a:t> in her lab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399" y="3352800"/>
            <a:ext cx="3433233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15000" y="5955268"/>
            <a:ext cx="304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Parietal </a:t>
            </a:r>
            <a:r>
              <a:rPr lang="en-US" dirty="0"/>
              <a:t>cells of the stomach</a:t>
            </a:r>
          </a:p>
        </p:txBody>
      </p:sp>
    </p:spTree>
    <p:extLst>
      <p:ext uri="{BB962C8B-B14F-4D97-AF65-F5344CB8AC3E}">
        <p14:creationId xmlns:p14="http://schemas.microsoft.com/office/powerpoint/2010/main" xmlns="" val="74904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• Vitamin B12 helps in the production of healthy&#10;red blood cells that carry oxygen around the&#10;body.&#10;• Not having enough v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132215"/>
            <a:ext cx="8552375" cy="6420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Structure of Vitamin B12&#10;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285" y="146666"/>
            <a:ext cx="8736115" cy="655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•&#10;&#10;•&#10;•&#10;•&#10;&#10;Methylcobalamin (shown) is a form of vitamin&#10;.&#10;B12. Physically it resembles the other forms of&#10;vitamin B12, occu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661" y="228600"/>
            <a:ext cx="8525489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Steps involved in Microbial Cyanocobalamine production&#10;&#10;Step-6&#10;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0435"/>
            <a:ext cx="8602963" cy="6458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For Media preparation&#10;•&#10;•&#10;•&#10;•&#10;&#10;Carbon source- as&#10;1.Corn steep glucose&#10;2. Beet molasses&#10;3.Soyabean meal/Glucose&#10;&#10;• Nitroge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485" y="228600"/>
            <a:ext cx="852549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Step-1 Formulation of medium&#10;Medium+Cobalt salt&#10;Medium+ Cobalt salt&#10;Sterilization&#10;&#10;Starter culture of&#10;Propioni bacterium 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661" y="228599"/>
            <a:ext cx="8558739" cy="6425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330</Words>
  <Application>Microsoft Office PowerPoint</Application>
  <PresentationFormat>On-screen Show (4:3)</PresentationFormat>
  <Paragraphs>34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Industrial Production of vitamin B12</vt:lpstr>
      <vt:lpstr>VITAMIN B12 (cobalamin)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14</cp:revision>
  <dcterms:created xsi:type="dcterms:W3CDTF">2020-04-25T06:05:53Z</dcterms:created>
  <dcterms:modified xsi:type="dcterms:W3CDTF">2020-04-25T16:36:34Z</dcterms:modified>
</cp:coreProperties>
</file>