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84" r:id="rId3"/>
    <p:sldId id="258" r:id="rId4"/>
    <p:sldId id="260" r:id="rId5"/>
    <p:sldId id="261" r:id="rId6"/>
    <p:sldId id="262" r:id="rId7"/>
    <p:sldId id="264" r:id="rId8"/>
    <p:sldId id="265" r:id="rId9"/>
    <p:sldId id="285" r:id="rId10"/>
    <p:sldId id="286" r:id="rId11"/>
    <p:sldId id="267" r:id="rId12"/>
    <p:sldId id="275" r:id="rId13"/>
    <p:sldId id="276" r:id="rId14"/>
    <p:sldId id="277" r:id="rId15"/>
    <p:sldId id="279" r:id="rId16"/>
    <p:sldId id="281" r:id="rId17"/>
    <p:sldId id="28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E172C28-2CB6-4620-A375-47A781BF5B83}" type="datetimeFigureOut">
              <a:rPr lang="en-US" smtClean="0"/>
              <a:pPr/>
              <a:t>4/19/2020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4E42B43-0C3E-493B-AEEC-D796E5821E6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172C28-2CB6-4620-A375-47A781BF5B83}"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42B43-0C3E-493B-AEEC-D796E5821E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172C28-2CB6-4620-A375-47A781BF5B83}"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42B43-0C3E-493B-AEEC-D796E5821E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E172C28-2CB6-4620-A375-47A781BF5B83}"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42B43-0C3E-493B-AEEC-D796E5821E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E172C28-2CB6-4620-A375-47A781BF5B83}" type="datetimeFigureOut">
              <a:rPr lang="en-US" smtClean="0"/>
              <a:pPr/>
              <a:t>4/19/2020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E42B43-0C3E-493B-AEEC-D796E5821E6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172C28-2CB6-4620-A375-47A781BF5B83}" type="datetimeFigureOut">
              <a:rPr lang="en-US" smtClean="0"/>
              <a:pPr/>
              <a:t>4/19/2020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E42B43-0C3E-493B-AEEC-D796E5821E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E172C28-2CB6-4620-A375-47A781BF5B83}" type="datetimeFigureOut">
              <a:rPr lang="en-US" smtClean="0"/>
              <a:pPr/>
              <a:t>4/19/2020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E42B43-0C3E-493B-AEEC-D796E5821E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E172C28-2CB6-4620-A375-47A781BF5B83}" type="datetimeFigureOut">
              <a:rPr lang="en-US" smtClean="0"/>
              <a:pPr/>
              <a:t>4/19/2020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E42B43-0C3E-493B-AEEC-D796E5821E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172C28-2CB6-4620-A375-47A781BF5B83}" type="datetimeFigureOut">
              <a:rPr lang="en-US" smtClean="0"/>
              <a:pPr/>
              <a:t>4/19/2020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E42B43-0C3E-493B-AEEC-D796E5821E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E172C28-2CB6-4620-A375-47A781BF5B83}" type="datetimeFigureOut">
              <a:rPr lang="en-US" smtClean="0"/>
              <a:pPr/>
              <a:t>4/19/2020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E42B43-0C3E-493B-AEEC-D796E5821E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E172C28-2CB6-4620-A375-47A781BF5B83}" type="datetimeFigureOut">
              <a:rPr lang="en-US" smtClean="0"/>
              <a:pPr/>
              <a:t>4/19/2020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4E42B43-0C3E-493B-AEEC-D796E5821E6F}"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172C28-2CB6-4620-A375-47A781BF5B83}" type="datetimeFigureOut">
              <a:rPr lang="en-US" smtClean="0"/>
              <a:pPr/>
              <a:t>4/19/2020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4E42B43-0C3E-493B-AEEC-D796E5821E6F}"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ctrTitle"/>
          </p:nvPr>
        </p:nvSpPr>
        <p:spPr>
          <a:xfrm>
            <a:off x="1143000" y="990600"/>
            <a:ext cx="6858000" cy="2209800"/>
          </a:xfrm>
        </p:spPr>
        <p:txBody>
          <a:bodyPr>
            <a:normAutofit fontScale="90000"/>
          </a:bodyPr>
          <a:lstStyle/>
          <a:p>
            <a:pPr algn="l"/>
            <a:r>
              <a:rPr lang="en-US" altLang="en-US" i="0" dirty="0" smtClean="0">
                <a:latin typeface="Times" pitchFamily="18" charset="0"/>
              </a:rPr>
              <a:t>Rational of a plant cell culture for secondary metabolite production</a:t>
            </a:r>
            <a:endParaRPr lang="en-US" altLang="en-US" i="0" dirty="0" smtClean="0">
              <a:solidFill>
                <a:schemeClr val="tx1"/>
              </a:solidFill>
              <a:latin typeface="Times" pitchFamily="18" charset="0"/>
            </a:endParaRPr>
          </a:p>
        </p:txBody>
      </p:sp>
      <p:sp>
        <p:nvSpPr>
          <p:cNvPr id="3" name="Rectangle 3"/>
          <p:cNvSpPr>
            <a:spLocks noGrp="1" noChangeArrowheads="1"/>
          </p:cNvSpPr>
          <p:nvPr>
            <p:ph type="subTitle" idx="1"/>
          </p:nvPr>
        </p:nvSpPr>
        <p:spPr>
          <a:xfrm>
            <a:off x="685800" y="3733800"/>
            <a:ext cx="7848600" cy="1981200"/>
          </a:xfrm>
        </p:spPr>
        <p:txBody>
          <a:bodyPr/>
          <a:lstStyle/>
          <a:p>
            <a:r>
              <a:rPr lang="en-US" altLang="en-US" sz="3600" dirty="0" smtClean="0">
                <a:solidFill>
                  <a:srgbClr val="FFFF00"/>
                </a:solidFill>
              </a:rPr>
              <a:t>DR MD REZAUL KARIM</a:t>
            </a:r>
          </a:p>
          <a:p>
            <a:r>
              <a:rPr lang="en-US" altLang="en-US" sz="2800" dirty="0" smtClean="0">
                <a:solidFill>
                  <a:srgbClr val="FFFF00"/>
                </a:solidFill>
              </a:rPr>
              <a:t>PROFESSOR</a:t>
            </a:r>
          </a:p>
          <a:p>
            <a:r>
              <a:rPr lang="en-US" altLang="en-US" sz="2000" dirty="0" smtClean="0">
                <a:solidFill>
                  <a:srgbClr val="FFFF00"/>
                </a:solidFill>
              </a:rPr>
              <a:t>DEPARTMENT OF BIOCHEMISTRY&amp; MOLECULAR BIOLOGY</a:t>
            </a:r>
          </a:p>
          <a:p>
            <a:r>
              <a:rPr lang="en-US" altLang="en-US" sz="2000" dirty="0" smtClean="0">
                <a:solidFill>
                  <a:srgbClr val="FFFF00"/>
                </a:solidFill>
              </a:rPr>
              <a:t>UNIVERSITY OF RAJSHAHI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62000"/>
            <a:ext cx="8229600" cy="5791200"/>
          </a:xfrm>
        </p:spPr>
        <p:txBody>
          <a:bodyPr>
            <a:normAutofit fontScale="92500" lnSpcReduction="10000"/>
          </a:bodyPr>
          <a:lstStyle/>
          <a:p>
            <a:r>
              <a:rPr lang="en-US" sz="2000" dirty="0" smtClean="0">
                <a:solidFill>
                  <a:srgbClr val="000000"/>
                </a:solidFill>
                <a:latin typeface="Times New Roman"/>
                <a:ea typeface="Times New Roman"/>
              </a:rPr>
              <a:t>In order to obtain high yields suitable for commercial exploitation, efforts have been focused on isolating the biosynthetic activities of cultured </a:t>
            </a:r>
            <a:r>
              <a:rPr lang="en-US" sz="2000" dirty="0" smtClean="0">
                <a:solidFill>
                  <a:srgbClr val="000000"/>
                </a:solidFill>
                <a:latin typeface="Times New Roman"/>
                <a:ea typeface="Times New Roman"/>
              </a:rPr>
              <a:t>cells.</a:t>
            </a:r>
          </a:p>
          <a:p>
            <a:pPr>
              <a:buNone/>
            </a:pPr>
            <a:r>
              <a:rPr lang="en-US" sz="2000" dirty="0" smtClean="0">
                <a:solidFill>
                  <a:srgbClr val="000000"/>
                </a:solidFill>
                <a:latin typeface="Times New Roman"/>
                <a:ea typeface="Times New Roman"/>
              </a:rPr>
              <a:t>It can be </a:t>
            </a:r>
            <a:r>
              <a:rPr lang="en-US" sz="2000" dirty="0" smtClean="0">
                <a:solidFill>
                  <a:srgbClr val="000000"/>
                </a:solidFill>
                <a:latin typeface="Times New Roman"/>
                <a:ea typeface="Times New Roman"/>
              </a:rPr>
              <a:t>achieved </a:t>
            </a:r>
            <a:r>
              <a:rPr lang="en-US" sz="2000" dirty="0" smtClean="0">
                <a:solidFill>
                  <a:srgbClr val="000000"/>
                </a:solidFill>
                <a:latin typeface="Times New Roman"/>
                <a:ea typeface="Times New Roman"/>
              </a:rPr>
              <a:t>by:</a:t>
            </a:r>
          </a:p>
          <a:p>
            <a:r>
              <a:rPr lang="en-US" sz="2000" dirty="0" smtClean="0">
                <a:solidFill>
                  <a:srgbClr val="000000"/>
                </a:solidFill>
                <a:latin typeface="Times New Roman"/>
                <a:ea typeface="Times New Roman"/>
              </a:rPr>
              <a:t> </a:t>
            </a:r>
            <a:r>
              <a:rPr lang="en-US" sz="2000" dirty="0" smtClean="0">
                <a:solidFill>
                  <a:srgbClr val="000000"/>
                </a:solidFill>
                <a:latin typeface="Times New Roman"/>
                <a:ea typeface="Times New Roman"/>
              </a:rPr>
              <a:t>optimizing the cultural conditions, </a:t>
            </a:r>
            <a:endParaRPr lang="en-US" sz="2000" dirty="0" smtClean="0">
              <a:solidFill>
                <a:srgbClr val="000000"/>
              </a:solidFill>
              <a:latin typeface="Times New Roman"/>
              <a:ea typeface="Times New Roman"/>
            </a:endParaRPr>
          </a:p>
          <a:p>
            <a:r>
              <a:rPr lang="en-US" sz="2000" dirty="0" smtClean="0">
                <a:solidFill>
                  <a:srgbClr val="000000"/>
                </a:solidFill>
                <a:latin typeface="Times New Roman"/>
                <a:ea typeface="Times New Roman"/>
              </a:rPr>
              <a:t>selecting </a:t>
            </a:r>
            <a:r>
              <a:rPr lang="en-US" sz="2000" dirty="0" smtClean="0">
                <a:solidFill>
                  <a:srgbClr val="000000"/>
                </a:solidFill>
                <a:latin typeface="Times New Roman"/>
                <a:ea typeface="Times New Roman"/>
              </a:rPr>
              <a:t>high-producing strains and employing precursor feeding</a:t>
            </a:r>
            <a:r>
              <a:rPr lang="en-US" sz="2000" dirty="0" smtClean="0">
                <a:solidFill>
                  <a:srgbClr val="000000"/>
                </a:solidFill>
                <a:latin typeface="Times New Roman"/>
                <a:ea typeface="Times New Roman"/>
              </a:rPr>
              <a:t>,</a:t>
            </a:r>
          </a:p>
          <a:p>
            <a:r>
              <a:rPr lang="en-US" sz="2000" dirty="0" smtClean="0">
                <a:solidFill>
                  <a:srgbClr val="000000"/>
                </a:solidFill>
                <a:latin typeface="Times New Roman"/>
                <a:ea typeface="Times New Roman"/>
              </a:rPr>
              <a:t> </a:t>
            </a:r>
            <a:r>
              <a:rPr lang="en-US" sz="2000" dirty="0" smtClean="0">
                <a:solidFill>
                  <a:srgbClr val="000000"/>
                </a:solidFill>
                <a:latin typeface="Times New Roman"/>
                <a:ea typeface="Times New Roman"/>
              </a:rPr>
              <a:t>transformation methods, </a:t>
            </a:r>
            <a:endParaRPr lang="en-US" sz="2000" dirty="0" smtClean="0">
              <a:solidFill>
                <a:srgbClr val="000000"/>
              </a:solidFill>
              <a:latin typeface="Times New Roman"/>
              <a:ea typeface="Times New Roman"/>
            </a:endParaRPr>
          </a:p>
          <a:p>
            <a:r>
              <a:rPr lang="en-US" sz="2000" dirty="0" smtClean="0">
                <a:solidFill>
                  <a:srgbClr val="000000"/>
                </a:solidFill>
                <a:latin typeface="Times New Roman"/>
                <a:ea typeface="Times New Roman"/>
              </a:rPr>
              <a:t>and </a:t>
            </a:r>
            <a:r>
              <a:rPr lang="en-US" sz="2000" dirty="0" smtClean="0">
                <a:solidFill>
                  <a:srgbClr val="000000"/>
                </a:solidFill>
                <a:latin typeface="Times New Roman"/>
                <a:ea typeface="Times New Roman"/>
              </a:rPr>
              <a:t>immobilization techniques</a:t>
            </a:r>
            <a:r>
              <a:rPr lang="en-US" sz="2000" dirty="0" smtClean="0">
                <a:solidFill>
                  <a:srgbClr val="000000"/>
                </a:solidFill>
                <a:latin typeface="Times New Roman"/>
                <a:ea typeface="Times New Roman"/>
              </a:rPr>
              <a:t>. </a:t>
            </a:r>
          </a:p>
          <a:p>
            <a:pPr>
              <a:buNone/>
            </a:pPr>
            <a:r>
              <a:rPr lang="en-US" sz="2000" dirty="0" smtClean="0">
                <a:solidFill>
                  <a:srgbClr val="000000"/>
                </a:solidFill>
                <a:latin typeface="Times New Roman"/>
                <a:ea typeface="Times New Roman"/>
              </a:rPr>
              <a:t>Transgenic </a:t>
            </a:r>
            <a:r>
              <a:rPr lang="en-US" sz="2000" dirty="0" smtClean="0">
                <a:solidFill>
                  <a:srgbClr val="000000"/>
                </a:solidFill>
                <a:latin typeface="Times New Roman"/>
                <a:ea typeface="Times New Roman"/>
              </a:rPr>
              <a:t>hairy root cultures have revolutionized the role of plant tissue culture in secondary metabolite production. </a:t>
            </a:r>
            <a:endParaRPr lang="en-US" sz="2000" dirty="0" smtClean="0">
              <a:solidFill>
                <a:srgbClr val="000000"/>
              </a:solidFill>
              <a:latin typeface="Times New Roman"/>
              <a:ea typeface="Times New Roman"/>
            </a:endParaRPr>
          </a:p>
          <a:p>
            <a:r>
              <a:rPr lang="en-US" sz="2000" dirty="0" smtClean="0">
                <a:solidFill>
                  <a:srgbClr val="000000"/>
                </a:solidFill>
                <a:latin typeface="Times New Roman"/>
                <a:ea typeface="Times New Roman"/>
              </a:rPr>
              <a:t>They </a:t>
            </a:r>
            <a:r>
              <a:rPr lang="en-US" sz="2000" dirty="0" smtClean="0">
                <a:solidFill>
                  <a:srgbClr val="000000"/>
                </a:solidFill>
                <a:latin typeface="Times New Roman"/>
                <a:ea typeface="Times New Roman"/>
              </a:rPr>
              <a:t>are unique in their genetic and biosynthetic stability, faster in growth, and more easily maintained. </a:t>
            </a:r>
            <a:endParaRPr lang="en-US" sz="2000" dirty="0" smtClean="0">
              <a:solidFill>
                <a:srgbClr val="000000"/>
              </a:solidFill>
              <a:latin typeface="Times New Roman"/>
              <a:ea typeface="Times New Roman"/>
            </a:endParaRPr>
          </a:p>
          <a:p>
            <a:r>
              <a:rPr lang="en-US" sz="2000" dirty="0" smtClean="0">
                <a:solidFill>
                  <a:srgbClr val="000000"/>
                </a:solidFill>
                <a:latin typeface="Times New Roman"/>
                <a:ea typeface="Times New Roman"/>
              </a:rPr>
              <a:t>Using </a:t>
            </a:r>
            <a:r>
              <a:rPr lang="en-US" sz="2000" dirty="0" smtClean="0">
                <a:solidFill>
                  <a:srgbClr val="000000"/>
                </a:solidFill>
                <a:latin typeface="Times New Roman"/>
                <a:ea typeface="Times New Roman"/>
              </a:rPr>
              <a:t>this methodology, a wide range of chemical compounds has been synthesized</a:t>
            </a:r>
            <a:r>
              <a:rPr lang="en-US" sz="2000" dirty="0" smtClean="0">
                <a:solidFill>
                  <a:srgbClr val="000000"/>
                </a:solidFill>
                <a:latin typeface="Times New Roman"/>
                <a:ea typeface="Times New Roman"/>
              </a:rPr>
              <a:t>. </a:t>
            </a:r>
          </a:p>
          <a:p>
            <a:r>
              <a:rPr lang="en-US" sz="2000" dirty="0" smtClean="0">
                <a:solidFill>
                  <a:srgbClr val="000000"/>
                </a:solidFill>
                <a:latin typeface="Times New Roman"/>
                <a:ea typeface="Times New Roman"/>
              </a:rPr>
              <a:t>Advances </a:t>
            </a:r>
            <a:r>
              <a:rPr lang="en-US" sz="2000" dirty="0" smtClean="0">
                <a:solidFill>
                  <a:srgbClr val="000000"/>
                </a:solidFill>
                <a:latin typeface="Times New Roman"/>
                <a:ea typeface="Times New Roman"/>
              </a:rPr>
              <a:t>in tissue culture, combined with improvement in genetic engineering of pharmaceuticals, </a:t>
            </a:r>
            <a:r>
              <a:rPr lang="en-US" sz="2000" dirty="0" err="1" smtClean="0">
                <a:solidFill>
                  <a:srgbClr val="000000"/>
                </a:solidFill>
                <a:latin typeface="Times New Roman"/>
                <a:ea typeface="Times New Roman"/>
              </a:rPr>
              <a:t>nutraceuticals</a:t>
            </a:r>
            <a:r>
              <a:rPr lang="en-US" sz="2000" dirty="0" smtClean="0">
                <a:solidFill>
                  <a:srgbClr val="000000"/>
                </a:solidFill>
                <a:latin typeface="Times New Roman"/>
                <a:ea typeface="Times New Roman"/>
              </a:rPr>
              <a:t>, and other beneficial substances</a:t>
            </a:r>
            <a:r>
              <a:rPr lang="en-US" sz="2000" dirty="0" smtClean="0">
                <a:solidFill>
                  <a:srgbClr val="000000"/>
                </a:solidFill>
                <a:latin typeface="Times New Roman"/>
                <a:ea typeface="Times New Roman"/>
              </a:rPr>
              <a:t>. </a:t>
            </a:r>
          </a:p>
          <a:p>
            <a:r>
              <a:rPr lang="en-US" sz="2000" dirty="0" smtClean="0">
                <a:solidFill>
                  <a:srgbClr val="000000"/>
                </a:solidFill>
                <a:latin typeface="Times New Roman"/>
                <a:ea typeface="Times New Roman"/>
              </a:rPr>
              <a:t>Recent </a:t>
            </a:r>
            <a:r>
              <a:rPr lang="en-US" sz="2000" dirty="0" smtClean="0">
                <a:solidFill>
                  <a:srgbClr val="000000"/>
                </a:solidFill>
                <a:latin typeface="Times New Roman"/>
                <a:ea typeface="Times New Roman"/>
              </a:rPr>
              <a:t>advances in the molecular biology, </a:t>
            </a:r>
            <a:r>
              <a:rPr lang="en-US" sz="2000" dirty="0" err="1" smtClean="0">
                <a:solidFill>
                  <a:srgbClr val="000000"/>
                </a:solidFill>
                <a:latin typeface="Times New Roman"/>
                <a:ea typeface="Times New Roman"/>
              </a:rPr>
              <a:t>enzymology</a:t>
            </a:r>
            <a:r>
              <a:rPr lang="en-US" sz="2000" dirty="0" smtClean="0">
                <a:solidFill>
                  <a:srgbClr val="000000"/>
                </a:solidFill>
                <a:latin typeface="Times New Roman"/>
                <a:ea typeface="Times New Roman"/>
              </a:rPr>
              <a:t>, and fermentation technology of plant cell cultures suggest that these systems will become a viable source of important secondary metabolites</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04088"/>
            <a:ext cx="8229600" cy="1048512"/>
          </a:xfrm>
        </p:spPr>
        <p:txBody>
          <a:bodyPr>
            <a:normAutofit/>
          </a:bodyPr>
          <a:lstStyle/>
          <a:p>
            <a:r>
              <a:rPr lang="en-US" altLang="en-US" sz="3200" dirty="0" smtClean="0">
                <a:latin typeface="Times New Roman" pitchFamily="18" charset="0"/>
                <a:cs typeface="Times New Roman" pitchFamily="18" charset="0"/>
              </a:rPr>
              <a:t>Some secondary metabolites produced in cell and root culture</a:t>
            </a:r>
          </a:p>
        </p:txBody>
      </p:sp>
      <p:sp>
        <p:nvSpPr>
          <p:cNvPr id="83971" name="Rectangle 3"/>
          <p:cNvSpPr>
            <a:spLocks noGrp="1" noChangeArrowheads="1"/>
          </p:cNvSpPr>
          <p:nvPr>
            <p:ph idx="1"/>
          </p:nvPr>
        </p:nvSpPr>
        <p:spPr>
          <a:xfrm>
            <a:off x="457200" y="1935480"/>
            <a:ext cx="8229600" cy="4693920"/>
          </a:xfrm>
        </p:spPr>
        <p:txBody>
          <a:bodyPr>
            <a:noAutofit/>
          </a:bodyPr>
          <a:lstStyle/>
          <a:p>
            <a:pPr>
              <a:lnSpc>
                <a:spcPct val="120000"/>
              </a:lnSpc>
            </a:pPr>
            <a:r>
              <a:rPr lang="en-US" altLang="en-US" sz="1800" dirty="0" smtClean="0">
                <a:latin typeface="Times New Roman" pitchFamily="18" charset="0"/>
                <a:cs typeface="Times New Roman" pitchFamily="18" charset="0"/>
              </a:rPr>
              <a:t>L-DOPA: a precursor of </a:t>
            </a:r>
            <a:r>
              <a:rPr lang="en-US" altLang="en-US" sz="1800" dirty="0" err="1" smtClean="0">
                <a:latin typeface="Times New Roman" pitchFamily="18" charset="0"/>
                <a:cs typeface="Times New Roman" pitchFamily="18" charset="0"/>
              </a:rPr>
              <a:t>catecholamines</a:t>
            </a:r>
            <a:r>
              <a:rPr lang="en-US" altLang="en-US" sz="1800" dirty="0" smtClean="0">
                <a:latin typeface="Times New Roman" pitchFamily="18" charset="0"/>
                <a:cs typeface="Times New Roman" pitchFamily="18" charset="0"/>
              </a:rPr>
              <a:t>, an important neurotransmitter used in the treatment of Parkinson’s disease</a:t>
            </a:r>
          </a:p>
          <a:p>
            <a:pPr>
              <a:lnSpc>
                <a:spcPct val="120000"/>
              </a:lnSpc>
            </a:pPr>
            <a:r>
              <a:rPr lang="en-US" altLang="en-US" sz="1800" dirty="0" err="1" smtClean="0">
                <a:latin typeface="Times New Roman" pitchFamily="18" charset="0"/>
                <a:cs typeface="Times New Roman" pitchFamily="18" charset="0"/>
              </a:rPr>
              <a:t>Shikonin</a:t>
            </a:r>
            <a:r>
              <a:rPr lang="en-US" altLang="en-US" sz="1800" dirty="0" smtClean="0">
                <a:latin typeface="Times New Roman" pitchFamily="18" charset="0"/>
                <a:cs typeface="Times New Roman" pitchFamily="18" charset="0"/>
              </a:rPr>
              <a:t>: used as an anti-bacterial and anti-ulcer agent</a:t>
            </a:r>
          </a:p>
          <a:p>
            <a:pPr>
              <a:lnSpc>
                <a:spcPct val="120000"/>
              </a:lnSpc>
            </a:pPr>
            <a:r>
              <a:rPr lang="en-US" altLang="en-US" sz="1800" dirty="0" err="1" smtClean="0">
                <a:latin typeface="Times New Roman" pitchFamily="18" charset="0"/>
                <a:cs typeface="Times New Roman" pitchFamily="18" charset="0"/>
              </a:rPr>
              <a:t>Anthraquinone</a:t>
            </a:r>
            <a:r>
              <a:rPr lang="en-US" altLang="en-US" sz="1800" dirty="0" smtClean="0">
                <a:latin typeface="Times New Roman" pitchFamily="18" charset="0"/>
                <a:cs typeface="Times New Roman" pitchFamily="18" charset="0"/>
              </a:rPr>
              <a:t>: used for dyes and medicinal purposes</a:t>
            </a:r>
          </a:p>
          <a:p>
            <a:pPr>
              <a:lnSpc>
                <a:spcPct val="120000"/>
              </a:lnSpc>
            </a:pPr>
            <a:r>
              <a:rPr lang="en-US" altLang="en-US" sz="1800" dirty="0" smtClean="0">
                <a:latin typeface="Times New Roman" pitchFamily="18" charset="0"/>
                <a:cs typeface="Times New Roman" pitchFamily="18" charset="0"/>
              </a:rPr>
              <a:t>Opiate alkaloids: particularly codeine and morphine for medical purposes</a:t>
            </a:r>
          </a:p>
          <a:p>
            <a:pPr>
              <a:lnSpc>
                <a:spcPct val="120000"/>
              </a:lnSpc>
            </a:pPr>
            <a:r>
              <a:rPr lang="en-US" altLang="en-US" sz="1800" dirty="0" err="1" smtClean="0">
                <a:latin typeface="Times New Roman" pitchFamily="18" charset="0"/>
                <a:cs typeface="Times New Roman" pitchFamily="18" charset="0"/>
              </a:rPr>
              <a:t>Berberine</a:t>
            </a:r>
            <a:r>
              <a:rPr lang="en-US" altLang="en-US" sz="1800" dirty="0" smtClean="0">
                <a:latin typeface="Times New Roman" pitchFamily="18" charset="0"/>
                <a:cs typeface="Times New Roman" pitchFamily="18" charset="0"/>
              </a:rPr>
              <a:t>: an alkaloid with medicinal uses for cholera and bacterial </a:t>
            </a:r>
            <a:r>
              <a:rPr lang="en-US" altLang="en-US" sz="1800" dirty="0" err="1" smtClean="0">
                <a:latin typeface="Times New Roman" pitchFamily="18" charset="0"/>
                <a:cs typeface="Times New Roman" pitchFamily="18" charset="0"/>
              </a:rPr>
              <a:t>dysenterry</a:t>
            </a:r>
            <a:endParaRPr lang="en-US" altLang="en-US" sz="1800" dirty="0" smtClean="0">
              <a:latin typeface="Times New Roman" pitchFamily="18" charset="0"/>
              <a:cs typeface="Times New Roman" pitchFamily="18" charset="0"/>
            </a:endParaRPr>
          </a:p>
          <a:p>
            <a:pPr>
              <a:lnSpc>
                <a:spcPct val="120000"/>
              </a:lnSpc>
            </a:pPr>
            <a:r>
              <a:rPr lang="en-US" altLang="en-US" sz="1800" dirty="0" err="1" smtClean="0">
                <a:latin typeface="Times New Roman" pitchFamily="18" charset="0"/>
                <a:cs typeface="Times New Roman" pitchFamily="18" charset="0"/>
              </a:rPr>
              <a:t>Valepotriates</a:t>
            </a:r>
            <a:r>
              <a:rPr lang="en-US" altLang="en-US" sz="1800" dirty="0" smtClean="0">
                <a:latin typeface="Times New Roman" pitchFamily="18" charset="0"/>
                <a:cs typeface="Times New Roman" pitchFamily="18" charset="0"/>
              </a:rPr>
              <a:t>: used as a sedative</a:t>
            </a:r>
          </a:p>
          <a:p>
            <a:pPr>
              <a:lnSpc>
                <a:spcPct val="120000"/>
              </a:lnSpc>
            </a:pPr>
            <a:r>
              <a:rPr lang="en-US" altLang="en-US" sz="1800" dirty="0" err="1" smtClean="0">
                <a:latin typeface="Times New Roman" pitchFamily="18" charset="0"/>
                <a:cs typeface="Times New Roman" pitchFamily="18" charset="0"/>
              </a:rPr>
              <a:t>Ginsenosides</a:t>
            </a:r>
            <a:r>
              <a:rPr lang="en-US" altLang="en-US" sz="1800" dirty="0" smtClean="0">
                <a:latin typeface="Times New Roman" pitchFamily="18" charset="0"/>
                <a:cs typeface="Times New Roman" pitchFamily="18" charset="0"/>
              </a:rPr>
              <a:t>: for medicinal </a:t>
            </a:r>
            <a:r>
              <a:rPr lang="en-US" altLang="en-US" sz="1800" dirty="0" smtClean="0">
                <a:latin typeface="Times New Roman" pitchFamily="18" charset="0"/>
                <a:cs typeface="Times New Roman" pitchFamily="18" charset="0"/>
              </a:rPr>
              <a:t>purposes</a:t>
            </a:r>
          </a:p>
          <a:p>
            <a:pPr>
              <a:lnSpc>
                <a:spcPct val="120000"/>
              </a:lnSpc>
            </a:pPr>
            <a:r>
              <a:rPr lang="en-US" altLang="en-US" sz="1800" dirty="0" err="1" smtClean="0">
                <a:latin typeface="Times New Roman" pitchFamily="18" charset="0"/>
                <a:cs typeface="Times New Roman" pitchFamily="18" charset="0"/>
              </a:rPr>
              <a:t>Rosmarinic</a:t>
            </a:r>
            <a:r>
              <a:rPr lang="en-US" altLang="en-US" sz="1800" dirty="0" smtClean="0">
                <a:latin typeface="Times New Roman" pitchFamily="18" charset="0"/>
                <a:cs typeface="Times New Roman" pitchFamily="18" charset="0"/>
              </a:rPr>
              <a:t> acid: for antiviral, suppression of </a:t>
            </a:r>
            <a:r>
              <a:rPr lang="en-US" altLang="en-US" sz="1800" dirty="0" err="1" smtClean="0">
                <a:latin typeface="Times New Roman" pitchFamily="18" charset="0"/>
                <a:cs typeface="Times New Roman" pitchFamily="18" charset="0"/>
              </a:rPr>
              <a:t>endotoxin</a:t>
            </a:r>
            <a:r>
              <a:rPr lang="en-US" altLang="en-US" sz="1800" dirty="0" smtClean="0">
                <a:latin typeface="Times New Roman" pitchFamily="18" charset="0"/>
                <a:cs typeface="Times New Roman" pitchFamily="18" charset="0"/>
              </a:rPr>
              <a:t> shock and other medicinal purposes</a:t>
            </a:r>
          </a:p>
          <a:p>
            <a:pPr>
              <a:lnSpc>
                <a:spcPct val="120000"/>
              </a:lnSpc>
            </a:pPr>
            <a:r>
              <a:rPr lang="en-US" altLang="en-US" sz="1800" dirty="0" smtClean="0">
                <a:latin typeface="Times New Roman" pitchFamily="18" charset="0"/>
                <a:cs typeface="Times New Roman" pitchFamily="18" charset="0"/>
              </a:rPr>
              <a:t>Quinine: for malaria</a:t>
            </a:r>
          </a:p>
          <a:p>
            <a:pPr>
              <a:lnSpc>
                <a:spcPct val="120000"/>
              </a:lnSpc>
            </a:pPr>
            <a:r>
              <a:rPr lang="en-US" altLang="en-US" sz="1800" dirty="0" err="1" smtClean="0">
                <a:latin typeface="Times New Roman" pitchFamily="18" charset="0"/>
                <a:cs typeface="Times New Roman" pitchFamily="18" charset="0"/>
              </a:rPr>
              <a:t>Cardenolides</a:t>
            </a:r>
            <a:r>
              <a:rPr lang="en-US" altLang="en-US" sz="1800" dirty="0" smtClean="0">
                <a:latin typeface="Times New Roman" pitchFamily="18" charset="0"/>
                <a:cs typeface="Times New Roman" pitchFamily="18" charset="0"/>
              </a:rPr>
              <a:t> or </a:t>
            </a:r>
            <a:r>
              <a:rPr lang="en-US" altLang="en-US" sz="1800" dirty="0" err="1" smtClean="0">
                <a:latin typeface="Times New Roman" pitchFamily="18" charset="0"/>
                <a:cs typeface="Times New Roman" pitchFamily="18" charset="0"/>
              </a:rPr>
              <a:t>Cardioactive</a:t>
            </a:r>
            <a:r>
              <a:rPr lang="en-US" altLang="en-US" sz="1800" dirty="0" smtClean="0">
                <a:latin typeface="Times New Roman" pitchFamily="18" charset="0"/>
                <a:cs typeface="Times New Roman" pitchFamily="18" charset="0"/>
              </a:rPr>
              <a:t> glycosides: for treatment of heart </a:t>
            </a:r>
            <a:r>
              <a:rPr lang="en-US" altLang="en-US" sz="1800" dirty="0" smtClean="0">
                <a:latin typeface="Times New Roman" pitchFamily="18" charset="0"/>
                <a:cs typeface="Times New Roman" pitchFamily="18" charset="0"/>
              </a:rPr>
              <a:t>disease.</a:t>
            </a:r>
            <a:endParaRPr lang="en-US" altLang="en-US" sz="1800" dirty="0" smtClean="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457200" y="838200"/>
            <a:ext cx="8229600" cy="627888"/>
          </a:xfrm>
        </p:spPr>
        <p:txBody>
          <a:bodyPr>
            <a:normAutofit/>
          </a:bodyPr>
          <a:lstStyle/>
          <a:p>
            <a:r>
              <a:rPr lang="en-US" altLang="en-US" sz="3200" i="0" dirty="0" err="1" smtClean="0">
                <a:latin typeface="Times" pitchFamily="18" charset="0"/>
              </a:rPr>
              <a:t>Taxol</a:t>
            </a:r>
            <a:r>
              <a:rPr lang="en-US" altLang="en-US" sz="3200" i="0" dirty="0" smtClean="0">
                <a:latin typeface="Times" pitchFamily="18" charset="0"/>
              </a:rPr>
              <a:t> is a very good target for biotechnology</a:t>
            </a:r>
            <a:endParaRPr lang="en-US" altLang="en-US" sz="3200" i="0" dirty="0" smtClean="0">
              <a:solidFill>
                <a:schemeClr val="tx1"/>
              </a:solidFill>
              <a:latin typeface="Times" pitchFamily="18" charset="0"/>
            </a:endParaRPr>
          </a:p>
        </p:txBody>
      </p:sp>
      <p:sp>
        <p:nvSpPr>
          <p:cNvPr id="92163" name="Rectangle 3"/>
          <p:cNvSpPr>
            <a:spLocks noGrp="1" noChangeArrowheads="1"/>
          </p:cNvSpPr>
          <p:nvPr>
            <p:ph idx="1"/>
          </p:nvPr>
        </p:nvSpPr>
        <p:spPr/>
        <p:txBody>
          <a:bodyPr/>
          <a:lstStyle/>
          <a:p>
            <a:r>
              <a:rPr lang="en-US" altLang="en-US" dirty="0" smtClean="0">
                <a:latin typeface="Times" pitchFamily="18" charset="0"/>
              </a:rPr>
              <a:t>a) tissue culture of bark cells</a:t>
            </a:r>
          </a:p>
          <a:p>
            <a:r>
              <a:rPr lang="en-US" altLang="en-US" dirty="0" smtClean="0"/>
              <a:t>b) fungus produces </a:t>
            </a:r>
            <a:r>
              <a:rPr lang="en-US" altLang="en-US" dirty="0" err="1" smtClean="0"/>
              <a:t>taxol</a:t>
            </a:r>
            <a:endParaRPr lang="en-US" altLang="en-US" dirty="0" smtClean="0"/>
          </a:p>
          <a:p>
            <a:r>
              <a:rPr lang="en-US" altLang="en-US" dirty="0" smtClean="0">
                <a:latin typeface="Times" pitchFamily="18" charset="0"/>
              </a:rPr>
              <a:t>c) alternative species</a:t>
            </a:r>
          </a:p>
          <a:p>
            <a:r>
              <a:rPr lang="en-US" altLang="en-US" dirty="0" smtClean="0"/>
              <a:t>d) genetic engineering</a:t>
            </a:r>
          </a:p>
          <a:p>
            <a:r>
              <a:rPr lang="en-US" altLang="en-US" dirty="0" smtClean="0"/>
              <a:t>e) chemical synthesis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ltLang="en-US" smtClean="0"/>
              <a:t>a) tissue culture of bark cells</a:t>
            </a:r>
          </a:p>
        </p:txBody>
      </p:sp>
      <p:sp>
        <p:nvSpPr>
          <p:cNvPr id="93187" name="Rectangle 3"/>
          <p:cNvSpPr>
            <a:spLocks noGrp="1" noChangeArrowheads="1"/>
          </p:cNvSpPr>
          <p:nvPr>
            <p:ph idx="1"/>
          </p:nvPr>
        </p:nvSpPr>
        <p:spPr/>
        <p:txBody>
          <a:bodyPr/>
          <a:lstStyle/>
          <a:p>
            <a:r>
              <a:rPr lang="en-US" altLang="en-US" smtClean="0">
                <a:latin typeface="Times" pitchFamily="18" charset="0"/>
              </a:rPr>
              <a:t>Many cells from different bark tissues from different trees were screened. </a:t>
            </a:r>
          </a:p>
          <a:p>
            <a:r>
              <a:rPr lang="en-US" altLang="en-US" smtClean="0">
                <a:latin typeface="Times" pitchFamily="18" charset="0"/>
              </a:rPr>
              <a:t>There are at least 25 fold differences in production. It  was found to be secreted into the medium thus facilitating collection. </a:t>
            </a:r>
          </a:p>
          <a:p>
            <a:r>
              <a:rPr lang="en-US" altLang="en-US" smtClean="0">
                <a:latin typeface="Times" pitchFamily="18" charset="0"/>
              </a:rPr>
              <a:t>So far 1 to 3 mg of taxol are produced per liter of cell culture. This is equivalent to about 25 g of bark.</a:t>
            </a:r>
          </a:p>
          <a:p>
            <a:endParaRPr lang="en-US" alt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57200" y="838200"/>
            <a:ext cx="8229600" cy="704088"/>
          </a:xfrm>
        </p:spPr>
        <p:txBody>
          <a:bodyPr>
            <a:normAutofit fontScale="90000"/>
          </a:bodyPr>
          <a:lstStyle/>
          <a:p>
            <a:r>
              <a:rPr lang="en-US" altLang="en-US" dirty="0" smtClean="0"/>
              <a:t>b) fungus produces </a:t>
            </a:r>
            <a:r>
              <a:rPr lang="en-US" altLang="en-US" dirty="0" err="1" smtClean="0"/>
              <a:t>taxol</a:t>
            </a:r>
            <a:endParaRPr lang="en-US" altLang="en-US" dirty="0" smtClean="0"/>
          </a:p>
        </p:txBody>
      </p:sp>
      <p:sp>
        <p:nvSpPr>
          <p:cNvPr id="94211" name="Rectangle 3"/>
          <p:cNvSpPr>
            <a:spLocks noGrp="1" noChangeArrowheads="1"/>
          </p:cNvSpPr>
          <p:nvPr>
            <p:ph idx="1"/>
          </p:nvPr>
        </p:nvSpPr>
        <p:spPr>
          <a:xfrm>
            <a:off x="533400" y="1676400"/>
            <a:ext cx="8229600" cy="4572000"/>
          </a:xfrm>
        </p:spPr>
        <p:txBody>
          <a:bodyPr/>
          <a:lstStyle/>
          <a:p>
            <a:r>
              <a:rPr lang="en-US" altLang="en-US" sz="2400" dirty="0" smtClean="0">
                <a:latin typeface="Times" pitchFamily="18" charset="0"/>
              </a:rPr>
              <a:t>It was found that a fungus that colonizes yew trees also produces </a:t>
            </a:r>
            <a:r>
              <a:rPr lang="en-US" altLang="en-US" sz="2400" dirty="0" err="1" smtClean="0">
                <a:latin typeface="Times" pitchFamily="18" charset="0"/>
              </a:rPr>
              <a:t>taxol</a:t>
            </a:r>
            <a:r>
              <a:rPr lang="en-US" altLang="en-US" sz="2400" dirty="0" smtClean="0">
                <a:latin typeface="Times" pitchFamily="18" charset="0"/>
              </a:rPr>
              <a:t> </a:t>
            </a:r>
          </a:p>
          <a:p>
            <a:r>
              <a:rPr lang="en-US" altLang="en-US" sz="2400" dirty="0" smtClean="0">
                <a:latin typeface="Times" pitchFamily="18" charset="0"/>
              </a:rPr>
              <a:t>Fungal culture technology which is better developed than plant cell culture technology could be an important source for </a:t>
            </a:r>
            <a:r>
              <a:rPr lang="en-US" altLang="en-US" sz="2400" dirty="0" err="1" smtClean="0">
                <a:latin typeface="Times" pitchFamily="18" charset="0"/>
              </a:rPr>
              <a:t>taxol</a:t>
            </a:r>
            <a:r>
              <a:rPr lang="en-US" altLang="en-US" sz="2400" dirty="0" smtClean="0">
                <a:latin typeface="Times" pitchFamily="18" charset="0"/>
              </a:rPr>
              <a:t> </a:t>
            </a:r>
            <a:r>
              <a:rPr lang="en-US" altLang="en-US" sz="2400" dirty="0" smtClean="0">
                <a:latin typeface="Times" pitchFamily="18" charset="0"/>
              </a:rPr>
              <a:t>production</a:t>
            </a:r>
          </a:p>
          <a:p>
            <a:pPr>
              <a:buNone/>
            </a:pPr>
            <a:r>
              <a:rPr lang="en-US" altLang="en-US" sz="4400" dirty="0" smtClean="0">
                <a:solidFill>
                  <a:srgbClr val="0070C0"/>
                </a:solidFill>
              </a:rPr>
              <a:t>c) alternative species</a:t>
            </a:r>
            <a:endParaRPr lang="en-US" altLang="en-US" sz="4400" dirty="0" smtClean="0">
              <a:solidFill>
                <a:srgbClr val="0070C0"/>
              </a:solidFill>
              <a:latin typeface="Times" pitchFamily="18" charset="0"/>
            </a:endParaRPr>
          </a:p>
        </p:txBody>
      </p:sp>
      <p:sp>
        <p:nvSpPr>
          <p:cNvPr id="4" name="Rectangle 3"/>
          <p:cNvSpPr/>
          <p:nvPr/>
        </p:nvSpPr>
        <p:spPr>
          <a:xfrm>
            <a:off x="533400" y="4495800"/>
            <a:ext cx="8001000" cy="1938992"/>
          </a:xfrm>
          <a:prstGeom prst="rect">
            <a:avLst/>
          </a:prstGeom>
        </p:spPr>
        <p:txBody>
          <a:bodyPr wrap="square">
            <a:spAutoFit/>
          </a:bodyPr>
          <a:lstStyle/>
          <a:p>
            <a:r>
              <a:rPr lang="en-US" altLang="en-US" sz="2400" dirty="0" smtClean="0">
                <a:latin typeface="Times New Roman" pitchFamily="18" charset="0"/>
                <a:cs typeface="Times New Roman" pitchFamily="18" charset="0"/>
              </a:rPr>
              <a:t>Some researchers found that the European Yew (</a:t>
            </a:r>
            <a:r>
              <a:rPr lang="en-US" altLang="en-US" sz="2400" i="1" dirty="0" err="1" smtClean="0">
                <a:latin typeface="Times New Roman" pitchFamily="18" charset="0"/>
                <a:cs typeface="Times New Roman" pitchFamily="18" charset="0"/>
              </a:rPr>
              <a:t>Taxus</a:t>
            </a:r>
            <a:r>
              <a:rPr lang="en-US" altLang="en-US" sz="2400" i="1" dirty="0" smtClean="0">
                <a:latin typeface="Times New Roman" pitchFamily="18" charset="0"/>
                <a:cs typeface="Times New Roman" pitchFamily="18" charset="0"/>
              </a:rPr>
              <a:t> </a:t>
            </a:r>
            <a:r>
              <a:rPr lang="en-US" altLang="en-US" sz="2400" i="1" dirty="0" err="1" smtClean="0">
                <a:latin typeface="Times New Roman" pitchFamily="18" charset="0"/>
                <a:cs typeface="Times New Roman" pitchFamily="18" charset="0"/>
              </a:rPr>
              <a:t>baccata</a:t>
            </a:r>
            <a:r>
              <a:rPr lang="en-US" altLang="en-US" sz="2400" dirty="0" smtClean="0">
                <a:latin typeface="Times New Roman" pitchFamily="18" charset="0"/>
                <a:cs typeface="Times New Roman" pitchFamily="18" charset="0"/>
              </a:rPr>
              <a:t>) produces a precursor to </a:t>
            </a:r>
            <a:r>
              <a:rPr lang="en-US" altLang="en-US" sz="2400" dirty="0" err="1" smtClean="0">
                <a:latin typeface="Times New Roman" pitchFamily="18" charset="0"/>
                <a:cs typeface="Times New Roman" pitchFamily="18" charset="0"/>
              </a:rPr>
              <a:t>taxol</a:t>
            </a:r>
            <a:r>
              <a:rPr lang="en-US" altLang="en-US" sz="2400" dirty="0" smtClean="0">
                <a:latin typeface="Times New Roman" pitchFamily="18" charset="0"/>
                <a:cs typeface="Times New Roman" pitchFamily="18" charset="0"/>
              </a:rPr>
              <a:t>. </a:t>
            </a:r>
          </a:p>
          <a:p>
            <a:r>
              <a:rPr lang="en-US" altLang="en-US" sz="2400" dirty="0" smtClean="0">
                <a:latin typeface="Times New Roman" pitchFamily="18" charset="0"/>
                <a:cs typeface="Times New Roman" pitchFamily="18" charset="0"/>
              </a:rPr>
              <a:t>This precursor can then be converted to an analog of </a:t>
            </a:r>
            <a:r>
              <a:rPr lang="en-US" altLang="en-US" sz="2400" dirty="0" err="1" smtClean="0">
                <a:latin typeface="Times New Roman" pitchFamily="18" charset="0"/>
                <a:cs typeface="Times New Roman" pitchFamily="18" charset="0"/>
              </a:rPr>
              <a:t>taxol</a:t>
            </a:r>
            <a:r>
              <a:rPr lang="en-US" altLang="en-US" sz="2400" dirty="0" smtClean="0">
                <a:latin typeface="Times New Roman" pitchFamily="18" charset="0"/>
                <a:cs typeface="Times New Roman" pitchFamily="18" charset="0"/>
              </a:rPr>
              <a:t> in the laboratory. </a:t>
            </a:r>
          </a:p>
          <a:p>
            <a:r>
              <a:rPr lang="en-US" altLang="en-US" sz="2400" dirty="0" smtClean="0">
                <a:latin typeface="Times New Roman" pitchFamily="18" charset="0"/>
                <a:cs typeface="Times New Roman" pitchFamily="18" charset="0"/>
              </a:rPr>
              <a:t>The precursor is used for chemical synthesis of </a:t>
            </a:r>
            <a:r>
              <a:rPr lang="en-US" altLang="en-US" sz="2400" dirty="0" err="1" smtClean="0">
                <a:latin typeface="Times New Roman" pitchFamily="18" charset="0"/>
                <a:cs typeface="Times New Roman" pitchFamily="18" charset="0"/>
              </a:rPr>
              <a:t>taxol</a:t>
            </a:r>
            <a:r>
              <a:rPr lang="en-US" altLang="en-US" sz="2400" dirty="0" smtClean="0">
                <a:latin typeface="Times New Roman" pitchFamily="18" charset="0"/>
                <a:cs typeface="Times New Roman" pitchFamily="18" charset="0"/>
              </a:rPr>
              <a:t>.</a:t>
            </a:r>
            <a:endParaRPr lang="en-US" altLang="en-US" sz="2400" dirty="0" smtClean="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altLang="en-US" dirty="0" smtClean="0"/>
              <a:t>d) </a:t>
            </a:r>
            <a:r>
              <a:rPr lang="en-US" altLang="en-US" dirty="0" smtClean="0"/>
              <a:t>Genetic </a:t>
            </a:r>
            <a:r>
              <a:rPr lang="en-US" altLang="en-US" dirty="0" smtClean="0"/>
              <a:t>engineering</a:t>
            </a:r>
          </a:p>
        </p:txBody>
      </p:sp>
      <p:sp>
        <p:nvSpPr>
          <p:cNvPr id="96259" name="Rectangle 3"/>
          <p:cNvSpPr>
            <a:spLocks noGrp="1" noChangeArrowheads="1"/>
          </p:cNvSpPr>
          <p:nvPr>
            <p:ph idx="1"/>
          </p:nvPr>
        </p:nvSpPr>
        <p:spPr>
          <a:xfrm>
            <a:off x="457200" y="1935480"/>
            <a:ext cx="8229600" cy="1874520"/>
          </a:xfrm>
        </p:spPr>
        <p:txBody>
          <a:bodyPr/>
          <a:lstStyle/>
          <a:p>
            <a:r>
              <a:rPr lang="en-US" altLang="en-US" dirty="0" smtClean="0">
                <a:latin typeface="Times" pitchFamily="18" charset="0"/>
              </a:rPr>
              <a:t>Other scientists are trying to identify and clone the genes which produce </a:t>
            </a:r>
            <a:r>
              <a:rPr lang="en-US" altLang="en-US" dirty="0" err="1" smtClean="0">
                <a:latin typeface="Times" pitchFamily="18" charset="0"/>
              </a:rPr>
              <a:t>taxol</a:t>
            </a:r>
            <a:r>
              <a:rPr lang="en-US" altLang="en-US" dirty="0" smtClean="0">
                <a:latin typeface="Times" pitchFamily="18" charset="0"/>
              </a:rPr>
              <a:t>.</a:t>
            </a:r>
            <a:endParaRPr lang="en-US" altLang="en-US" dirty="0" smtClean="0">
              <a:latin typeface="Times" pitchFamily="18" charset="0"/>
            </a:endParaRPr>
          </a:p>
          <a:p>
            <a:r>
              <a:rPr lang="en-US" altLang="en-US" dirty="0" smtClean="0">
                <a:latin typeface="Times" pitchFamily="18" charset="0"/>
              </a:rPr>
              <a:t>This will enable them to scale up production in cell </a:t>
            </a:r>
            <a:r>
              <a:rPr lang="en-US" altLang="en-US" dirty="0" smtClean="0">
                <a:latin typeface="Times" pitchFamily="18" charset="0"/>
              </a:rPr>
              <a:t>culture.</a:t>
            </a:r>
            <a:endParaRPr lang="en-US" altLang="en-US" dirty="0" smtClean="0">
              <a:latin typeface="Times" pitchFamily="18" charset="0"/>
            </a:endParaRPr>
          </a:p>
          <a:p>
            <a:endParaRPr lang="en-US" altLang="en-US" dirty="0" smtClean="0">
              <a:latin typeface="Times" pitchFamily="18" charset="0"/>
            </a:endParaRPr>
          </a:p>
          <a:p>
            <a:endParaRPr lang="en-US" altLang="en-US" dirty="0" smtClean="0"/>
          </a:p>
        </p:txBody>
      </p:sp>
      <p:sp>
        <p:nvSpPr>
          <p:cNvPr id="4" name="Rectangle 2"/>
          <p:cNvSpPr txBox="1">
            <a:spLocks noChangeArrowheads="1"/>
          </p:cNvSpPr>
          <p:nvPr/>
        </p:nvSpPr>
        <p:spPr>
          <a:xfrm>
            <a:off x="533400" y="3810000"/>
            <a:ext cx="6477000" cy="762000"/>
          </a:xfrm>
          <a:prstGeom prst="rect">
            <a:avLst/>
          </a:prstGeom>
        </p:spPr>
        <p:txBody>
          <a:bodyPr vert="horz" lIns="0" rIns="0" bIns="0" anchor="b">
            <a:normAutofit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5000" b="0" i="0" u="none" strike="noStrike" kern="1200" cap="none" spc="0" normalizeH="0" baseline="0" noProof="0" smtClean="0">
                <a:ln>
                  <a:noFill/>
                </a:ln>
                <a:solidFill>
                  <a:schemeClr val="tx2"/>
                </a:solidFill>
                <a:effectLst/>
                <a:uLnTx/>
                <a:uFillTx/>
                <a:latin typeface="+mj-lt"/>
                <a:ea typeface="+mj-ea"/>
                <a:cs typeface="+mj-cs"/>
              </a:rPr>
              <a:t>e) Chemical synthesis</a:t>
            </a:r>
            <a:endParaRPr kumimoji="0" lang="en-US" altLang="en-US" sz="5000" b="0" i="0" u="none" strike="noStrike" kern="1200" cap="none" spc="0" normalizeH="0" baseline="0" noProof="0" dirty="0" smtClean="0">
              <a:ln>
                <a:noFill/>
              </a:ln>
              <a:solidFill>
                <a:schemeClr val="tx2"/>
              </a:solidFill>
              <a:effectLst/>
              <a:uLnTx/>
              <a:uFillTx/>
              <a:latin typeface="+mj-lt"/>
              <a:ea typeface="+mj-ea"/>
              <a:cs typeface="+mj-cs"/>
            </a:endParaRPr>
          </a:p>
        </p:txBody>
      </p:sp>
      <p:sp>
        <p:nvSpPr>
          <p:cNvPr id="5" name="Rectangle 4"/>
          <p:cNvSpPr/>
          <p:nvPr/>
        </p:nvSpPr>
        <p:spPr>
          <a:xfrm>
            <a:off x="533400" y="4648200"/>
            <a:ext cx="7924800" cy="1569660"/>
          </a:xfrm>
          <a:prstGeom prst="rect">
            <a:avLst/>
          </a:prstGeom>
        </p:spPr>
        <p:txBody>
          <a:bodyPr wrap="square">
            <a:spAutoFit/>
          </a:bodyPr>
          <a:lstStyle/>
          <a:p>
            <a:pPr>
              <a:buFont typeface="Arial" pitchFamily="34" charset="0"/>
              <a:buChar char="•"/>
            </a:pPr>
            <a:r>
              <a:rPr lang="en-US" altLang="en-US" sz="2400" dirty="0" smtClean="0"/>
              <a:t>Until 1994, chemical synthesis was </a:t>
            </a:r>
            <a:r>
              <a:rPr lang="en-US" altLang="en-US" sz="2400" dirty="0" smtClean="0"/>
              <a:t>formidable 3 </a:t>
            </a:r>
            <a:r>
              <a:rPr lang="en-US" altLang="en-US" sz="2400" dirty="0" smtClean="0"/>
              <a:t>different ways to synthesize </a:t>
            </a:r>
            <a:r>
              <a:rPr lang="en-US" altLang="en-US" sz="2400" dirty="0" err="1" smtClean="0"/>
              <a:t>taxol</a:t>
            </a:r>
            <a:r>
              <a:rPr lang="en-US" altLang="en-US" sz="2400" dirty="0" smtClean="0"/>
              <a:t> are now </a:t>
            </a:r>
            <a:r>
              <a:rPr lang="en-US" altLang="en-US" sz="2400" dirty="0" smtClean="0"/>
              <a:t>known.</a:t>
            </a:r>
            <a:endParaRPr lang="en-US" altLang="en-US" sz="2400" dirty="0" smtClean="0"/>
          </a:p>
          <a:p>
            <a:pPr>
              <a:buFont typeface="Arial" pitchFamily="34" charset="0"/>
              <a:buChar char="•"/>
            </a:pPr>
            <a:r>
              <a:rPr lang="en-US" altLang="en-US" sz="2400" dirty="0" smtClean="0"/>
              <a:t>Some take up to 13 </a:t>
            </a:r>
            <a:r>
              <a:rPr lang="en-US" altLang="en-US" sz="2400" dirty="0" smtClean="0"/>
              <a:t>steps</a:t>
            </a:r>
            <a:endParaRPr lang="en-US" altLang="en-US" sz="2400" dirty="0" smtClean="0"/>
          </a:p>
          <a:p>
            <a:pPr>
              <a:buFont typeface="Arial" pitchFamily="34" charset="0"/>
              <a:buChar char="•"/>
            </a:pPr>
            <a:r>
              <a:rPr lang="en-US" altLang="en-US" sz="2400" dirty="0" smtClean="0"/>
              <a:t>Cost per patient still expensive; about $20,000 </a:t>
            </a:r>
            <a:r>
              <a:rPr lang="en-US" altLang="en-US" sz="2400" dirty="0" smtClean="0"/>
              <a:t>.</a:t>
            </a:r>
            <a:endParaRPr lang="en-US" altLang="en-US" sz="24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533400" y="990600"/>
            <a:ext cx="7851648" cy="1828800"/>
          </a:xfrm>
        </p:spPr>
        <p:txBody>
          <a:bodyPr>
            <a:normAutofit/>
          </a:bodyPr>
          <a:lstStyle/>
          <a:p>
            <a:pPr algn="just"/>
            <a:r>
              <a:rPr lang="en-US" altLang="en-US" sz="4000" i="0" dirty="0" smtClean="0">
                <a:latin typeface="Times" pitchFamily="18" charset="0"/>
              </a:rPr>
              <a:t>The </a:t>
            </a:r>
            <a:r>
              <a:rPr lang="en-US" altLang="en-US" sz="4000" i="0" dirty="0" smtClean="0">
                <a:latin typeface="Times" pitchFamily="18" charset="0"/>
              </a:rPr>
              <a:t>economics of large-scale plant cell culture favor only a few products at the present time</a:t>
            </a:r>
            <a:r>
              <a:rPr lang="en-US" altLang="en-US" sz="4000" i="0" dirty="0" smtClean="0">
                <a:solidFill>
                  <a:schemeClr val="tx1"/>
                </a:solidFill>
                <a:latin typeface="Times" pitchFamily="18" charset="0"/>
              </a:rPr>
              <a:t> </a:t>
            </a:r>
          </a:p>
        </p:txBody>
      </p:sp>
      <p:sp>
        <p:nvSpPr>
          <p:cNvPr id="98307" name="Rectangle 3"/>
          <p:cNvSpPr>
            <a:spLocks noGrp="1" noChangeArrowheads="1"/>
          </p:cNvSpPr>
          <p:nvPr>
            <p:ph type="subTitle" idx="1"/>
          </p:nvPr>
        </p:nvSpPr>
        <p:spPr>
          <a:xfrm>
            <a:off x="533400" y="3048000"/>
            <a:ext cx="7854696" cy="1752600"/>
          </a:xfrm>
        </p:spPr>
        <p:txBody>
          <a:bodyPr/>
          <a:lstStyle/>
          <a:p>
            <a:pPr algn="just"/>
            <a:r>
              <a:rPr lang="en-US" altLang="en-US" dirty="0" smtClean="0">
                <a:latin typeface="Times" pitchFamily="18" charset="0"/>
              </a:rPr>
              <a:t>This is because it usually takes 10 years of research to produce a product. This requires that a product  sell for at least $400 per kg to make it economically worthwhile.</a:t>
            </a:r>
          </a:p>
          <a:p>
            <a:endParaRPr lang="en-US" altLang="en-US" dirty="0" smtClean="0"/>
          </a:p>
        </p:txBody>
      </p:sp>
      <p:sp>
        <p:nvSpPr>
          <p:cNvPr id="4" name="Rectangle 2"/>
          <p:cNvSpPr txBox="1">
            <a:spLocks noChangeArrowheads="1"/>
          </p:cNvSpPr>
          <p:nvPr/>
        </p:nvSpPr>
        <p:spPr>
          <a:xfrm>
            <a:off x="457200" y="4800600"/>
            <a:ext cx="8077200" cy="1676400"/>
          </a:xfrm>
          <a:prstGeom prst="rect">
            <a:avLst/>
          </a:prstGeom>
          <a:ln>
            <a:noFill/>
          </a:ln>
        </p:spPr>
        <p:txBody>
          <a:bodyPr vert="horz" lIns="0" tIns="0" rIns="18288" bIns="0" anchor="b">
            <a:normAutofit fontScale="90000"/>
            <a:scene3d>
              <a:camera prst="orthographicFront"/>
              <a:lightRig rig="freezing" dir="t">
                <a:rot lat="0" lon="0" rev="5640000"/>
              </a:lightRig>
            </a:scene3d>
            <a:sp3d prstMaterial="flat">
              <a:bevelT w="38100" h="38100"/>
              <a:contourClr>
                <a:schemeClr val="tx2"/>
              </a:contourClr>
            </a:sp3d>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n-US" altLang="en-US" sz="36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Times" pitchFamily="18" charset="0"/>
                <a:ea typeface="+mj-ea"/>
                <a:cs typeface="+mj-cs"/>
              </a:rPr>
              <a:t>Producing secondary metabolites in tissue culture may have a negative impact on the economics of the Third World</a:t>
            </a:r>
            <a:r>
              <a:rPr kumimoji="0" lang="en-US" altLang="en-U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pitchFamily="18" charset="0"/>
                <a:ea typeface="+mj-ea"/>
                <a:cs typeface="+mj-cs"/>
              </a:rPr>
              <a:t> </a:t>
            </a:r>
            <a:r>
              <a:rPr kumimoji="0" lang="en-US" altLang="en-US" sz="3600" b="1" i="0" u="none" strike="noStrike" kern="1200" cap="none" spc="0" normalizeH="0" baseline="0" noProof="0" dirty="0" smtClean="0">
                <a:ln>
                  <a:noFill/>
                </a:ln>
                <a:solidFill>
                  <a:schemeClr val="accent3">
                    <a:tint val="90000"/>
                    <a:satMod val="120000"/>
                  </a:schemeClr>
                </a:solidFill>
                <a:effectLst>
                  <a:outerShdw blurRad="38100" dist="25400" dir="5400000" algn="tl" rotWithShape="0">
                    <a:srgbClr val="000000">
                      <a:alpha val="43000"/>
                    </a:srgbClr>
                  </a:outerShdw>
                </a:effectLst>
                <a:uLnTx/>
                <a:uFillTx/>
                <a:latin typeface="Times" pitchFamily="18" charset="0"/>
                <a:ea typeface="+mj-ea"/>
                <a:cs typeface="+mj-cs"/>
              </a:rPr>
              <a:t>countries</a:t>
            </a:r>
            <a:endParaRPr kumimoji="0" lang="en-US" altLang="en-US" sz="3600" b="1" i="0" u="none" strike="noStrike" kern="1200" cap="none" spc="0" normalizeH="0" baseline="0" noProof="0" dirty="0" smtClean="0">
              <a:ln>
                <a:noFill/>
              </a:ln>
              <a:solidFill>
                <a:schemeClr val="tx1"/>
              </a:solidFill>
              <a:effectLst>
                <a:outerShdw blurRad="38100" dist="25400" dir="5400000" algn="tl" rotWithShape="0">
                  <a:srgbClr val="000000">
                    <a:alpha val="43000"/>
                  </a:srgbClr>
                </a:outerShdw>
              </a:effectLst>
              <a:uLnTx/>
              <a:uFillTx/>
              <a:latin typeface="Times" pitchFamily="18" charset="0"/>
              <a:ea typeface="+mj-ea"/>
              <a:cs typeface="+mj-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endParaRPr lang="en-US" altLang="en-US" smtClean="0"/>
          </a:p>
        </p:txBody>
      </p:sp>
      <p:sp>
        <p:nvSpPr>
          <p:cNvPr id="100355" name="Rectangle 3"/>
          <p:cNvSpPr>
            <a:spLocks noGrp="1" noChangeArrowheads="1"/>
          </p:cNvSpPr>
          <p:nvPr>
            <p:ph idx="1"/>
          </p:nvPr>
        </p:nvSpPr>
        <p:spPr/>
        <p:txBody>
          <a:bodyPr/>
          <a:lstStyle/>
          <a:p>
            <a:r>
              <a:rPr lang="en-US" altLang="en-US" smtClean="0">
                <a:latin typeface="Times" pitchFamily="18" charset="0"/>
              </a:rPr>
              <a:t>Many of these Third World countries may lose market share to superior, more efficient production of secondary metabolites in industrial countries.</a:t>
            </a:r>
          </a:p>
          <a:p>
            <a:r>
              <a:rPr lang="en-US" altLang="en-US" smtClean="0">
                <a:latin typeface="Times" pitchFamily="18" charset="0"/>
              </a:rPr>
              <a:t>Is this right? Is it fair? Are third world countries capable of competing? What should they do?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638800"/>
          </a:xfrm>
        </p:spPr>
        <p:txBody>
          <a:bodyPr>
            <a:noAutofit/>
          </a:bodyPr>
          <a:lstStyle/>
          <a:p>
            <a:pPr algn="just"/>
            <a:r>
              <a:rPr lang="en-US" sz="2000" dirty="0" smtClean="0">
                <a:latin typeface="Times New Roman" pitchFamily="18" charset="0"/>
                <a:cs typeface="Times New Roman" pitchFamily="18" charset="0"/>
              </a:rPr>
              <a:t>The principal advantage of recent technologies is that it may provide continuous, reliable source of plant pharmaceuticals and could be used for the large-scale culture of plant cells from which these metabolite can be extracted. </a:t>
            </a:r>
            <a:endParaRPr lang="en-US"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Plant cell and tissue cultures hold great promise for controlled production of myriad of useful secondary metabolites on demand. </a:t>
            </a:r>
            <a:endParaRPr lang="en-US"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However, most often trials with plant cell cultures fail to produce the desired products. </a:t>
            </a:r>
            <a:endParaRPr lang="en-US"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In </a:t>
            </a:r>
            <a:r>
              <a:rPr lang="en-US" sz="2000" dirty="0" smtClean="0">
                <a:latin typeface="Times New Roman" pitchFamily="18" charset="0"/>
                <a:cs typeface="Times New Roman" pitchFamily="18" charset="0"/>
              </a:rPr>
              <a:t>such cases, strategies to improve the production of secondary metabolites must be considered. </a:t>
            </a:r>
            <a:endParaRPr lang="en-US"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One </a:t>
            </a:r>
            <a:r>
              <a:rPr lang="en-US" sz="2000" dirty="0" smtClean="0">
                <a:latin typeface="Times New Roman" pitchFamily="18" charset="0"/>
                <a:cs typeface="Times New Roman" pitchFamily="18" charset="0"/>
              </a:rPr>
              <a:t>of the main problems encountered is the lack of basic knowledge of the biosynthetic routes and mechanisms responsible for the production of plant metabolites. </a:t>
            </a:r>
            <a:endParaRPr lang="en-US" sz="2000" dirty="0" smtClean="0">
              <a:latin typeface="Times New Roman" pitchFamily="18" charset="0"/>
              <a:cs typeface="Times New Roman" pitchFamily="18" charset="0"/>
            </a:endParaRPr>
          </a:p>
          <a:p>
            <a:pPr algn="just"/>
            <a:r>
              <a:rPr lang="en-US" sz="2000" dirty="0" smtClean="0">
                <a:latin typeface="Times New Roman" pitchFamily="18" charset="0"/>
                <a:cs typeface="Times New Roman" pitchFamily="18" charset="0"/>
              </a:rPr>
              <a:t>Where </a:t>
            </a:r>
            <a:r>
              <a:rPr lang="en-US" sz="2000" dirty="0" smtClean="0">
                <a:latin typeface="Times New Roman" pitchFamily="18" charset="0"/>
                <a:cs typeface="Times New Roman" pitchFamily="18" charset="0"/>
              </a:rPr>
              <a:t>the productivity of the desired metabolites is limited by the lack of particular precursors</a:t>
            </a:r>
            <a:r>
              <a:rPr lang="en-US" sz="2000" dirty="0" smtClean="0">
                <a:latin typeface="Times New Roman" pitchFamily="18" charset="0"/>
                <a:cs typeface="Times New Roman" pitchFamily="18" charset="0"/>
              </a:rPr>
              <a:t>,</a:t>
            </a:r>
            <a:r>
              <a:rPr lang="en-US" sz="2000" dirty="0" smtClean="0">
                <a:latin typeface="Times New Roman" pitchFamily="18" charset="0"/>
                <a:cs typeface="Times New Roman" pitchFamily="18" charset="0"/>
              </a:rPr>
              <a:t> biotransformation using an exogenous supply of biosynthetic precursors, genetic manipulation, and metabolic engineering may improve the accumulation of compounds. </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914400"/>
            <a:ext cx="8229600" cy="1143000"/>
          </a:xfrm>
        </p:spPr>
        <p:txBody>
          <a:bodyPr>
            <a:normAutofit fontScale="90000"/>
          </a:bodyPr>
          <a:lstStyle/>
          <a:p>
            <a:r>
              <a:rPr lang="en-US" altLang="en-US" dirty="0" smtClean="0"/>
              <a:t>Not all cell types produce the desired metabolite</a:t>
            </a:r>
          </a:p>
        </p:txBody>
      </p:sp>
      <p:sp>
        <p:nvSpPr>
          <p:cNvPr id="74755" name="Rectangle 3"/>
          <p:cNvSpPr>
            <a:spLocks noGrp="1" noChangeArrowheads="1"/>
          </p:cNvSpPr>
          <p:nvPr>
            <p:ph idx="1"/>
          </p:nvPr>
        </p:nvSpPr>
        <p:spPr>
          <a:xfrm>
            <a:off x="457200" y="2240280"/>
            <a:ext cx="8229600" cy="3169920"/>
          </a:xfrm>
        </p:spPr>
        <p:txBody>
          <a:bodyPr>
            <a:normAutofit/>
          </a:bodyPr>
          <a:lstStyle/>
          <a:p>
            <a:r>
              <a:rPr lang="en-US" altLang="en-US" dirty="0" smtClean="0">
                <a:latin typeface="Times" pitchFamily="18" charset="0"/>
              </a:rPr>
              <a:t>Within a specific cultivar of </a:t>
            </a:r>
            <a:r>
              <a:rPr lang="en-US" altLang="en-US" i="1" dirty="0" err="1" smtClean="0">
                <a:latin typeface="Times" pitchFamily="18" charset="0"/>
              </a:rPr>
              <a:t>Catharanthus</a:t>
            </a:r>
            <a:r>
              <a:rPr lang="en-US" altLang="en-US" i="1" dirty="0" smtClean="0">
                <a:latin typeface="Times" pitchFamily="18" charset="0"/>
              </a:rPr>
              <a:t> </a:t>
            </a:r>
            <a:r>
              <a:rPr lang="en-US" altLang="en-US" i="1" dirty="0" err="1" smtClean="0">
                <a:latin typeface="Times" pitchFamily="18" charset="0"/>
              </a:rPr>
              <a:t>roseus</a:t>
            </a:r>
            <a:r>
              <a:rPr lang="en-US" altLang="en-US" dirty="0" smtClean="0">
                <a:latin typeface="Times" pitchFamily="18" charset="0"/>
              </a:rPr>
              <a:t>, 62% of the clones produced the desired metabolite </a:t>
            </a:r>
          </a:p>
          <a:p>
            <a:r>
              <a:rPr lang="en-US" altLang="en-US" dirty="0" smtClean="0">
                <a:latin typeface="Times" pitchFamily="18" charset="0"/>
              </a:rPr>
              <a:t>whereas in another only 0.3% produced the </a:t>
            </a:r>
            <a:r>
              <a:rPr lang="en-US" altLang="en-US" dirty="0" smtClean="0">
                <a:latin typeface="Times" pitchFamily="18" charset="0"/>
              </a:rPr>
              <a:t>metabolite</a:t>
            </a:r>
          </a:p>
          <a:p>
            <a:pPr lvl="0"/>
            <a:r>
              <a:rPr lang="en-US" altLang="en-US" sz="2400" dirty="0" smtClean="0">
                <a:solidFill>
                  <a:schemeClr val="tx2"/>
                </a:solidFill>
                <a:latin typeface="Times" pitchFamily="18" charset="0"/>
              </a:rPr>
              <a:t>Culture conditions must be </a:t>
            </a:r>
            <a:r>
              <a:rPr lang="en-US" altLang="en-US" sz="2400" dirty="0" smtClean="0">
                <a:solidFill>
                  <a:schemeClr val="tx2"/>
                </a:solidFill>
                <a:latin typeface="Times" pitchFamily="18" charset="0"/>
              </a:rPr>
              <a:t>optimized</a:t>
            </a:r>
          </a:p>
          <a:p>
            <a:r>
              <a:rPr lang="en-US" altLang="en-US" sz="2400" dirty="0" smtClean="0">
                <a:latin typeface="Times" pitchFamily="18" charset="0"/>
              </a:rPr>
              <a:t>e.g. concentrations of sugar, hormones, and </a:t>
            </a:r>
            <a:r>
              <a:rPr lang="en-US" altLang="en-US" sz="2400" dirty="0" smtClean="0">
                <a:latin typeface="Times" pitchFamily="18" charset="0"/>
              </a:rPr>
              <a:t>vitamins, light and temperature.</a:t>
            </a:r>
            <a:endParaRPr lang="en-US" altLang="en-US" sz="2400" dirty="0" smtClean="0">
              <a:latin typeface="Times" pitchFamily="18" charset="0"/>
            </a:endParaRPr>
          </a:p>
          <a:p>
            <a:pPr lvl="0"/>
            <a:endParaRPr lang="en-US" altLang="en-US" sz="2400" dirty="0" smtClean="0">
              <a:solidFill>
                <a:schemeClr val="tx2"/>
              </a:solidFill>
              <a:latin typeface="Times" pitchFamily="18" charset="0"/>
            </a:endParaRPr>
          </a:p>
          <a:p>
            <a:endParaRPr lang="en-US" altLang="en-US" dirty="0" smtClean="0">
              <a:latin typeface="Times" pitchFamily="18" charset="0"/>
            </a:endParaRPr>
          </a:p>
          <a:p>
            <a:endParaRPr lang="en-US" altLang="en-US" dirty="0" smtClean="0">
              <a:latin typeface="Times" pitchFamily="18" charset="0"/>
            </a:endParaRPr>
          </a:p>
          <a:p>
            <a:endParaRPr lang="en-US" alt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ctrTitle"/>
          </p:nvPr>
        </p:nvSpPr>
        <p:spPr>
          <a:xfrm>
            <a:off x="457200" y="228600"/>
            <a:ext cx="8153400" cy="1371600"/>
          </a:xfrm>
        </p:spPr>
        <p:txBody>
          <a:bodyPr>
            <a:normAutofit fontScale="90000"/>
          </a:bodyPr>
          <a:lstStyle/>
          <a:p>
            <a:pPr algn="ctr"/>
            <a:r>
              <a:rPr lang="en-US" altLang="en-US" i="0" dirty="0" smtClean="0">
                <a:latin typeface="Times" pitchFamily="18" charset="0"/>
              </a:rPr>
              <a:t>Cell can be grown on shakers or in fomenters</a:t>
            </a:r>
            <a:r>
              <a:rPr lang="en-US" altLang="en-US" i="0" dirty="0" smtClean="0">
                <a:solidFill>
                  <a:schemeClr val="tx1"/>
                </a:solidFill>
                <a:latin typeface="Times" pitchFamily="18" charset="0"/>
              </a:rPr>
              <a:t> </a:t>
            </a:r>
          </a:p>
        </p:txBody>
      </p:sp>
      <p:sp>
        <p:nvSpPr>
          <p:cNvPr id="76803" name="Rectangle 3"/>
          <p:cNvSpPr>
            <a:spLocks noGrp="1" noChangeArrowheads="1"/>
          </p:cNvSpPr>
          <p:nvPr>
            <p:ph type="subTitle" idx="1"/>
          </p:nvPr>
        </p:nvSpPr>
        <p:spPr/>
        <p:txBody>
          <a:bodyPr/>
          <a:lstStyle/>
          <a:p>
            <a:endParaRPr lang="en-US" altLang="en-US" smtClean="0"/>
          </a:p>
        </p:txBody>
      </p:sp>
      <p:pic>
        <p:nvPicPr>
          <p:cNvPr id="76804" name="Picture 5" descr=" bf6_3.gif                                                      00010BB3Grant's Office                 B81AD8C1:"/>
          <p:cNvPicPr>
            <a:picLocks noChangeAspect="1" noChangeArrowheads="1"/>
          </p:cNvPicPr>
          <p:nvPr/>
        </p:nvPicPr>
        <p:blipFill>
          <a:blip r:embed="rId2"/>
          <a:srcRect/>
          <a:stretch>
            <a:fillRect/>
          </a:stretch>
        </p:blipFill>
        <p:spPr bwMode="auto">
          <a:xfrm>
            <a:off x="0" y="1828800"/>
            <a:ext cx="3068638" cy="4495800"/>
          </a:xfrm>
          <a:prstGeom prst="rect">
            <a:avLst/>
          </a:prstGeom>
          <a:noFill/>
          <a:ln w="9525">
            <a:noFill/>
            <a:miter lim="800000"/>
            <a:headEnd/>
            <a:tailEnd/>
          </a:ln>
        </p:spPr>
      </p:pic>
      <p:pic>
        <p:nvPicPr>
          <p:cNvPr id="76805" name="Picture 7" descr="kuhner2.jpg                                                    00010BB3Grant's Office                 B81AD8C1:"/>
          <p:cNvPicPr>
            <a:picLocks noChangeAspect="1" noChangeArrowheads="1"/>
          </p:cNvPicPr>
          <p:nvPr/>
        </p:nvPicPr>
        <p:blipFill>
          <a:blip r:embed="rId3"/>
          <a:srcRect/>
          <a:stretch>
            <a:fillRect/>
          </a:stretch>
        </p:blipFill>
        <p:spPr bwMode="auto">
          <a:xfrm>
            <a:off x="3124200" y="1752600"/>
            <a:ext cx="3332163" cy="4572000"/>
          </a:xfrm>
          <a:prstGeom prst="rect">
            <a:avLst/>
          </a:prstGeom>
          <a:noFill/>
          <a:ln w="9525">
            <a:noFill/>
            <a:miter lim="800000"/>
            <a:headEnd/>
            <a:tailEnd/>
          </a:ln>
        </p:spPr>
      </p:pic>
      <p:pic>
        <p:nvPicPr>
          <p:cNvPr id="76806" name="Picture 8" descr="kuhner3.jpg                                                    00010BB3Grant's Office                 B81AD8C1:"/>
          <p:cNvPicPr>
            <a:picLocks noChangeAspect="1" noChangeArrowheads="1"/>
          </p:cNvPicPr>
          <p:nvPr/>
        </p:nvPicPr>
        <p:blipFill>
          <a:blip r:embed="rId4"/>
          <a:srcRect/>
          <a:stretch>
            <a:fillRect/>
          </a:stretch>
        </p:blipFill>
        <p:spPr bwMode="auto">
          <a:xfrm>
            <a:off x="6332538" y="2057400"/>
            <a:ext cx="2811462" cy="3276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normAutofit fontScale="90000"/>
          </a:bodyPr>
          <a:lstStyle/>
          <a:p>
            <a:pPr algn="ctr"/>
            <a:r>
              <a:rPr lang="en-US" altLang="en-US" sz="4000" i="0" smtClean="0">
                <a:latin typeface="Times" pitchFamily="18" charset="0"/>
              </a:rPr>
              <a:t>Metabolite production is frequently higher in cell cultures</a:t>
            </a:r>
            <a:endParaRPr lang="en-US" altLang="en-US" sz="4000" i="0" smtClean="0">
              <a:solidFill>
                <a:schemeClr val="tx1"/>
              </a:solidFill>
              <a:latin typeface="Times" pitchFamily="18" charset="0"/>
            </a:endParaRPr>
          </a:p>
        </p:txBody>
      </p:sp>
      <p:sp>
        <p:nvSpPr>
          <p:cNvPr id="77827" name="Rectangle 3"/>
          <p:cNvSpPr>
            <a:spLocks noGrp="1" noChangeArrowheads="1"/>
          </p:cNvSpPr>
          <p:nvPr>
            <p:ph idx="1"/>
          </p:nvPr>
        </p:nvSpPr>
        <p:spPr/>
        <p:txBody>
          <a:bodyPr/>
          <a:lstStyle/>
          <a:p>
            <a:r>
              <a:rPr lang="en-US" altLang="en-US" smtClean="0">
                <a:latin typeface="Times" pitchFamily="18" charset="0"/>
              </a:rPr>
              <a:t>Berberine production from </a:t>
            </a:r>
            <a:r>
              <a:rPr lang="en-US" altLang="en-US" i="1" smtClean="0">
                <a:latin typeface="Times" pitchFamily="18" charset="0"/>
              </a:rPr>
              <a:t>Coptis japonica</a:t>
            </a:r>
            <a:r>
              <a:rPr lang="en-US" altLang="en-US" smtClean="0">
                <a:latin typeface="Times" pitchFamily="18" charset="0"/>
              </a:rPr>
              <a:t> is about 5% of dry weight after 5 years of root growth, which equals 0.17 mg/g per week. </a:t>
            </a:r>
          </a:p>
          <a:p>
            <a:r>
              <a:rPr lang="en-US" altLang="en-US" smtClean="0">
                <a:latin typeface="Times" pitchFamily="18" charset="0"/>
              </a:rPr>
              <a:t>Whereas in selected cell lines it can be 13.2% of the dry weight in cell culture after 3 weeks, which is about 44 mg/g/week or about 250 times higher</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533400" y="914400"/>
            <a:ext cx="7851648" cy="1524000"/>
          </a:xfrm>
        </p:spPr>
        <p:txBody>
          <a:bodyPr>
            <a:normAutofit fontScale="90000"/>
          </a:bodyPr>
          <a:lstStyle/>
          <a:p>
            <a:pPr algn="ctr"/>
            <a:r>
              <a:rPr lang="en-US" altLang="en-US" i="0" dirty="0" smtClean="0">
                <a:latin typeface="Times" pitchFamily="18" charset="0"/>
              </a:rPr>
              <a:t>Metabolites can be produced in root cultures</a:t>
            </a:r>
            <a:endParaRPr lang="en-US" altLang="en-US" i="0" dirty="0" smtClean="0">
              <a:solidFill>
                <a:schemeClr val="tx1"/>
              </a:solidFill>
              <a:latin typeface="Times" pitchFamily="18" charset="0"/>
            </a:endParaRPr>
          </a:p>
        </p:txBody>
      </p:sp>
      <p:sp>
        <p:nvSpPr>
          <p:cNvPr id="78851" name="Rectangle 3"/>
          <p:cNvSpPr>
            <a:spLocks noGrp="1" noChangeArrowheads="1"/>
          </p:cNvSpPr>
          <p:nvPr>
            <p:ph type="subTitle" idx="1"/>
          </p:nvPr>
        </p:nvSpPr>
        <p:spPr>
          <a:xfrm>
            <a:off x="533400" y="3533336"/>
            <a:ext cx="7854696" cy="2791264"/>
          </a:xfrm>
        </p:spPr>
        <p:txBody>
          <a:bodyPr>
            <a:normAutofit fontScale="47500" lnSpcReduction="20000"/>
          </a:bodyPr>
          <a:lstStyle/>
          <a:p>
            <a:pPr algn="just"/>
            <a:r>
              <a:rPr lang="en-US" altLang="en-US" sz="5100" dirty="0" smtClean="0">
                <a:latin typeface="Times New Roman" pitchFamily="18" charset="0"/>
                <a:cs typeface="Times New Roman" pitchFamily="18" charset="0"/>
              </a:rPr>
              <a:t>Many secondary metabolites are produced in roots. Scientists have developed a form of root culture using </a:t>
            </a:r>
            <a:r>
              <a:rPr lang="en-US" altLang="en-US" sz="5100" i="1" dirty="0" err="1" smtClean="0">
                <a:latin typeface="Times New Roman" pitchFamily="18" charset="0"/>
                <a:cs typeface="Times New Roman" pitchFamily="18" charset="0"/>
              </a:rPr>
              <a:t>Agrobacterium</a:t>
            </a:r>
            <a:r>
              <a:rPr lang="en-US" altLang="en-US" sz="5100" i="1" dirty="0" smtClean="0">
                <a:latin typeface="Times New Roman" pitchFamily="18" charset="0"/>
                <a:cs typeface="Times New Roman" pitchFamily="18" charset="0"/>
              </a:rPr>
              <a:t> </a:t>
            </a:r>
            <a:r>
              <a:rPr lang="en-US" altLang="en-US" sz="5100" i="1" dirty="0" err="1" smtClean="0">
                <a:latin typeface="Times New Roman" pitchFamily="18" charset="0"/>
                <a:cs typeface="Times New Roman" pitchFamily="18" charset="0"/>
              </a:rPr>
              <a:t>rhizogenes</a:t>
            </a:r>
            <a:r>
              <a:rPr lang="en-US" altLang="en-US" sz="5100" dirty="0" smtClean="0">
                <a:latin typeface="Times New Roman" pitchFamily="18" charset="0"/>
                <a:cs typeface="Times New Roman" pitchFamily="18" charset="0"/>
              </a:rPr>
              <a:t>, the cause of hairy root disease. (</a:t>
            </a:r>
            <a:r>
              <a:rPr lang="en-US" altLang="en-US" sz="5100" b="1" dirty="0" smtClean="0">
                <a:latin typeface="Times New Roman" pitchFamily="18" charset="0"/>
                <a:cs typeface="Times New Roman" pitchFamily="18" charset="0"/>
              </a:rPr>
              <a:t>Show Fig 14.3</a:t>
            </a:r>
            <a:r>
              <a:rPr lang="en-US" altLang="en-US" sz="5100" dirty="0" smtClean="0">
                <a:latin typeface="Times New Roman" pitchFamily="18" charset="0"/>
                <a:cs typeface="Times New Roman" pitchFamily="18" charset="0"/>
              </a:rPr>
              <a:t>) </a:t>
            </a:r>
          </a:p>
          <a:p>
            <a:pPr algn="just"/>
            <a:r>
              <a:rPr lang="en-US" altLang="en-US" sz="5100" dirty="0" smtClean="0">
                <a:latin typeface="Times New Roman" pitchFamily="18" charset="0"/>
                <a:cs typeface="Times New Roman" pitchFamily="18" charset="0"/>
              </a:rPr>
              <a:t>Cells transformed with some of the bacteria’s DNA, causes the cells to be more sensitive to the hormones they produce. The cells form into roots. These roots grow very fast and produce the secondary metabolites that ordinary roots produce.</a:t>
            </a:r>
          </a:p>
          <a:p>
            <a:endParaRPr lang="en-US" alt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normAutofit fontScale="90000"/>
          </a:bodyPr>
          <a:lstStyle/>
          <a:p>
            <a:r>
              <a:rPr lang="en-US" altLang="en-US" smtClean="0"/>
              <a:t>Root cultures are often better than cell cultures</a:t>
            </a:r>
          </a:p>
        </p:txBody>
      </p:sp>
      <p:sp>
        <p:nvSpPr>
          <p:cNvPr id="80899" name="Rectangle 3"/>
          <p:cNvSpPr>
            <a:spLocks noGrp="1" noChangeArrowheads="1"/>
          </p:cNvSpPr>
          <p:nvPr>
            <p:ph idx="1"/>
          </p:nvPr>
        </p:nvSpPr>
        <p:spPr/>
        <p:txBody>
          <a:bodyPr/>
          <a:lstStyle/>
          <a:p>
            <a:r>
              <a:rPr lang="en-US" altLang="en-US" smtClean="0">
                <a:latin typeface="Times" pitchFamily="18" charset="0"/>
              </a:rPr>
              <a:t>Roots often secrete the metabolites into the surrounding medium, making it easy for collection. </a:t>
            </a:r>
          </a:p>
          <a:p>
            <a:r>
              <a:rPr lang="en-US" altLang="en-US" smtClean="0">
                <a:latin typeface="Times" pitchFamily="18" charset="0"/>
              </a:rPr>
              <a:t>Charcoal can be added to the medium, the metabolites are absorbed by the charcoal, and this stimulates even higher production of the metabolite.</a:t>
            </a:r>
          </a:p>
          <a:p>
            <a:endParaRPr lang="en-US" alt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ctrTitle"/>
          </p:nvPr>
        </p:nvSpPr>
        <p:spPr>
          <a:xfrm>
            <a:off x="609600" y="838200"/>
            <a:ext cx="8077200" cy="1600200"/>
          </a:xfrm>
        </p:spPr>
        <p:txBody>
          <a:bodyPr>
            <a:normAutofit fontScale="90000"/>
          </a:bodyPr>
          <a:lstStyle/>
          <a:p>
            <a:pPr algn="ctr"/>
            <a:r>
              <a:rPr lang="en-US" altLang="en-US" sz="4000" i="0" dirty="0" smtClean="0">
                <a:latin typeface="Times" pitchFamily="18" charset="0"/>
              </a:rPr>
              <a:t>Biochemical pathways of secondary metabolites can be quite long</a:t>
            </a:r>
            <a:r>
              <a:rPr lang="en-US" altLang="en-US" sz="4000" i="0" dirty="0" smtClean="0">
                <a:solidFill>
                  <a:schemeClr val="tx1"/>
                </a:solidFill>
                <a:latin typeface="Times" pitchFamily="18" charset="0"/>
              </a:rPr>
              <a:t> </a:t>
            </a:r>
            <a:r>
              <a:rPr lang="en-US" altLang="en-US" sz="4000" i="0" dirty="0" smtClean="0">
                <a:solidFill>
                  <a:schemeClr val="tx1"/>
                </a:solidFill>
                <a:latin typeface="Times" pitchFamily="18" charset="0"/>
              </a:rPr>
              <a:t/>
            </a:r>
            <a:br>
              <a:rPr lang="en-US" altLang="en-US" sz="4000" i="0" dirty="0" smtClean="0">
                <a:solidFill>
                  <a:schemeClr val="tx1"/>
                </a:solidFill>
                <a:latin typeface="Times" pitchFamily="18" charset="0"/>
              </a:rPr>
            </a:br>
            <a:r>
              <a:rPr lang="en-US" altLang="en-US" sz="2700" dirty="0" smtClean="0">
                <a:solidFill>
                  <a:schemeClr val="tx1"/>
                </a:solidFill>
              </a:rPr>
              <a:t>(sometimes up to 12 </a:t>
            </a:r>
            <a:r>
              <a:rPr lang="en-US" altLang="en-US" sz="2700" dirty="0" smtClean="0">
                <a:solidFill>
                  <a:schemeClr val="tx1"/>
                </a:solidFill>
              </a:rPr>
              <a:t>steps)</a:t>
            </a:r>
            <a:endParaRPr lang="en-US" altLang="en-US" sz="4000" i="0" dirty="0" smtClean="0">
              <a:solidFill>
                <a:schemeClr val="tx1"/>
              </a:solidFill>
              <a:latin typeface="Times" pitchFamily="18" charset="0"/>
            </a:endParaRPr>
          </a:p>
        </p:txBody>
      </p:sp>
      <p:sp>
        <p:nvSpPr>
          <p:cNvPr id="4" name="Rectangle 3"/>
          <p:cNvSpPr/>
          <p:nvPr/>
        </p:nvSpPr>
        <p:spPr>
          <a:xfrm>
            <a:off x="533400" y="2789872"/>
            <a:ext cx="8229600" cy="3662541"/>
          </a:xfrm>
          <a:prstGeom prst="rect">
            <a:avLst/>
          </a:prstGeom>
        </p:spPr>
        <p:txBody>
          <a:bodyPr wrap="square">
            <a:spAutoFit/>
          </a:bodyPr>
          <a:lstStyle/>
          <a:p>
            <a:pPr>
              <a:buFont typeface="Wingdings" pitchFamily="2" charset="2"/>
              <a:buChar char="v"/>
            </a:pPr>
            <a:r>
              <a:rPr lang="en-US" altLang="en-US" sz="2400" dirty="0" smtClean="0">
                <a:latin typeface="Times New Roman" pitchFamily="18" charset="0"/>
                <a:cs typeface="Times New Roman" pitchFamily="18" charset="0"/>
              </a:rPr>
              <a:t>Precursors can be fed to either cell culture or roots to produce the metabolite in question.</a:t>
            </a:r>
          </a:p>
          <a:p>
            <a:endParaRPr lang="en-US" altLang="en-US" sz="2400" dirty="0" smtClean="0">
              <a:latin typeface="Times New Roman" pitchFamily="18" charset="0"/>
              <a:cs typeface="Times New Roman" pitchFamily="18" charset="0"/>
            </a:endParaRPr>
          </a:p>
          <a:p>
            <a:pPr>
              <a:buFont typeface="Wingdings" pitchFamily="2" charset="2"/>
              <a:buChar char="v"/>
            </a:pPr>
            <a:r>
              <a:rPr lang="en-US" altLang="en-US" sz="2400" dirty="0" smtClean="0">
                <a:latin typeface="Times New Roman" pitchFamily="18" charset="0"/>
                <a:cs typeface="Times New Roman" pitchFamily="18" charset="0"/>
              </a:rPr>
              <a:t>In addition, cells can be genetically engineered to over-produce the metabolite, but this may be more difficult with pathways that have many enzymes</a:t>
            </a:r>
            <a:r>
              <a:rPr lang="en-US" altLang="en-US" sz="2400" dirty="0" smtClean="0">
                <a:latin typeface="Times New Roman" pitchFamily="18" charset="0"/>
                <a:cs typeface="Times New Roman" pitchFamily="18" charset="0"/>
              </a:rPr>
              <a:t>.</a:t>
            </a:r>
          </a:p>
          <a:p>
            <a:endParaRPr lang="en-US" altLang="en-US" sz="2400" dirty="0" smtClean="0">
              <a:latin typeface="Times New Roman" pitchFamily="18" charset="0"/>
              <a:cs typeface="Times New Roman" pitchFamily="18" charset="0"/>
            </a:endParaRPr>
          </a:p>
          <a:p>
            <a:pPr>
              <a:buFont typeface="Wingdings" pitchFamily="2" charset="2"/>
              <a:buChar char="v"/>
            </a:pPr>
            <a:r>
              <a:rPr lang="en-US" altLang="en-US" sz="2400" dirty="0" smtClean="0"/>
              <a:t>Some goals are to eliminate secondary </a:t>
            </a:r>
            <a:r>
              <a:rPr lang="en-US" altLang="en-US" sz="2400" dirty="0" smtClean="0"/>
              <a:t>metabolites.</a:t>
            </a:r>
          </a:p>
          <a:p>
            <a:r>
              <a:rPr lang="en-US" altLang="en-US" sz="2000" dirty="0" err="1" smtClean="0">
                <a:latin typeface="Times" pitchFamily="18" charset="0"/>
              </a:rPr>
              <a:t>Cannabinoids</a:t>
            </a:r>
            <a:r>
              <a:rPr lang="en-US" altLang="en-US" sz="2000" dirty="0" smtClean="0">
                <a:latin typeface="Times" pitchFamily="18" charset="0"/>
              </a:rPr>
              <a:t>: to make hemp plants </a:t>
            </a:r>
            <a:r>
              <a:rPr lang="en-US" altLang="en-US" sz="2000" dirty="0" err="1" smtClean="0">
                <a:latin typeface="Times" pitchFamily="18" charset="0"/>
              </a:rPr>
              <a:t>cannabinoid</a:t>
            </a:r>
            <a:r>
              <a:rPr lang="en-US" altLang="en-US" sz="2000" dirty="0" smtClean="0">
                <a:latin typeface="Times" pitchFamily="18" charset="0"/>
              </a:rPr>
              <a:t>-free</a:t>
            </a:r>
          </a:p>
          <a:p>
            <a:r>
              <a:rPr lang="en-US" altLang="en-US" sz="2000" dirty="0" smtClean="0">
                <a:latin typeface="Times" pitchFamily="18" charset="0"/>
              </a:rPr>
              <a:t>Caffeine: to produce caffeine-free </a:t>
            </a:r>
            <a:r>
              <a:rPr lang="en-US" altLang="en-US" sz="2000" dirty="0" smtClean="0">
                <a:latin typeface="Times" pitchFamily="18" charset="0"/>
              </a:rPr>
              <a:t>plants</a:t>
            </a:r>
            <a:endParaRPr lang="en-US" altLang="en-US" sz="2400" dirty="0" smtClean="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389120"/>
          </a:xfrm>
        </p:spPr>
        <p:txBody>
          <a:bodyPr>
            <a:normAutofit/>
          </a:bodyPr>
          <a:lstStyle/>
          <a:p>
            <a:r>
              <a:rPr lang="en-US" sz="2400" dirty="0" smtClean="0">
                <a:latin typeface="Times New Roman" pitchFamily="18" charset="0"/>
                <a:cs typeface="Times New Roman" pitchFamily="18" charset="0"/>
              </a:rPr>
              <a:t>Elicitors, compounds triggering the formation of secondary metabolites, can be abiotic or biotic. </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Natural </a:t>
            </a:r>
            <a:r>
              <a:rPr lang="en-US" sz="2400" dirty="0" smtClean="0">
                <a:latin typeface="Times New Roman" pitchFamily="18" charset="0"/>
                <a:cs typeface="Times New Roman" pitchFamily="18" charset="0"/>
              </a:rPr>
              <a:t>elicitors include polysaccharides such as pectin and </a:t>
            </a:r>
            <a:r>
              <a:rPr lang="en-US" sz="2400" dirty="0" err="1" smtClean="0">
                <a:latin typeface="Times New Roman" pitchFamily="18" charset="0"/>
                <a:cs typeface="Times New Roman" pitchFamily="18" charset="0"/>
              </a:rPr>
              <a:t>chitosan</a:t>
            </a:r>
            <a:r>
              <a:rPr lang="en-US" sz="2400" dirty="0" smtClean="0">
                <a:latin typeface="Times New Roman" pitchFamily="18" charset="0"/>
                <a:cs typeface="Times New Roman" pitchFamily="18" charset="0"/>
              </a:rPr>
              <a:t>, which are also used in the immobilization and </a:t>
            </a:r>
            <a:r>
              <a:rPr lang="en-US" sz="2400" dirty="0" err="1" smtClean="0">
                <a:latin typeface="Times New Roman" pitchFamily="18" charset="0"/>
                <a:cs typeface="Times New Roman" pitchFamily="18" charset="0"/>
              </a:rPr>
              <a:t>permeabilization</a:t>
            </a:r>
            <a:r>
              <a:rPr lang="en-US" sz="2400" dirty="0" smtClean="0">
                <a:latin typeface="Times New Roman" pitchFamily="18" charset="0"/>
                <a:cs typeface="Times New Roman" pitchFamily="18" charset="0"/>
              </a:rPr>
              <a:t> of plant cells. </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Immobilization </a:t>
            </a:r>
            <a:r>
              <a:rPr lang="en-US" sz="2400" dirty="0" smtClean="0">
                <a:latin typeface="Times New Roman" pitchFamily="18" charset="0"/>
                <a:cs typeface="Times New Roman" pitchFamily="18" charset="0"/>
              </a:rPr>
              <a:t>with suitable bioreactor system provides several advantages, such as continuous process operation, but for the development of an immobilized plant cell culture process, natural or artificially induced secretion of the accumulated product into the surrounding medium is necessary.</a:t>
            </a:r>
            <a:endParaRPr lang="en-US" sz="24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TotalTime>
  <Words>1213</Words>
  <Application>Microsoft Office PowerPoint</Application>
  <PresentationFormat>On-screen Show (4:3)</PresentationFormat>
  <Paragraphs>90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Flow</vt:lpstr>
      <vt:lpstr>Rational of a plant cell culture for secondary metabolite production</vt:lpstr>
      <vt:lpstr>Slide 2</vt:lpstr>
      <vt:lpstr>Not all cell types produce the desired metabolite</vt:lpstr>
      <vt:lpstr>Cell can be grown on shakers or in fomenters </vt:lpstr>
      <vt:lpstr>Metabolite production is frequently higher in cell cultures</vt:lpstr>
      <vt:lpstr>Metabolites can be produced in root cultures</vt:lpstr>
      <vt:lpstr>Root cultures are often better than cell cultures</vt:lpstr>
      <vt:lpstr>Biochemical pathways of secondary metabolites can be quite long  (sometimes up to 12 steps)</vt:lpstr>
      <vt:lpstr>Slide 9</vt:lpstr>
      <vt:lpstr>Slide 10</vt:lpstr>
      <vt:lpstr>Some secondary metabolites produced in cell and root culture</vt:lpstr>
      <vt:lpstr>Taxol is a very good target for biotechnology</vt:lpstr>
      <vt:lpstr>a) tissue culture of bark cells</vt:lpstr>
      <vt:lpstr>b) fungus produces taxol</vt:lpstr>
      <vt:lpstr>d) Genetic engineering</vt:lpstr>
      <vt:lpstr>The economics of large-scale plant cell culture favor only a few products at the present time </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SECONDARY METABOLITES</dc:title>
  <dc:creator>User</dc:creator>
  <cp:lastModifiedBy>User</cp:lastModifiedBy>
  <cp:revision>11</cp:revision>
  <dcterms:created xsi:type="dcterms:W3CDTF">2020-04-18T17:17:22Z</dcterms:created>
  <dcterms:modified xsi:type="dcterms:W3CDTF">2020-04-19T17:14:56Z</dcterms:modified>
</cp:coreProperties>
</file>