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E00E7D-ACA2-40CE-80A0-61061E29B23D}" type="datetimeFigureOut">
              <a:rPr lang="en-US" smtClean="0"/>
              <a:t>3/7/2020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00E7D-ACA2-40CE-80A0-61061E29B23D}" type="datetimeFigureOut">
              <a:rPr lang="en-US" smtClean="0"/>
              <a:t>3/7/2020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00E7D-ACA2-40CE-80A0-61061E29B23D}" type="datetimeFigureOut">
              <a:rPr lang="en-US" smtClean="0"/>
              <a:t>3/7/2020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00E7D-ACA2-40CE-80A0-61061E29B23D}" type="datetimeFigureOut">
              <a:rPr lang="en-US" smtClean="0"/>
              <a:t>3/7/2020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E00E7D-ACA2-40CE-80A0-61061E29B23D}" type="datetimeFigureOut">
              <a:rPr lang="en-US" smtClean="0"/>
              <a:t>3/7/2020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00E7D-ACA2-40CE-80A0-61061E29B23D}" type="datetimeFigureOut">
              <a:rPr lang="en-US" smtClean="0"/>
              <a:t>3/7/2020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E00E7D-ACA2-40CE-80A0-61061E29B23D}" type="datetimeFigureOut">
              <a:rPr lang="en-US" smtClean="0"/>
              <a:t>3/7/2020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E00E7D-ACA2-40CE-80A0-61061E29B23D}" type="datetimeFigureOut">
              <a:rPr lang="en-US" smtClean="0"/>
              <a:t>3/7/2020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00E7D-ACA2-40CE-80A0-61061E29B23D}" type="datetimeFigureOut">
              <a:rPr lang="en-US" smtClean="0"/>
              <a:t>3/7/2020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00E7D-ACA2-40CE-80A0-61061E29B23D}" type="datetimeFigureOut">
              <a:rPr lang="en-US" smtClean="0"/>
              <a:t>3/7/2020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00E7D-ACA2-40CE-80A0-61061E29B23D}" type="datetimeFigureOut">
              <a:rPr lang="en-US" smtClean="0"/>
              <a:t>3/7/2020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C168DC-8E5E-4DE6-BF6B-CF4D393C06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00E7D-ACA2-40CE-80A0-61061E29B23D}" type="datetimeFigureOut">
              <a:rPr lang="en-US" smtClean="0"/>
              <a:t>3/7/2020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168DC-8E5E-4DE6-BF6B-CF4D393C06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Ink Free" pitchFamily="66" charset="0"/>
              </a:rPr>
              <a:t>Business Buyer Behavior</a:t>
            </a:r>
            <a:endParaRPr lang="en-US" b="1" dirty="0">
              <a:solidFill>
                <a:srgbClr val="FF0000"/>
              </a:solidFill>
              <a:latin typeface="Ink Free" pitchFamily="66" charset="0"/>
            </a:endParaRPr>
          </a:p>
        </p:txBody>
      </p:sp>
      <p:sp>
        <p:nvSpPr>
          <p:cNvPr id="3" name="Subtitle 2"/>
          <p:cNvSpPr>
            <a:spLocks noGrp="1"/>
          </p:cNvSpPr>
          <p:nvPr>
            <p:ph type="subTitle" idx="1"/>
          </p:nvPr>
        </p:nvSpPr>
        <p:spPr/>
        <p:txBody>
          <a:bodyPr/>
          <a:lstStyle/>
          <a:p>
            <a:r>
              <a:rPr lang="en-US" b="1" dirty="0" smtClean="0">
                <a:solidFill>
                  <a:srgbClr val="FF0000"/>
                </a:solidFill>
                <a:latin typeface="Ink Free" pitchFamily="66" charset="0"/>
              </a:rPr>
              <a:t>Principles of Marketing 7</a:t>
            </a:r>
            <a:r>
              <a:rPr lang="en-US" b="1" baseline="30000" dirty="0" smtClean="0">
                <a:solidFill>
                  <a:srgbClr val="FF0000"/>
                </a:solidFill>
                <a:latin typeface="Ink Free" pitchFamily="66" charset="0"/>
              </a:rPr>
              <a:t>th</a:t>
            </a:r>
            <a:r>
              <a:rPr lang="en-US" b="1" dirty="0" smtClean="0">
                <a:solidFill>
                  <a:srgbClr val="FF0000"/>
                </a:solidFill>
                <a:latin typeface="Ink Free" pitchFamily="66" charset="0"/>
              </a:rPr>
              <a:t> Slide</a:t>
            </a:r>
            <a:endParaRPr lang="en-US" b="1" dirty="0">
              <a:solidFill>
                <a:srgbClr val="FF0000"/>
              </a:solidFill>
              <a:latin typeface="Ink Free" pitchFamily="66" charset="0"/>
            </a:endParaRPr>
          </a:p>
        </p:txBody>
      </p:sp>
      <p:pic>
        <p:nvPicPr>
          <p:cNvPr id="4" name="Picture 3" descr="TN_two-yellow-hibiscus-flower-clipart.jpg"/>
          <p:cNvPicPr>
            <a:picLocks noChangeAspect="1"/>
          </p:cNvPicPr>
          <p:nvPr/>
        </p:nvPicPr>
        <p:blipFill>
          <a:blip r:embed="rId2"/>
          <a:stretch>
            <a:fillRect/>
          </a:stretch>
        </p:blipFill>
        <p:spPr>
          <a:xfrm>
            <a:off x="381000" y="4614548"/>
            <a:ext cx="1981200" cy="2011371"/>
          </a:xfrm>
          <a:prstGeom prst="rect">
            <a:avLst/>
          </a:prstGeom>
        </p:spPr>
      </p:pic>
      <p:pic>
        <p:nvPicPr>
          <p:cNvPr id="5" name="Picture 4" descr="TN_two-yellow-hibiscus-flower-clipart.jpg"/>
          <p:cNvPicPr>
            <a:picLocks noChangeAspect="1"/>
          </p:cNvPicPr>
          <p:nvPr/>
        </p:nvPicPr>
        <p:blipFill>
          <a:blip r:embed="rId2"/>
          <a:stretch>
            <a:fillRect/>
          </a:stretch>
        </p:blipFill>
        <p:spPr>
          <a:xfrm>
            <a:off x="6477000" y="152400"/>
            <a:ext cx="2501900" cy="2540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Ink Free" pitchFamily="66" charset="0"/>
              </a:rPr>
              <a:t>Today’s Topic</a:t>
            </a:r>
            <a:endParaRPr lang="en-US" dirty="0">
              <a:solidFill>
                <a:srgbClr val="FF0000"/>
              </a:solidFill>
              <a:latin typeface="Ink Free" pitchFamily="66" charset="0"/>
            </a:endParaRPr>
          </a:p>
        </p:txBody>
      </p:sp>
      <p:sp>
        <p:nvSpPr>
          <p:cNvPr id="3" name="Content Placeholder 2"/>
          <p:cNvSpPr>
            <a:spLocks noGrp="1"/>
          </p:cNvSpPr>
          <p:nvPr>
            <p:ph idx="1"/>
          </p:nvPr>
        </p:nvSpPr>
        <p:spPr/>
        <p:txBody>
          <a:bodyPr/>
          <a:lstStyle/>
          <a:p>
            <a:r>
              <a:rPr lang="en-US" b="1" dirty="0" smtClean="0">
                <a:solidFill>
                  <a:srgbClr val="FF0000"/>
                </a:solidFill>
                <a:latin typeface="Ink Free" pitchFamily="66" charset="0"/>
              </a:rPr>
              <a:t>1. Business buyer behavior</a:t>
            </a:r>
          </a:p>
          <a:p>
            <a:r>
              <a:rPr lang="en-US" b="1" dirty="0" smtClean="0">
                <a:solidFill>
                  <a:srgbClr val="FF0000"/>
                </a:solidFill>
                <a:latin typeface="Ink Free" pitchFamily="66" charset="0"/>
              </a:rPr>
              <a:t>2. Model of Business buyer behavior</a:t>
            </a:r>
          </a:p>
          <a:p>
            <a:r>
              <a:rPr lang="en-US" b="1" dirty="0" smtClean="0">
                <a:solidFill>
                  <a:srgbClr val="FF0000"/>
                </a:solidFill>
                <a:latin typeface="Ink Free" pitchFamily="66" charset="0"/>
              </a:rPr>
              <a:t>3. Types of buying situations</a:t>
            </a:r>
          </a:p>
          <a:p>
            <a:r>
              <a:rPr lang="en-US" b="1" dirty="0" smtClean="0">
                <a:solidFill>
                  <a:srgbClr val="FF0000"/>
                </a:solidFill>
                <a:latin typeface="Ink Free" pitchFamily="66" charset="0"/>
              </a:rPr>
              <a:t>4.Business buying process</a:t>
            </a:r>
            <a:endParaRPr lang="en-US" b="1" dirty="0">
              <a:solidFill>
                <a:srgbClr val="FF0000"/>
              </a:solidFill>
              <a:latin typeface="Ink Free"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Ink Free" pitchFamily="66" charset="0"/>
              </a:rPr>
              <a:t>Business Buyer Behavior</a:t>
            </a:r>
            <a:endParaRPr lang="en-US" dirty="0">
              <a:solidFill>
                <a:srgbClr val="FF0000"/>
              </a:solidFill>
              <a:latin typeface="Ink Free" pitchFamily="66" charset="0"/>
            </a:endParaRPr>
          </a:p>
        </p:txBody>
      </p:sp>
      <p:sp>
        <p:nvSpPr>
          <p:cNvPr id="3" name="Content Placeholder 2"/>
          <p:cNvSpPr>
            <a:spLocks noGrp="1"/>
          </p:cNvSpPr>
          <p:nvPr>
            <p:ph idx="1"/>
          </p:nvPr>
        </p:nvSpPr>
        <p:spPr/>
        <p:txBody>
          <a:bodyPr/>
          <a:lstStyle/>
          <a:p>
            <a:r>
              <a:rPr lang="en-US" b="1" dirty="0" smtClean="0">
                <a:solidFill>
                  <a:srgbClr val="FF0000"/>
                </a:solidFill>
                <a:latin typeface="Ink Free" pitchFamily="66" charset="0"/>
              </a:rPr>
              <a:t>It refers to buying behavior of organizations that buy goods and services for use in the production of other products and services that are sold, rented or supplied to others. Also included are retailing and wholesaling firms that acquire goods for the purpose of reselling or renting them to others at a profit. </a:t>
            </a:r>
            <a:endParaRPr lang="en-US" b="1" dirty="0">
              <a:solidFill>
                <a:srgbClr val="FF0000"/>
              </a:solidFill>
              <a:latin typeface="Ink Free"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Ink Free" pitchFamily="66" charset="0"/>
              </a:rPr>
              <a:t>Model of Business Buyer Behavior</a:t>
            </a:r>
            <a:endParaRPr lang="en-US" b="1" dirty="0">
              <a:solidFill>
                <a:srgbClr val="FF0000"/>
              </a:solidFill>
              <a:latin typeface="Ink Free" pitchFamily="66" charset="0"/>
            </a:endParaRPr>
          </a:p>
        </p:txBody>
      </p:sp>
      <p:pic>
        <p:nvPicPr>
          <p:cNvPr id="8" name="Content Placeholder 7" descr="slide14-l (1).jpg"/>
          <p:cNvPicPr>
            <a:picLocks noGrp="1" noChangeAspect="1"/>
          </p:cNvPicPr>
          <p:nvPr>
            <p:ph idx="1"/>
          </p:nvPr>
        </p:nvPicPr>
        <p:blipFill>
          <a:blip r:embed="rId2"/>
          <a:stretch>
            <a:fillRect/>
          </a:stretch>
        </p:blipFill>
        <p:spPr>
          <a:xfrm>
            <a:off x="76200" y="1219200"/>
            <a:ext cx="9067800" cy="5638799"/>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Ink Free" pitchFamily="66" charset="0"/>
              </a:rPr>
              <a:t>Types of Buying Situations</a:t>
            </a:r>
            <a:endParaRPr lang="en-US" b="1" dirty="0">
              <a:solidFill>
                <a:srgbClr val="FF0000"/>
              </a:solidFill>
              <a:latin typeface="Ink Free" pitchFamily="66" charset="0"/>
            </a:endParaRPr>
          </a:p>
        </p:txBody>
      </p:sp>
      <p:sp>
        <p:nvSpPr>
          <p:cNvPr id="3" name="Content Placeholder 2"/>
          <p:cNvSpPr>
            <a:spLocks noGrp="1"/>
          </p:cNvSpPr>
          <p:nvPr>
            <p:ph idx="1"/>
          </p:nvPr>
        </p:nvSpPr>
        <p:spPr/>
        <p:txBody>
          <a:bodyPr/>
          <a:lstStyle/>
          <a:p>
            <a:r>
              <a:rPr lang="en-US" b="1" dirty="0">
                <a:solidFill>
                  <a:srgbClr val="FF0000"/>
                </a:solidFill>
                <a:latin typeface="Ink Free" pitchFamily="66" charset="0"/>
              </a:rPr>
              <a:t>there are three major types of buying situations, which are new task, modified </a:t>
            </a:r>
            <a:r>
              <a:rPr lang="en-US" b="1" dirty="0" err="1">
                <a:solidFill>
                  <a:srgbClr val="FF0000"/>
                </a:solidFill>
                <a:latin typeface="Ink Free" pitchFamily="66" charset="0"/>
              </a:rPr>
              <a:t>rebuy</a:t>
            </a:r>
            <a:r>
              <a:rPr lang="en-US" b="1" dirty="0">
                <a:solidFill>
                  <a:srgbClr val="FF0000"/>
                </a:solidFill>
                <a:latin typeface="Ink Free" pitchFamily="66" charset="0"/>
              </a:rPr>
              <a:t> and straight </a:t>
            </a:r>
            <a:r>
              <a:rPr lang="en-US" b="1" dirty="0" err="1">
                <a:solidFill>
                  <a:srgbClr val="FF0000"/>
                </a:solidFill>
                <a:latin typeface="Ink Free" pitchFamily="66" charset="0"/>
              </a:rPr>
              <a:t>rebuy</a:t>
            </a:r>
            <a:r>
              <a:rPr lang="en-US" b="1" dirty="0">
                <a:solidFill>
                  <a:srgbClr val="FF0000"/>
                </a:solidFill>
                <a:latin typeface="Ink Free" pitchFamily="66" charset="0"/>
              </a:rPr>
              <a:t>. Three factors make the buying situations be different from the others, customers may face different problems in these situations</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Ink Free" pitchFamily="66" charset="0"/>
              </a:rPr>
              <a:t>Types of Buying Situations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solidFill>
                  <a:srgbClr val="FF0000"/>
                </a:solidFill>
                <a:latin typeface="Ink Free" pitchFamily="66" charset="0"/>
              </a:rPr>
              <a:t>The new task is a business buying situation in which the buyer purchases a product or service for the first time.</a:t>
            </a:r>
          </a:p>
          <a:p>
            <a:r>
              <a:rPr lang="en-US" b="1" dirty="0">
                <a:solidFill>
                  <a:srgbClr val="FF0000"/>
                </a:solidFill>
                <a:latin typeface="Ink Free" pitchFamily="66" charset="0"/>
              </a:rPr>
              <a:t>• The modified </a:t>
            </a:r>
            <a:r>
              <a:rPr lang="en-US" b="1" dirty="0" err="1">
                <a:solidFill>
                  <a:srgbClr val="FF0000"/>
                </a:solidFill>
                <a:latin typeface="Ink Free" pitchFamily="66" charset="0"/>
              </a:rPr>
              <a:t>rebuy</a:t>
            </a:r>
            <a:r>
              <a:rPr lang="en-US" b="1" dirty="0">
                <a:solidFill>
                  <a:srgbClr val="FF0000"/>
                </a:solidFill>
                <a:latin typeface="Ink Free" pitchFamily="66" charset="0"/>
              </a:rPr>
              <a:t> is defined as a business buying situation in which the buyer wants to modify product specifications, prices, terms, or suppliers.</a:t>
            </a:r>
          </a:p>
          <a:p>
            <a:r>
              <a:rPr lang="en-US" b="1" dirty="0">
                <a:solidFill>
                  <a:srgbClr val="FF0000"/>
                </a:solidFill>
                <a:latin typeface="Ink Free" pitchFamily="66" charset="0"/>
              </a:rPr>
              <a:t>• Straight </a:t>
            </a:r>
            <a:r>
              <a:rPr lang="en-US" b="1" dirty="0" err="1">
                <a:solidFill>
                  <a:srgbClr val="FF0000"/>
                </a:solidFill>
                <a:latin typeface="Ink Free" pitchFamily="66" charset="0"/>
              </a:rPr>
              <a:t>rebuy</a:t>
            </a:r>
            <a:r>
              <a:rPr lang="en-US" b="1" dirty="0">
                <a:solidFill>
                  <a:srgbClr val="FF0000"/>
                </a:solidFill>
                <a:latin typeface="Ink Free" pitchFamily="66" charset="0"/>
              </a:rPr>
              <a:t> is a buying situation in which the buyer routinely reorders something without any modifications.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Ink Free" pitchFamily="66" charset="0"/>
              </a:rPr>
              <a:t>Business Buying Process</a:t>
            </a:r>
            <a:endParaRPr lang="en-US" b="1" dirty="0">
              <a:solidFill>
                <a:srgbClr val="FF0000"/>
              </a:solidFill>
              <a:latin typeface="Ink Free" pitchFamily="66" charset="0"/>
            </a:endParaRPr>
          </a:p>
        </p:txBody>
      </p:sp>
      <p:pic>
        <p:nvPicPr>
          <p:cNvPr id="4" name="Content Placeholder 3" descr="slide24-l.jpg"/>
          <p:cNvPicPr>
            <a:picLocks noGrp="1" noChangeAspect="1"/>
          </p:cNvPicPr>
          <p:nvPr>
            <p:ph idx="1"/>
          </p:nvPr>
        </p:nvPicPr>
        <p:blipFill>
          <a:blip r:embed="rId2"/>
          <a:stretch>
            <a:fillRect/>
          </a:stretch>
        </p:blipFill>
        <p:spPr>
          <a:xfrm>
            <a:off x="0" y="1219200"/>
            <a:ext cx="9144000" cy="56388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a6766daf22710e80f8e6613008ea1203_resize.jpg"/>
          <p:cNvPicPr>
            <a:picLocks noGrp="1" noChangeAspect="1"/>
          </p:cNvPicPr>
          <p:nvPr>
            <p:ph idx="1"/>
          </p:nvPr>
        </p:nvPicPr>
        <p:blipFill>
          <a:blip r:embed="rId2"/>
          <a:stretch>
            <a:fillRect/>
          </a:stretch>
        </p:blipFill>
        <p:spPr>
          <a:xfrm>
            <a:off x="152400" y="228600"/>
            <a:ext cx="8839199" cy="64770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178</Words>
  <Application>Microsoft Office PowerPoint</Application>
  <PresentationFormat>On-screen Show (4:3)</PresentationFormat>
  <Paragraphs>17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Business Buyer Behavior</vt:lpstr>
      <vt:lpstr>Today’s Topic</vt:lpstr>
      <vt:lpstr>Business Buyer Behavior</vt:lpstr>
      <vt:lpstr>Model of Business Buyer Behavior</vt:lpstr>
      <vt:lpstr>Types of Buying Situations</vt:lpstr>
      <vt:lpstr>Types of Buying Situations</vt:lpstr>
      <vt:lpstr>Business Buying Process</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Buyer Behavior</dc:title>
  <dc:creator>SHAHED</dc:creator>
  <cp:lastModifiedBy>SHAHED</cp:lastModifiedBy>
  <cp:revision>9</cp:revision>
  <dcterms:created xsi:type="dcterms:W3CDTF">2020-03-07T15:50:06Z</dcterms:created>
  <dcterms:modified xsi:type="dcterms:W3CDTF">2020-03-07T16:30:39Z</dcterms:modified>
</cp:coreProperties>
</file>