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1FA58BE-1279-469A-9AE6-B8A2B0099A4D}" type="datetimeFigureOut">
              <a:rPr lang="en-US" smtClean="0"/>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7BB732-8C2B-4C52-8E87-365807FBB31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A58BE-1279-469A-9AE6-B8A2B0099A4D}" type="datetimeFigureOut">
              <a:rPr lang="en-US" smtClean="0"/>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7BB732-8C2B-4C52-8E87-365807FBB31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A58BE-1279-469A-9AE6-B8A2B0099A4D}" type="datetimeFigureOut">
              <a:rPr lang="en-US" smtClean="0"/>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7BB732-8C2B-4C52-8E87-365807FBB31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A58BE-1279-469A-9AE6-B8A2B0099A4D}" type="datetimeFigureOut">
              <a:rPr lang="en-US" smtClean="0"/>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7BB732-8C2B-4C52-8E87-365807FBB31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FA58BE-1279-469A-9AE6-B8A2B0099A4D}" type="datetimeFigureOut">
              <a:rPr lang="en-US" smtClean="0"/>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7BB732-8C2B-4C52-8E87-365807FBB31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FA58BE-1279-469A-9AE6-B8A2B0099A4D}" type="datetimeFigureOut">
              <a:rPr lang="en-US" smtClean="0"/>
              <a:t>3/11/2020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7BB732-8C2B-4C52-8E87-365807FBB31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FA58BE-1279-469A-9AE6-B8A2B0099A4D}" type="datetimeFigureOut">
              <a:rPr lang="en-US" smtClean="0"/>
              <a:t>3/11/2020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7BB732-8C2B-4C52-8E87-365807FBB31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FA58BE-1279-469A-9AE6-B8A2B0099A4D}" type="datetimeFigureOut">
              <a:rPr lang="en-US" smtClean="0"/>
              <a:t>3/11/2020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7BB732-8C2B-4C52-8E87-365807FBB31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FA58BE-1279-469A-9AE6-B8A2B0099A4D}" type="datetimeFigureOut">
              <a:rPr lang="en-US" smtClean="0"/>
              <a:t>3/11/2020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7BB732-8C2B-4C52-8E87-365807FBB31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FA58BE-1279-469A-9AE6-B8A2B0099A4D}" type="datetimeFigureOut">
              <a:rPr lang="en-US" smtClean="0"/>
              <a:t>3/11/2020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7BB732-8C2B-4C52-8E87-365807FBB31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FA58BE-1279-469A-9AE6-B8A2B0099A4D}" type="datetimeFigureOut">
              <a:rPr lang="en-US" smtClean="0"/>
              <a:t>3/11/2020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7BB732-8C2B-4C52-8E87-365807FBB31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FA58BE-1279-469A-9AE6-B8A2B0099A4D}" type="datetimeFigureOut">
              <a:rPr lang="en-US" smtClean="0"/>
              <a:t>3/11/2020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7BB732-8C2B-4C52-8E87-365807FBB31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a:p>
        </p:txBody>
      </p:sp>
      <p:pic>
        <p:nvPicPr>
          <p:cNvPr id="4" name="Picture 3" descr="1-01-1.jpg"/>
          <p:cNvPicPr>
            <a:picLocks noChangeAspect="1"/>
          </p:cNvPicPr>
          <p:nvPr/>
        </p:nvPicPr>
        <p:blipFill>
          <a:blip r:embed="rId2"/>
          <a:stretch>
            <a:fillRect/>
          </a:stretch>
        </p:blipFill>
        <p:spPr>
          <a:xfrm>
            <a:off x="0" y="1"/>
            <a:ext cx="9143999" cy="68580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Ink Free" pitchFamily="66" charset="0"/>
              </a:rPr>
              <a:t>Product and service classification</a:t>
            </a:r>
            <a:endParaRPr lang="en-US" dirty="0"/>
          </a:p>
        </p:txBody>
      </p:sp>
      <p:sp>
        <p:nvSpPr>
          <p:cNvPr id="3" name="Content Placeholder 2"/>
          <p:cNvSpPr>
            <a:spLocks noGrp="1"/>
          </p:cNvSpPr>
          <p:nvPr>
            <p:ph idx="1"/>
          </p:nvPr>
        </p:nvSpPr>
        <p:spPr/>
        <p:txBody>
          <a:bodyPr/>
          <a:lstStyle/>
          <a:p>
            <a:r>
              <a:rPr lang="en-US" sz="2400" dirty="0" smtClean="0">
                <a:latin typeface="Ink Free" pitchFamily="66" charset="0"/>
              </a:rPr>
              <a:t>1. Convenience Products: </a:t>
            </a:r>
            <a:r>
              <a:rPr lang="en-US" sz="2400" b="1" dirty="0">
                <a:latin typeface="Ink Free" pitchFamily="66" charset="0"/>
              </a:rPr>
              <a:t>Convenience products</a:t>
            </a:r>
            <a:r>
              <a:rPr lang="en-US" sz="2400" dirty="0">
                <a:latin typeface="Ink Free" pitchFamily="66" charset="0"/>
              </a:rPr>
              <a:t> are the </a:t>
            </a:r>
            <a:r>
              <a:rPr lang="en-US" sz="2400" b="1" dirty="0">
                <a:latin typeface="Ink Free" pitchFamily="66" charset="0"/>
              </a:rPr>
              <a:t>products</a:t>
            </a:r>
            <a:r>
              <a:rPr lang="en-US" sz="2400" dirty="0">
                <a:latin typeface="Ink Free" pitchFamily="66" charset="0"/>
              </a:rPr>
              <a:t> that are purchased by the consumers frequently and with minimum effort and thought. Hence, such </a:t>
            </a:r>
            <a:r>
              <a:rPr lang="en-US" sz="2400" b="1" dirty="0">
                <a:latin typeface="Ink Free" pitchFamily="66" charset="0"/>
              </a:rPr>
              <a:t>convenience product</a:t>
            </a:r>
            <a:r>
              <a:rPr lang="en-US" sz="2400" dirty="0">
                <a:latin typeface="Ink Free" pitchFamily="66" charset="0"/>
              </a:rPr>
              <a:t> purchases are also called as low involvement purchases</a:t>
            </a:r>
            <a:r>
              <a:rPr lang="en-US" dirty="0"/>
              <a:t>.</a:t>
            </a:r>
            <a:endParaRPr lang="en-US" dirty="0">
              <a:latin typeface="Ink Free" pitchFamily="66" charset="0"/>
            </a:endParaRPr>
          </a:p>
        </p:txBody>
      </p:sp>
      <p:pic>
        <p:nvPicPr>
          <p:cNvPr id="5" name="Picture 4" descr="all-products-20170125054108782.jfif"/>
          <p:cNvPicPr>
            <a:picLocks noChangeAspect="1"/>
          </p:cNvPicPr>
          <p:nvPr/>
        </p:nvPicPr>
        <p:blipFill>
          <a:blip r:embed="rId2"/>
          <a:stretch>
            <a:fillRect/>
          </a:stretch>
        </p:blipFill>
        <p:spPr>
          <a:xfrm>
            <a:off x="228600" y="3886200"/>
            <a:ext cx="8610600" cy="27432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Ink Free" pitchFamily="66" charset="0"/>
              </a:rPr>
              <a:t>Product and service classification</a:t>
            </a:r>
            <a:endParaRPr lang="en-US" dirty="0"/>
          </a:p>
        </p:txBody>
      </p:sp>
      <p:sp>
        <p:nvSpPr>
          <p:cNvPr id="3" name="Content Placeholder 2"/>
          <p:cNvSpPr>
            <a:spLocks noGrp="1"/>
          </p:cNvSpPr>
          <p:nvPr>
            <p:ph idx="1"/>
          </p:nvPr>
        </p:nvSpPr>
        <p:spPr/>
        <p:txBody>
          <a:bodyPr/>
          <a:lstStyle/>
          <a:p>
            <a:r>
              <a:rPr lang="en-US" sz="2400" dirty="0" smtClean="0">
                <a:latin typeface="Ink Free" pitchFamily="66" charset="0"/>
              </a:rPr>
              <a:t>2. Shopping products: </a:t>
            </a:r>
            <a:r>
              <a:rPr lang="en-US" sz="2400" dirty="0"/>
              <a:t> </a:t>
            </a:r>
            <a:r>
              <a:rPr lang="en-US" sz="2400" b="1" dirty="0">
                <a:latin typeface="Ink Free" pitchFamily="66" charset="0"/>
              </a:rPr>
              <a:t>Shopping products</a:t>
            </a:r>
            <a:r>
              <a:rPr lang="en-US" sz="2400" dirty="0">
                <a:latin typeface="Ink Free" pitchFamily="66" charset="0"/>
              </a:rPr>
              <a:t> refer to items that the consumers purchase less frequently and compare with available alternatives in the market. Consumers need time, planning and efforts to take the final decision whether to buy the product or not</a:t>
            </a:r>
            <a:r>
              <a:rPr lang="en-US" dirty="0">
                <a:latin typeface="Ink Free" pitchFamily="66" charset="0"/>
              </a:rPr>
              <a:t>.</a:t>
            </a:r>
          </a:p>
        </p:txBody>
      </p:sp>
      <p:pic>
        <p:nvPicPr>
          <p:cNvPr id="5" name="Picture 4" descr="download (1).jfif"/>
          <p:cNvPicPr>
            <a:picLocks noChangeAspect="1"/>
          </p:cNvPicPr>
          <p:nvPr/>
        </p:nvPicPr>
        <p:blipFill>
          <a:blip r:embed="rId2"/>
          <a:stretch>
            <a:fillRect/>
          </a:stretch>
        </p:blipFill>
        <p:spPr>
          <a:xfrm>
            <a:off x="685800" y="3505200"/>
            <a:ext cx="8153400" cy="32004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Ink Free" pitchFamily="66" charset="0"/>
              </a:rPr>
              <a:t>Product and service classification</a:t>
            </a:r>
            <a:endParaRPr lang="en-US" dirty="0"/>
          </a:p>
        </p:txBody>
      </p:sp>
      <p:sp>
        <p:nvSpPr>
          <p:cNvPr id="3" name="Content Placeholder 2"/>
          <p:cNvSpPr>
            <a:spLocks noGrp="1"/>
          </p:cNvSpPr>
          <p:nvPr>
            <p:ph idx="1"/>
          </p:nvPr>
        </p:nvSpPr>
        <p:spPr/>
        <p:txBody>
          <a:bodyPr/>
          <a:lstStyle/>
          <a:p>
            <a:r>
              <a:rPr lang="en-US" dirty="0" smtClean="0">
                <a:latin typeface="Ink Free" pitchFamily="66" charset="0"/>
              </a:rPr>
              <a:t>3. Specialty </a:t>
            </a:r>
            <a:r>
              <a:rPr lang="en-US" sz="2800" dirty="0" smtClean="0">
                <a:latin typeface="Ink Free" pitchFamily="66" charset="0"/>
              </a:rPr>
              <a:t>Products </a:t>
            </a:r>
            <a:r>
              <a:rPr lang="en-US" sz="2400" dirty="0" smtClean="0">
                <a:latin typeface="Ink Free" pitchFamily="66" charset="0"/>
              </a:rPr>
              <a:t>: A </a:t>
            </a:r>
            <a:r>
              <a:rPr lang="en-US" sz="2400" dirty="0">
                <a:latin typeface="Ink Free" pitchFamily="66" charset="0"/>
              </a:rPr>
              <a:t>specialty product is a product that certain consumers will actively seek to purchase because of unique characteristics or loyalty to a specific </a:t>
            </a:r>
            <a:r>
              <a:rPr lang="en-US" sz="2400" b="1" dirty="0">
                <a:latin typeface="Ink Free" pitchFamily="66" charset="0"/>
              </a:rPr>
              <a:t>brand</a:t>
            </a:r>
            <a:r>
              <a:rPr lang="en-US" sz="2400" dirty="0">
                <a:latin typeface="Ink Free" pitchFamily="66" charset="0"/>
              </a:rPr>
              <a:t>. Consumers who seek specialty products know what they want and will spend the time and effort to get it.</a:t>
            </a:r>
            <a:r>
              <a:rPr lang="en-US" sz="2400" dirty="0" smtClean="0">
                <a:latin typeface="Ink Free" pitchFamily="66" charset="0"/>
              </a:rPr>
              <a:t> </a:t>
            </a:r>
            <a:endParaRPr lang="en-US" sz="2400" dirty="0">
              <a:latin typeface="Ink Free" pitchFamily="66" charset="0"/>
            </a:endParaRPr>
          </a:p>
        </p:txBody>
      </p:sp>
      <p:pic>
        <p:nvPicPr>
          <p:cNvPr id="4" name="Picture 3" descr="5d72a2b52e22af2612082d47.jfif"/>
          <p:cNvPicPr>
            <a:picLocks noChangeAspect="1"/>
          </p:cNvPicPr>
          <p:nvPr/>
        </p:nvPicPr>
        <p:blipFill>
          <a:blip r:embed="rId2"/>
          <a:stretch>
            <a:fillRect/>
          </a:stretch>
        </p:blipFill>
        <p:spPr>
          <a:xfrm>
            <a:off x="609600" y="3962400"/>
            <a:ext cx="8229600" cy="28956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Ink Free" pitchFamily="66" charset="0"/>
              </a:rPr>
              <a:t>Product and service classification</a:t>
            </a:r>
            <a:endParaRPr lang="en-US" dirty="0"/>
          </a:p>
        </p:txBody>
      </p:sp>
      <p:sp>
        <p:nvSpPr>
          <p:cNvPr id="3" name="Content Placeholder 2"/>
          <p:cNvSpPr>
            <a:spLocks noGrp="1"/>
          </p:cNvSpPr>
          <p:nvPr>
            <p:ph idx="1"/>
          </p:nvPr>
        </p:nvSpPr>
        <p:spPr/>
        <p:txBody>
          <a:bodyPr/>
          <a:lstStyle/>
          <a:p>
            <a:pPr>
              <a:buNone/>
            </a:pPr>
            <a:r>
              <a:rPr lang="en-US" dirty="0" smtClean="0">
                <a:latin typeface="Ink Free" pitchFamily="66" charset="0"/>
              </a:rPr>
              <a:t>4. Unsought Product: </a:t>
            </a:r>
            <a:r>
              <a:rPr lang="en-US" sz="2400" b="1" dirty="0" smtClean="0">
                <a:latin typeface="Ink Free" pitchFamily="66" charset="0"/>
              </a:rPr>
              <a:t>Unsought </a:t>
            </a:r>
            <a:r>
              <a:rPr lang="en-US" sz="2400" b="1" dirty="0">
                <a:latin typeface="Ink Free" pitchFamily="66" charset="0"/>
              </a:rPr>
              <a:t>Goods</a:t>
            </a:r>
            <a:r>
              <a:rPr lang="en-US" sz="2400" dirty="0">
                <a:latin typeface="Ink Free" pitchFamily="66" charset="0"/>
              </a:rPr>
              <a:t> are </a:t>
            </a:r>
            <a:r>
              <a:rPr lang="en-US" sz="2400" b="1" dirty="0">
                <a:latin typeface="Ink Free" pitchFamily="66" charset="0"/>
              </a:rPr>
              <a:t>goods</a:t>
            </a:r>
            <a:r>
              <a:rPr lang="en-US" sz="2400" dirty="0">
                <a:latin typeface="Ink Free" pitchFamily="66" charset="0"/>
              </a:rPr>
              <a:t> that the consumer does not know about or does not normally think of buying, and the purchase of which arises due to danger or the fear of danger and lack of desire. The classic examples of known but </a:t>
            </a:r>
            <a:r>
              <a:rPr lang="en-US" sz="2400" b="1" dirty="0">
                <a:latin typeface="Ink Free" pitchFamily="66" charset="0"/>
              </a:rPr>
              <a:t>unsought goods</a:t>
            </a:r>
            <a:r>
              <a:rPr lang="en-US" sz="2400" dirty="0">
                <a:latin typeface="Ink Free" pitchFamily="66" charset="0"/>
              </a:rPr>
              <a:t> are funeral services, encyclopedias, fire extinguishers and reference books.</a:t>
            </a:r>
          </a:p>
        </p:txBody>
      </p:sp>
      <p:pic>
        <p:nvPicPr>
          <p:cNvPr id="4" name="Picture 3" descr="fire-extinguisher-glass.jpeg"/>
          <p:cNvPicPr>
            <a:picLocks noChangeAspect="1"/>
          </p:cNvPicPr>
          <p:nvPr/>
        </p:nvPicPr>
        <p:blipFill>
          <a:blip r:embed="rId2"/>
          <a:stretch>
            <a:fillRect/>
          </a:stretch>
        </p:blipFill>
        <p:spPr>
          <a:xfrm>
            <a:off x="1219200" y="4038600"/>
            <a:ext cx="7086600" cy="28194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Ink Free" pitchFamily="66" charset="0"/>
              </a:rPr>
              <a:t>Product and service classification</a:t>
            </a:r>
            <a:endParaRPr lang="en-US" dirty="0"/>
          </a:p>
        </p:txBody>
      </p:sp>
      <p:sp>
        <p:nvSpPr>
          <p:cNvPr id="3" name="Content Placeholder 2"/>
          <p:cNvSpPr>
            <a:spLocks noGrp="1"/>
          </p:cNvSpPr>
          <p:nvPr>
            <p:ph idx="1"/>
          </p:nvPr>
        </p:nvSpPr>
        <p:spPr/>
        <p:txBody>
          <a:bodyPr/>
          <a:lstStyle/>
          <a:p>
            <a:r>
              <a:rPr lang="en-US" b="1" dirty="0" smtClean="0">
                <a:solidFill>
                  <a:srgbClr val="FF0000"/>
                </a:solidFill>
                <a:latin typeface="Ink Free" pitchFamily="66" charset="0"/>
              </a:rPr>
              <a:t>Industrial Products</a:t>
            </a:r>
            <a:r>
              <a:rPr lang="en-US" dirty="0" smtClean="0">
                <a:latin typeface="Ink Free" pitchFamily="66" charset="0"/>
              </a:rPr>
              <a:t>: are those products purchased for further processing or for use in conducting a business. Industrial products are of three types: </a:t>
            </a:r>
          </a:p>
          <a:p>
            <a:r>
              <a:rPr lang="en-US" dirty="0" smtClean="0">
                <a:solidFill>
                  <a:srgbClr val="FF0000"/>
                </a:solidFill>
                <a:latin typeface="Ink Free" pitchFamily="66" charset="0"/>
              </a:rPr>
              <a:t>1. </a:t>
            </a:r>
            <a:r>
              <a:rPr lang="en-US" b="1" dirty="0" smtClean="0">
                <a:solidFill>
                  <a:srgbClr val="FF0000"/>
                </a:solidFill>
                <a:latin typeface="Ink Free" pitchFamily="66" charset="0"/>
              </a:rPr>
              <a:t>Materials and parts</a:t>
            </a:r>
          </a:p>
          <a:p>
            <a:r>
              <a:rPr lang="en-US" b="1" dirty="0" smtClean="0">
                <a:solidFill>
                  <a:srgbClr val="FF0000"/>
                </a:solidFill>
                <a:latin typeface="Ink Free" pitchFamily="66" charset="0"/>
              </a:rPr>
              <a:t>2. Capital items</a:t>
            </a:r>
          </a:p>
          <a:p>
            <a:r>
              <a:rPr lang="en-US" b="1" dirty="0" smtClean="0">
                <a:solidFill>
                  <a:srgbClr val="FF0000"/>
                </a:solidFill>
                <a:latin typeface="Ink Free" pitchFamily="66" charset="0"/>
              </a:rPr>
              <a:t>3. Supplies and services</a:t>
            </a:r>
            <a:endParaRPr lang="en-US" b="1" dirty="0">
              <a:solidFill>
                <a:srgbClr val="FF0000"/>
              </a:solidFill>
              <a:latin typeface="Ink Free" pitchFamily="66"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Ink Free" pitchFamily="66" charset="0"/>
              </a:rPr>
              <a:t>Organizations, persons, places and ideas</a:t>
            </a:r>
            <a:endParaRPr lang="en-US" dirty="0">
              <a:latin typeface="Ink Free" pitchFamily="66" charset="0"/>
            </a:endParaRPr>
          </a:p>
        </p:txBody>
      </p:sp>
      <p:sp>
        <p:nvSpPr>
          <p:cNvPr id="3" name="Content Placeholder 2"/>
          <p:cNvSpPr>
            <a:spLocks noGrp="1"/>
          </p:cNvSpPr>
          <p:nvPr>
            <p:ph idx="1"/>
          </p:nvPr>
        </p:nvSpPr>
        <p:spPr/>
        <p:txBody>
          <a:bodyPr>
            <a:normAutofit fontScale="92500"/>
          </a:bodyPr>
          <a:lstStyle/>
          <a:p>
            <a:r>
              <a:rPr lang="en-US" b="1" dirty="0">
                <a:latin typeface="Ink Free" pitchFamily="66" charset="0"/>
              </a:rPr>
              <a:t>Organization marketing</a:t>
            </a:r>
            <a:r>
              <a:rPr lang="en-US" dirty="0">
                <a:latin typeface="Ink Free" pitchFamily="66" charset="0"/>
              </a:rPr>
              <a:t> is the marketing strategy that influences consumers to accept the goals of, receive the services of, or contribute in some way to an organization</a:t>
            </a:r>
            <a:r>
              <a:rPr lang="en-US" dirty="0" smtClean="0"/>
              <a:t>.</a:t>
            </a:r>
          </a:p>
          <a:p>
            <a:r>
              <a:rPr lang="en-US" b="1" dirty="0">
                <a:latin typeface="Ink Free" pitchFamily="66" charset="0"/>
              </a:rPr>
              <a:t>Person marketing </a:t>
            </a:r>
            <a:r>
              <a:rPr lang="en-US" dirty="0">
                <a:latin typeface="Ink Free" pitchFamily="66" charset="0"/>
              </a:rPr>
              <a:t>is the use of efforts designed to attract the attention, interest, and preference of a target market toward a person.</a:t>
            </a:r>
          </a:p>
          <a:p>
            <a:pPr>
              <a:buNone/>
            </a:pPr>
            <a:r>
              <a:rPr lang="en-US" b="1" dirty="0"/>
              <a:t> </a:t>
            </a:r>
            <a:endParaRPr lang="en-US" dirty="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Ink Free" pitchFamily="66" charset="0"/>
              </a:rPr>
              <a:t>Organizations, persons, places and ideas</a:t>
            </a:r>
            <a:endParaRPr lang="en-US" dirty="0"/>
          </a:p>
        </p:txBody>
      </p:sp>
      <p:sp>
        <p:nvSpPr>
          <p:cNvPr id="3" name="Content Placeholder 2"/>
          <p:cNvSpPr>
            <a:spLocks noGrp="1"/>
          </p:cNvSpPr>
          <p:nvPr>
            <p:ph idx="1"/>
          </p:nvPr>
        </p:nvSpPr>
        <p:spPr/>
        <p:txBody>
          <a:bodyPr>
            <a:normAutofit/>
          </a:bodyPr>
          <a:lstStyle/>
          <a:p>
            <a:r>
              <a:rPr lang="en-US" sz="2400" b="1" dirty="0">
                <a:latin typeface="Ink Free" pitchFamily="66" charset="0"/>
              </a:rPr>
              <a:t>Place Marketing</a:t>
            </a:r>
            <a:r>
              <a:rPr lang="en-US" sz="2400" dirty="0">
                <a:latin typeface="Ink Free" pitchFamily="66" charset="0"/>
              </a:rPr>
              <a:t>, also referred to as </a:t>
            </a:r>
            <a:r>
              <a:rPr lang="en-US" sz="2400" b="1" dirty="0">
                <a:latin typeface="Ink Free" pitchFamily="66" charset="0"/>
              </a:rPr>
              <a:t>Place</a:t>
            </a:r>
            <a:r>
              <a:rPr lang="en-US" sz="2400" dirty="0">
                <a:latin typeface="Ink Free" pitchFamily="66" charset="0"/>
              </a:rPr>
              <a:t> branding refers to promotion of a particular </a:t>
            </a:r>
            <a:r>
              <a:rPr lang="en-US" sz="2400" b="1" dirty="0">
                <a:latin typeface="Ink Free" pitchFamily="66" charset="0"/>
              </a:rPr>
              <a:t>place</a:t>
            </a:r>
            <a:r>
              <a:rPr lang="en-US" sz="2400" dirty="0">
                <a:latin typeface="Ink Free" pitchFamily="66" charset="0"/>
              </a:rPr>
              <a:t>. It goes beyond the notion that the struggle for preference is only for the products and services. All over the world, countries, states, cities are competing for the attention in terms of business, tourism income </a:t>
            </a:r>
            <a:r>
              <a:rPr lang="en-US" sz="2400" dirty="0" smtClean="0">
                <a:latin typeface="Ink Free" pitchFamily="66" charset="0"/>
              </a:rPr>
              <a:t>etc</a:t>
            </a:r>
          </a:p>
          <a:p>
            <a:pPr>
              <a:buNone/>
            </a:pPr>
            <a:r>
              <a:rPr lang="en-US" sz="2400" dirty="0">
                <a:latin typeface="Ink Free" pitchFamily="66" charset="0"/>
              </a:rPr>
              <a:t>Traditional commercial </a:t>
            </a:r>
            <a:r>
              <a:rPr lang="en-US" sz="2400" dirty="0" smtClean="0">
                <a:latin typeface="Ink Free" pitchFamily="66" charset="0"/>
              </a:rPr>
              <a:t>marketing aims </a:t>
            </a:r>
            <a:r>
              <a:rPr lang="en-US" sz="2400" dirty="0">
                <a:latin typeface="Ink Free" pitchFamily="66" charset="0"/>
              </a:rPr>
              <a:t>are primarily financial, though they can have positive social effects as well. In the context of public health, social marketing would promote general health, raise awareness and induce changes in </a:t>
            </a:r>
            <a:r>
              <a:rPr lang="en-US" sz="2400" dirty="0" smtClean="0">
                <a:latin typeface="Ink Free" pitchFamily="66" charset="0"/>
              </a:rPr>
              <a:t>behavior.</a:t>
            </a:r>
            <a:endParaRPr lang="en-US" sz="2400" dirty="0">
              <a:latin typeface="Ink Free"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Ink Free" pitchFamily="66" charset="0"/>
              </a:rPr>
              <a:t>Today’s Topic</a:t>
            </a:r>
            <a:endParaRPr lang="en-US" dirty="0">
              <a:latin typeface="Ink Free" pitchFamily="66" charset="0"/>
            </a:endParaRPr>
          </a:p>
        </p:txBody>
      </p:sp>
      <p:sp>
        <p:nvSpPr>
          <p:cNvPr id="3" name="Content Placeholder 2"/>
          <p:cNvSpPr>
            <a:spLocks noGrp="1"/>
          </p:cNvSpPr>
          <p:nvPr>
            <p:ph idx="1"/>
          </p:nvPr>
        </p:nvSpPr>
        <p:spPr/>
        <p:txBody>
          <a:bodyPr>
            <a:normAutofit/>
          </a:bodyPr>
          <a:lstStyle/>
          <a:p>
            <a:r>
              <a:rPr lang="en-US" sz="4000" dirty="0" smtClean="0">
                <a:latin typeface="Ink Free" pitchFamily="66" charset="0"/>
              </a:rPr>
              <a:t>1. Product and services</a:t>
            </a:r>
          </a:p>
          <a:p>
            <a:r>
              <a:rPr lang="en-US" sz="4000" dirty="0" smtClean="0">
                <a:latin typeface="Ink Free" pitchFamily="66" charset="0"/>
              </a:rPr>
              <a:t>2. Levels of products and services</a:t>
            </a:r>
          </a:p>
          <a:p>
            <a:r>
              <a:rPr lang="en-US" sz="4000" dirty="0" smtClean="0">
                <a:latin typeface="Ink Free" pitchFamily="66" charset="0"/>
              </a:rPr>
              <a:t>3. Product and service classification</a:t>
            </a:r>
          </a:p>
          <a:p>
            <a:r>
              <a:rPr lang="en-US" sz="4000" dirty="0" smtClean="0">
                <a:latin typeface="Ink Free" pitchFamily="66" charset="0"/>
              </a:rPr>
              <a:t>4. Product and service decisions</a:t>
            </a:r>
            <a:endParaRPr lang="en-US" sz="4000" dirty="0">
              <a:latin typeface="Ink Free" pitchFamily="66"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Ink Free" pitchFamily="66" charset="0"/>
              </a:rPr>
              <a:t>Product</a:t>
            </a:r>
            <a:endParaRPr lang="en-US" dirty="0">
              <a:latin typeface="Ink Free" pitchFamily="66" charset="0"/>
            </a:endParaRPr>
          </a:p>
        </p:txBody>
      </p:sp>
      <p:sp>
        <p:nvSpPr>
          <p:cNvPr id="3" name="Content Placeholder 2"/>
          <p:cNvSpPr>
            <a:spLocks noGrp="1"/>
          </p:cNvSpPr>
          <p:nvPr>
            <p:ph idx="1"/>
          </p:nvPr>
        </p:nvSpPr>
        <p:spPr/>
        <p:txBody>
          <a:bodyPr>
            <a:normAutofit fontScale="92500" lnSpcReduction="10000"/>
          </a:bodyPr>
          <a:lstStyle/>
          <a:p>
            <a:r>
              <a:rPr lang="en-US" dirty="0" smtClean="0">
                <a:latin typeface="Ink Free" pitchFamily="66" charset="0"/>
              </a:rPr>
              <a:t>Anything that can be offered to a market for attention, acquisition, use or consumption that might satisfy a need or want is called product. </a:t>
            </a:r>
          </a:p>
          <a:p>
            <a:r>
              <a:rPr lang="en-US" dirty="0" smtClean="0">
                <a:latin typeface="Ink Free" pitchFamily="66" charset="0"/>
              </a:rPr>
              <a:t>In </a:t>
            </a:r>
            <a:r>
              <a:rPr lang="en-US" dirty="0">
                <a:latin typeface="Ink Free" pitchFamily="66" charset="0"/>
              </a:rPr>
              <a:t>general, a product is defined as a “thing produced by labor or effort” or the “result of an act or a process. ” The word “product” stems from the verb “produce”, from the Latin </a:t>
            </a:r>
            <a:r>
              <a:rPr lang="en-US" dirty="0" err="1">
                <a:latin typeface="Ink Free" pitchFamily="66" charset="0"/>
              </a:rPr>
              <a:t>prōdūce</a:t>
            </a:r>
            <a:r>
              <a:rPr lang="en-US" dirty="0">
                <a:latin typeface="Ink Free" pitchFamily="66" charset="0"/>
              </a:rPr>
              <a:t>(re) “(to) lead or bring forth. ” Since 1575, the word “product” has referred to anything produced</a:t>
            </a:r>
            <a:r>
              <a:rPr lang="en-US" dirty="0"/>
              <a:t>.</a:t>
            </a:r>
            <a:endParaRPr lang="en-US" dirty="0">
              <a:latin typeface="Ink Free" pitchFamily="66"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download.jfif"/>
          <p:cNvPicPr>
            <a:picLocks noGrp="1" noChangeAspect="1"/>
          </p:cNvPicPr>
          <p:nvPr>
            <p:ph idx="1"/>
          </p:nvPr>
        </p:nvPicPr>
        <p:blipFill>
          <a:blip r:embed="rId2"/>
          <a:stretch>
            <a:fillRect/>
          </a:stretch>
        </p:blipFill>
        <p:spPr>
          <a:xfrm>
            <a:off x="0" y="76200"/>
            <a:ext cx="9144000" cy="6629400"/>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Ink Free" pitchFamily="66" charset="0"/>
              </a:rPr>
              <a:t>Service</a:t>
            </a:r>
            <a:endParaRPr lang="en-US" dirty="0">
              <a:latin typeface="Ink Free" pitchFamily="66" charset="0"/>
            </a:endParaRPr>
          </a:p>
        </p:txBody>
      </p:sp>
      <p:sp>
        <p:nvSpPr>
          <p:cNvPr id="3" name="Content Placeholder 2"/>
          <p:cNvSpPr>
            <a:spLocks noGrp="1"/>
          </p:cNvSpPr>
          <p:nvPr>
            <p:ph idx="1"/>
          </p:nvPr>
        </p:nvSpPr>
        <p:spPr/>
        <p:txBody>
          <a:bodyPr/>
          <a:lstStyle/>
          <a:p>
            <a:r>
              <a:rPr lang="en-US" dirty="0" smtClean="0">
                <a:latin typeface="Ink Free" pitchFamily="66" charset="0"/>
              </a:rPr>
              <a:t>Any activity or benefit that one party can offer to another that is essentially intangible and does not result in the ownership of anything. </a:t>
            </a:r>
          </a:p>
          <a:p>
            <a:endParaRPr lang="en-US" dirty="0">
              <a:latin typeface="Ink Free"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Ink Free" pitchFamily="66" charset="0"/>
              </a:rPr>
              <a:t>Levels of product and services</a:t>
            </a:r>
            <a:endParaRPr lang="en-US" dirty="0">
              <a:latin typeface="Ink Free" pitchFamily="66" charset="0"/>
            </a:endParaRPr>
          </a:p>
        </p:txBody>
      </p:sp>
      <p:pic>
        <p:nvPicPr>
          <p:cNvPr id="4" name="Content Placeholder 3" descr="three_levels.gif"/>
          <p:cNvPicPr>
            <a:picLocks noGrp="1" noChangeAspect="1"/>
          </p:cNvPicPr>
          <p:nvPr>
            <p:ph idx="1"/>
          </p:nvPr>
        </p:nvPicPr>
        <p:blipFill>
          <a:blip r:embed="rId2"/>
          <a:stretch>
            <a:fillRect/>
          </a:stretch>
        </p:blipFill>
        <p:spPr>
          <a:xfrm>
            <a:off x="0" y="1143000"/>
            <a:ext cx="9144000" cy="5715000"/>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Ink Free" pitchFamily="66" charset="0"/>
              </a:rPr>
              <a:t>Levels of product and services</a:t>
            </a:r>
            <a:endParaRPr lang="en-US" dirty="0"/>
          </a:p>
        </p:txBody>
      </p:sp>
      <p:sp>
        <p:nvSpPr>
          <p:cNvPr id="3" name="Content Placeholder 2"/>
          <p:cNvSpPr>
            <a:spLocks noGrp="1"/>
          </p:cNvSpPr>
          <p:nvPr>
            <p:ph idx="1"/>
          </p:nvPr>
        </p:nvSpPr>
        <p:spPr/>
        <p:txBody>
          <a:bodyPr>
            <a:noAutofit/>
          </a:bodyPr>
          <a:lstStyle/>
          <a:p>
            <a:r>
              <a:rPr lang="en-US" dirty="0">
                <a:latin typeface="Ink Free" pitchFamily="66" charset="0"/>
              </a:rPr>
              <a:t>The </a:t>
            </a:r>
            <a:r>
              <a:rPr lang="en-US" dirty="0" smtClean="0">
                <a:latin typeface="Ink Free" pitchFamily="66" charset="0"/>
              </a:rPr>
              <a:t>concept </a:t>
            </a:r>
            <a:r>
              <a:rPr lang="en-US" dirty="0">
                <a:latin typeface="Ink Free" pitchFamily="66" charset="0"/>
              </a:rPr>
              <a:t>of a Core Product originates from Philip </a:t>
            </a:r>
            <a:r>
              <a:rPr lang="en-US" dirty="0" err="1" smtClean="0">
                <a:latin typeface="Ink Free" pitchFamily="66" charset="0"/>
              </a:rPr>
              <a:t>Kotler</a:t>
            </a:r>
            <a:r>
              <a:rPr lang="en-US" dirty="0" smtClean="0">
                <a:latin typeface="Ink Free" pitchFamily="66" charset="0"/>
              </a:rPr>
              <a:t> in </a:t>
            </a:r>
            <a:r>
              <a:rPr lang="en-US" dirty="0">
                <a:latin typeface="Ink Free" pitchFamily="66" charset="0"/>
              </a:rPr>
              <a:t>his 1967 book - </a:t>
            </a:r>
            <a:r>
              <a:rPr lang="en-US" i="1" dirty="0">
                <a:latin typeface="Ink Free" pitchFamily="66" charset="0"/>
              </a:rPr>
              <a:t>Marketing Management: Analysis, Planning and Control</a:t>
            </a:r>
            <a:r>
              <a:rPr lang="en-US" dirty="0" smtClean="0">
                <a:latin typeface="Ink Free" pitchFamily="66" charset="0"/>
              </a:rPr>
              <a:t>.</a:t>
            </a:r>
            <a:r>
              <a:rPr lang="en-US" baseline="30000" dirty="0">
                <a:latin typeface="Ink Free" pitchFamily="66" charset="0"/>
              </a:rPr>
              <a:t> </a:t>
            </a:r>
            <a:r>
              <a:rPr lang="en-US" dirty="0">
                <a:latin typeface="Ink Free" pitchFamily="66" charset="0"/>
              </a:rPr>
              <a:t> It forms the first level of the concept of </a:t>
            </a:r>
            <a:r>
              <a:rPr lang="en-US" i="1" dirty="0">
                <a:latin typeface="Ink Free" pitchFamily="66" charset="0"/>
              </a:rPr>
              <a:t>Three Levels of a Product</a:t>
            </a:r>
            <a:r>
              <a:rPr lang="en-US" dirty="0">
                <a:latin typeface="Ink Free" pitchFamily="66" charset="0"/>
              </a:rPr>
              <a:t>.</a:t>
            </a:r>
          </a:p>
          <a:p>
            <a:pPr>
              <a:buNone/>
            </a:pPr>
            <a:endParaRPr lang="en-US" dirty="0">
              <a:latin typeface="Ink Free" pitchFamily="66"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Ink Free" pitchFamily="66" charset="0"/>
              </a:rPr>
              <a:t>Levels of product and services</a:t>
            </a:r>
            <a:endParaRPr lang="en-US" dirty="0"/>
          </a:p>
        </p:txBody>
      </p:sp>
      <p:pic>
        <p:nvPicPr>
          <p:cNvPr id="4" name="Content Placeholder 3" descr="netflix-example-l.jpg"/>
          <p:cNvPicPr>
            <a:picLocks noGrp="1" noChangeAspect="1"/>
          </p:cNvPicPr>
          <p:nvPr>
            <p:ph idx="1"/>
          </p:nvPr>
        </p:nvPicPr>
        <p:blipFill>
          <a:blip r:embed="rId2"/>
          <a:stretch>
            <a:fillRect/>
          </a:stretch>
        </p:blipFill>
        <p:spPr>
          <a:xfrm>
            <a:off x="0" y="1143000"/>
            <a:ext cx="9143999" cy="6324600"/>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Ink Free" pitchFamily="66" charset="0"/>
              </a:rPr>
              <a:t>Product and service classification</a:t>
            </a:r>
            <a:endParaRPr lang="en-US" dirty="0">
              <a:latin typeface="Ink Free" pitchFamily="66" charset="0"/>
            </a:endParaRPr>
          </a:p>
        </p:txBody>
      </p:sp>
      <p:sp>
        <p:nvSpPr>
          <p:cNvPr id="3" name="Content Placeholder 2"/>
          <p:cNvSpPr>
            <a:spLocks noGrp="1"/>
          </p:cNvSpPr>
          <p:nvPr>
            <p:ph idx="1"/>
          </p:nvPr>
        </p:nvSpPr>
        <p:spPr/>
        <p:txBody>
          <a:bodyPr/>
          <a:lstStyle/>
          <a:p>
            <a:r>
              <a:rPr lang="en-US" b="1" dirty="0" smtClean="0">
                <a:solidFill>
                  <a:srgbClr val="FF0000"/>
                </a:solidFill>
                <a:latin typeface="Ink Free" pitchFamily="66" charset="0"/>
              </a:rPr>
              <a:t>Consumer Products</a:t>
            </a:r>
            <a:r>
              <a:rPr lang="en-US" dirty="0" smtClean="0">
                <a:latin typeface="Ink Free" pitchFamily="66" charset="0"/>
              </a:rPr>
              <a:t>: Bought by final consumers for personal consumption. Consumer products are classified as follows:</a:t>
            </a:r>
          </a:p>
          <a:p>
            <a:pPr marL="514350" indent="-514350">
              <a:buAutoNum type="arabicPeriod"/>
            </a:pPr>
            <a:r>
              <a:rPr lang="en-US" b="1" dirty="0" smtClean="0">
                <a:solidFill>
                  <a:srgbClr val="FF0000"/>
                </a:solidFill>
                <a:latin typeface="Ink Free" pitchFamily="66" charset="0"/>
              </a:rPr>
              <a:t>Convenience Products</a:t>
            </a:r>
          </a:p>
          <a:p>
            <a:pPr marL="514350" indent="-514350">
              <a:buAutoNum type="arabicPeriod"/>
            </a:pPr>
            <a:r>
              <a:rPr lang="en-US" b="1" dirty="0" smtClean="0">
                <a:solidFill>
                  <a:srgbClr val="FF0000"/>
                </a:solidFill>
                <a:latin typeface="Ink Free" pitchFamily="66" charset="0"/>
              </a:rPr>
              <a:t> Shopping Products</a:t>
            </a:r>
          </a:p>
          <a:p>
            <a:pPr marL="514350" indent="-514350">
              <a:buAutoNum type="arabicPeriod"/>
            </a:pPr>
            <a:r>
              <a:rPr lang="en-US" b="1" dirty="0">
                <a:solidFill>
                  <a:srgbClr val="FF0000"/>
                </a:solidFill>
                <a:latin typeface="Ink Free" pitchFamily="66" charset="0"/>
              </a:rPr>
              <a:t> </a:t>
            </a:r>
            <a:r>
              <a:rPr lang="en-US" b="1" dirty="0" smtClean="0">
                <a:solidFill>
                  <a:srgbClr val="FF0000"/>
                </a:solidFill>
                <a:latin typeface="Ink Free" pitchFamily="66" charset="0"/>
              </a:rPr>
              <a:t>Specialty Products</a:t>
            </a:r>
          </a:p>
          <a:p>
            <a:pPr marL="514350" indent="-514350">
              <a:buAutoNum type="arabicPeriod"/>
            </a:pPr>
            <a:r>
              <a:rPr lang="en-US" b="1" dirty="0">
                <a:solidFill>
                  <a:srgbClr val="FF0000"/>
                </a:solidFill>
                <a:latin typeface="Ink Free" pitchFamily="66" charset="0"/>
              </a:rPr>
              <a:t> </a:t>
            </a:r>
            <a:r>
              <a:rPr lang="en-US" b="1" dirty="0" smtClean="0">
                <a:solidFill>
                  <a:srgbClr val="FF0000"/>
                </a:solidFill>
                <a:latin typeface="Ink Free" pitchFamily="66" charset="0"/>
              </a:rPr>
              <a:t>Unsought Products</a:t>
            </a:r>
            <a:endParaRPr lang="en-US" b="1" dirty="0">
              <a:solidFill>
                <a:srgbClr val="FF0000"/>
              </a:solidFill>
              <a:latin typeface="Ink Free" pitchFamily="66"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334</Words>
  <Application>Microsoft Office PowerPoint</Application>
  <PresentationFormat>On-screen Show (4:3)</PresentationFormat>
  <Paragraphs>40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Slide 1</vt:lpstr>
      <vt:lpstr>Today’s Topic</vt:lpstr>
      <vt:lpstr>Product</vt:lpstr>
      <vt:lpstr>Slide 4</vt:lpstr>
      <vt:lpstr>Service</vt:lpstr>
      <vt:lpstr>Levels of product and services</vt:lpstr>
      <vt:lpstr>Levels of product and services</vt:lpstr>
      <vt:lpstr>Levels of product and services</vt:lpstr>
      <vt:lpstr>Product and service classification</vt:lpstr>
      <vt:lpstr>Product and service classification</vt:lpstr>
      <vt:lpstr>Product and service classification</vt:lpstr>
      <vt:lpstr>Product and service classification</vt:lpstr>
      <vt:lpstr>Product and service classification</vt:lpstr>
      <vt:lpstr>Product and service classification</vt:lpstr>
      <vt:lpstr>Organizations, persons, places and ideas</vt:lpstr>
      <vt:lpstr>Organizations, persons, places and ideas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SHAHED</dc:creator>
  <cp:lastModifiedBy>SHAHED</cp:lastModifiedBy>
  <cp:revision>23</cp:revision>
  <dcterms:created xsi:type="dcterms:W3CDTF">2020-03-11T13:14:05Z</dcterms:created>
  <dcterms:modified xsi:type="dcterms:W3CDTF">2020-03-11T15:02:52Z</dcterms:modified>
</cp:coreProperties>
</file>