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7" r:id="rId2"/>
    <p:sldId id="267" r:id="rId3"/>
    <p:sldId id="277" r:id="rId4"/>
    <p:sldId id="278" r:id="rId5"/>
    <p:sldId id="279" r:id="rId6"/>
    <p:sldId id="268" r:id="rId7"/>
    <p:sldId id="269" r:id="rId8"/>
    <p:sldId id="270" r:id="rId9"/>
    <p:sldId id="271" r:id="rId10"/>
    <p:sldId id="272" r:id="rId11"/>
    <p:sldId id="280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DF5"/>
    <a:srgbClr val="FF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0" autoAdjust="0"/>
    <p:restoredTop sz="50000" autoAdjust="0"/>
  </p:normalViewPr>
  <p:slideViewPr>
    <p:cSldViewPr>
      <p:cViewPr varScale="1">
        <p:scale>
          <a:sx n="56" d="100"/>
          <a:sy n="56" d="100"/>
        </p:scale>
        <p:origin x="365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4C4E1-01A3-4195-AD68-79014D38D5B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03E39-9A26-4461-A8BF-C1341E409B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94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System Analysis and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05600" y="228600"/>
            <a:ext cx="2209800" cy="685800"/>
          </a:xfrm>
        </p:spPr>
        <p:txBody>
          <a:bodyPr/>
          <a:lstStyle>
            <a:lvl1pPr marL="0" indent="0" algn="ctr">
              <a:buNone/>
              <a:defRPr b="1" baseline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Lecture-1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1371600"/>
            <a:ext cx="8458200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0" scaled="0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81664-127F-4733-B0FE-B87859DBCCCB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47CE-B747-47F8-B38C-13F6BE9093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AD99E1CA-C6C1-514E-9A6A-C089B616D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68" y="1622843"/>
            <a:ext cx="5258418" cy="12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5" tIns="43673" rIns="87345" bIns="43673">
            <a:spAutoFit/>
          </a:bodyPr>
          <a:lstStyle>
            <a:lvl1pPr defTabSz="1065213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65213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52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5213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5213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33" b="1" dirty="0">
                <a:solidFill>
                  <a:srgbClr val="FF0000"/>
                </a:solidFill>
              </a:rPr>
              <a:t>Course Code:                                          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33" b="1" dirty="0">
                <a:solidFill>
                  <a:srgbClr val="FF0000"/>
                </a:solidFill>
              </a:rPr>
              <a:t>                       </a:t>
            </a:r>
            <a:r>
              <a:rPr lang="en-US" altLang="en-US" sz="3033" b="1" dirty="0">
                <a:solidFill>
                  <a:schemeClr val="accent2"/>
                </a:solidFill>
              </a:rPr>
              <a:t>ICE-4151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FAD9DE9-7AD4-834B-B4C1-DC8F9936A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24169"/>
            <a:ext cx="8991752" cy="195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5" tIns="43673" rIns="87345" bIns="43673">
            <a:spAutoFit/>
          </a:bodyPr>
          <a:lstStyle>
            <a:lvl1pPr defTabSz="1065213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65213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52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5213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5213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33" b="1" dirty="0">
                <a:solidFill>
                  <a:srgbClr val="FF0000"/>
                </a:solidFill>
              </a:rPr>
              <a:t>     Course Title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033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33" b="1" dirty="0">
                <a:solidFill>
                  <a:schemeClr val="accent2"/>
                </a:solidFill>
              </a:rPr>
              <a:t>            Information System Analysis and Design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33" b="1" dirty="0">
                <a:solidFill>
                  <a:schemeClr val="accent2"/>
                </a:solidFill>
              </a:rPr>
              <a:t>         </a:t>
            </a:r>
          </a:p>
        </p:txBody>
      </p:sp>
      <p:sp>
        <p:nvSpPr>
          <p:cNvPr id="4100" name="Rectangle 6">
            <a:extLst>
              <a:ext uri="{FF2B5EF4-FFF2-40B4-BE49-F238E27FC236}">
                <a16:creationId xmlns:a16="http://schemas.microsoft.com/office/drawing/2014/main" id="{94BE2BB6-5282-5F43-AFE3-44C0D1587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762" y="2728920"/>
            <a:ext cx="826305" cy="94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721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590AF357-B861-F347-8DAC-94D839730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3" y="2550346"/>
            <a:ext cx="184731" cy="35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721"/>
          </a:p>
        </p:txBody>
      </p:sp>
      <p:sp>
        <p:nvSpPr>
          <p:cNvPr id="4102" name="Rectangle 8">
            <a:extLst>
              <a:ext uri="{FF2B5EF4-FFF2-40B4-BE49-F238E27FC236}">
                <a16:creationId xmlns:a16="http://schemas.microsoft.com/office/drawing/2014/main" id="{16114183-5FA9-7544-B164-908D72D88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13" y="561130"/>
            <a:ext cx="4690581" cy="74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45" tIns="43673" rIns="87345" bIns="43673" anchor="ctr">
            <a:spAutoFit/>
          </a:bodyPr>
          <a:lstStyle>
            <a:lvl1pPr defTabSz="1065213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65213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652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65213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65213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6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5" b="1" dirty="0"/>
              <a:t>UNIVERSITY OF RAJSHAHI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557" b="1" dirty="0">
                <a:latin typeface="Garamond" panose="02020404030301010803" pitchFamily="18" charset="0"/>
                <a:cs typeface="Times New Roman" panose="02020603050405020304" pitchFamily="18" charset="0"/>
              </a:rPr>
              <a:t>Rajshahi, BANGLADESH.</a:t>
            </a:r>
            <a:r>
              <a:rPr lang="en-US" altLang="en-US" sz="1557" dirty="0"/>
              <a:t> </a:t>
            </a:r>
          </a:p>
        </p:txBody>
      </p:sp>
      <p:pic>
        <p:nvPicPr>
          <p:cNvPr id="4104" name="Picture 11" descr="Image result for ru logo">
            <a:extLst>
              <a:ext uri="{FF2B5EF4-FFF2-40B4-BE49-F238E27FC236}">
                <a16:creationId xmlns:a16="http://schemas.microsoft.com/office/drawing/2014/main" id="{0A0D1093-C6FC-204C-B9C0-F6C8412AD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50" y="108169"/>
            <a:ext cx="1303869" cy="1340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A3EE59-8E00-7145-8D8B-2A5B627B4E33}"/>
              </a:ext>
            </a:extLst>
          </p:cNvPr>
          <p:cNvSpPr txBox="1"/>
          <p:nvPr/>
        </p:nvSpPr>
        <p:spPr>
          <a:xfrm>
            <a:off x="63762" y="6334780"/>
            <a:ext cx="9080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71DF5"/>
                </a:solidFill>
              </a:rPr>
              <a:t>Curtesy for all slides:</a:t>
            </a:r>
            <a:r>
              <a:rPr lang="en-US" b="1" dirty="0"/>
              <a:t> </a:t>
            </a:r>
            <a:r>
              <a:rPr lang="en-US" sz="2800" b="1" dirty="0"/>
              <a:t>Prof. Dr. Dipankar Das, Dept. of ICE, RU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3158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System Analysis and Design?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/>
          <a:lstStyle/>
          <a:p>
            <a:r>
              <a:rPr lang="en-US" dirty="0"/>
              <a:t>It refers to the </a:t>
            </a:r>
            <a:r>
              <a:rPr lang="en-US" dirty="0">
                <a:solidFill>
                  <a:srgbClr val="C00000"/>
                </a:solidFill>
              </a:rPr>
              <a:t>process of examining a business situation </a:t>
            </a:r>
            <a:r>
              <a:rPr lang="en-US" dirty="0"/>
              <a:t>with the intent of improving it through better procedures and methods.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It relates to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shaping organizations,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improving performance and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achieving objectives for profitability and growth.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a System?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1447800"/>
            <a:ext cx="87630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The term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71DF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is derived from Greek word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which means an organized relationship among functioning units or components.</a:t>
            </a:r>
          </a:p>
          <a:p>
            <a:pPr marL="0" marR="0" lvl="0" indent="0" algn="just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/>
              <a:t> It is designed to achieve one or more objectives.  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more than a hundred definitions of the word </a:t>
            </a:r>
            <a:r>
              <a:rPr lang="en-US" sz="3000" b="1" dirty="0">
                <a:solidFill>
                  <a:srgbClr val="371DF5"/>
                </a:solidFill>
              </a:rPr>
              <a:t>System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500" b="1" baseline="0" dirty="0">
                <a:solidFill>
                  <a:srgbClr val="00B050"/>
                </a:solidFill>
              </a:rPr>
              <a:t>But most seem</a:t>
            </a:r>
            <a:r>
              <a:rPr lang="en-US" sz="3500" b="1" dirty="0">
                <a:solidFill>
                  <a:srgbClr val="00B050"/>
                </a:solidFill>
              </a:rPr>
              <a:t> to have a common thread that suggests that</a:t>
            </a:r>
            <a:r>
              <a:rPr lang="is-IS" sz="3500" b="1" dirty="0">
                <a:solidFill>
                  <a:srgbClr val="00B050"/>
                </a:solidFill>
              </a:rPr>
              <a:t>….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  <a:p>
            <a:pPr marL="0" marR="0" lvl="0" indent="0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71DF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25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a System?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1600200"/>
            <a:ext cx="87630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 group of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interacting, interrelated, or interdependent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elements or parts that function together as a whole to accomplish a goal.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Example-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70C0"/>
                </a:solidFill>
              </a:rPr>
              <a:t>Transportation system,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70C0"/>
                </a:solidFill>
              </a:rPr>
              <a:t>The telephone system,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70C0"/>
                </a:solidFill>
              </a:rPr>
              <a:t>The accounting system,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70C0"/>
                </a:solidFill>
              </a:rPr>
              <a:t>The production system, and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0070C0"/>
                </a:solidFill>
              </a:rPr>
              <a:t>The computer system.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71DF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Large systems contain many </a:t>
            </a:r>
            <a:r>
              <a:rPr lang="en-US" dirty="0">
                <a:solidFill>
                  <a:srgbClr val="C00000"/>
                </a:solidFill>
              </a:rPr>
              <a:t>sub-systems</a:t>
            </a:r>
          </a:p>
          <a:p>
            <a:r>
              <a:rPr lang="en-US" dirty="0"/>
              <a:t>Business system of an organization consist of interrelated departments (</a:t>
            </a:r>
            <a:r>
              <a:rPr lang="en-US" dirty="0">
                <a:solidFill>
                  <a:srgbClr val="C00000"/>
                </a:solidFill>
              </a:rPr>
              <a:t>sub-systems</a:t>
            </a:r>
            <a:r>
              <a:rPr lang="en-US" dirty="0"/>
              <a:t>)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production,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sales,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personnel, and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an information system.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The system elements may refer to 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physical parts (engines, wings of aircraft, car),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managerial steps (planning, organizing and controlling), or </a:t>
            </a:r>
          </a:p>
          <a:p>
            <a:pPr lvl="1"/>
            <a:r>
              <a:rPr lang="en-US" dirty="0">
                <a:solidFill>
                  <a:srgbClr val="FF00FF"/>
                </a:solidFill>
              </a:rPr>
              <a:t>a system in a multi level structure. </a:t>
            </a:r>
          </a:p>
          <a:p>
            <a:r>
              <a:rPr lang="en-US" dirty="0">
                <a:solidFill>
                  <a:srgbClr val="002060"/>
                </a:solidFill>
              </a:rPr>
              <a:t>The elements may be simple or complex, basic or advanced.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002060"/>
                </a:solidFill>
              </a:rPr>
              <a:t>They may be single computer with a keyboard, memory, and printer or a series of intelligent terminals linked to a mainframe.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System  Concept?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99"/>
                </a:solidFill>
              </a:rPr>
              <a:t>The study of systems concepts has three basic implications:</a:t>
            </a:r>
          </a:p>
          <a:p>
            <a:pPr lvl="1" algn="just"/>
            <a:r>
              <a:rPr lang="en-US" dirty="0">
                <a:solidFill>
                  <a:srgbClr val="FF00FF"/>
                </a:solidFill>
              </a:rPr>
              <a:t>A system must be designed to achieve a predetermined objective.</a:t>
            </a:r>
          </a:p>
          <a:p>
            <a:pPr lvl="1" algn="just"/>
            <a:r>
              <a:rPr lang="en-US" dirty="0">
                <a:solidFill>
                  <a:srgbClr val="FF00FF"/>
                </a:solidFill>
              </a:rPr>
              <a:t>Interrelationships and interdependence must exist among the components.</a:t>
            </a:r>
          </a:p>
          <a:p>
            <a:pPr lvl="1" algn="just"/>
            <a:r>
              <a:rPr lang="en-US" dirty="0">
                <a:solidFill>
                  <a:srgbClr val="FF00FF"/>
                </a:solidFill>
              </a:rPr>
              <a:t>The objectives of the organization as a whole have a higher priority than the objectives of its subsystems.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For example,</a:t>
            </a:r>
            <a:r>
              <a:rPr lang="en-US" dirty="0"/>
              <a:t> computerizing personnel applications must conform to the organization’s policy on privacy, confidentiality and security.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10800000" scaled="1"/>
                  <a:tileRect/>
                </a:gradFill>
              </a:rPr>
              <a:t>Information System          Analysis and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Lecture-1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Learning Objectives</a:t>
            </a:r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r>
              <a:rPr lang="en-US" dirty="0"/>
              <a:t>Define information systems analysis and design</a:t>
            </a:r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endParaRPr lang="en-US" dirty="0"/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r>
              <a:rPr lang="en-US" dirty="0"/>
              <a:t>Discuss the approach to systems analysis and design</a:t>
            </a:r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endParaRPr lang="en-US" dirty="0"/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r>
              <a:rPr lang="en-US" dirty="0"/>
              <a:t>Describe the organizational role of the systems analyst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Learning Objectives</a:t>
            </a:r>
            <a:endParaRPr lang="en-US" i="1"/>
          </a:p>
        </p:txBody>
      </p:sp>
      <p:sp>
        <p:nvSpPr>
          <p:cNvPr id="4608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rgbClr val="BA2212"/>
              </a:buClr>
              <a:buSzTx/>
              <a:buFont typeface="Wingdings" pitchFamily="2" charset="2"/>
              <a:buChar char="ü"/>
            </a:pPr>
            <a:r>
              <a:rPr lang="en-US" dirty="0"/>
              <a:t>Describe about elements of Information System</a:t>
            </a:r>
          </a:p>
          <a:p>
            <a:pPr algn="just" eaLnBrk="1" hangingPunct="1">
              <a:lnSpc>
                <a:spcPct val="90000"/>
              </a:lnSpc>
              <a:buClr>
                <a:srgbClr val="BA2212"/>
              </a:buClr>
              <a:buSzTx/>
              <a:buFont typeface="Wingdings" pitchFamily="2" charset="2"/>
              <a:buChar char="ü"/>
            </a:pPr>
            <a:endParaRPr lang="en-US" dirty="0"/>
          </a:p>
          <a:p>
            <a:pPr algn="just" eaLnBrk="1" hangingPunct="1">
              <a:lnSpc>
                <a:spcPct val="90000"/>
              </a:lnSpc>
              <a:buClr>
                <a:srgbClr val="BA2212"/>
              </a:buClr>
              <a:buSzTx/>
              <a:buFont typeface="Wingdings" pitchFamily="2" charset="2"/>
              <a:buChar char="ü"/>
            </a:pPr>
            <a:r>
              <a:rPr lang="en-US" dirty="0"/>
              <a:t>Describe about different types of information system</a:t>
            </a:r>
          </a:p>
          <a:p>
            <a:pPr algn="just" eaLnBrk="1" hangingPunct="1">
              <a:lnSpc>
                <a:spcPct val="90000"/>
              </a:lnSpc>
              <a:buClr>
                <a:srgbClr val="BA2212"/>
              </a:buClr>
              <a:buSzTx/>
              <a:buFont typeface="Wingdings" pitchFamily="2" charset="2"/>
              <a:buChar char="ü"/>
            </a:pPr>
            <a:endParaRPr lang="en-US" dirty="0"/>
          </a:p>
          <a:p>
            <a:pPr algn="just" eaLnBrk="1" hangingPunct="1">
              <a:lnSpc>
                <a:spcPct val="90000"/>
              </a:lnSpc>
              <a:buClr>
                <a:srgbClr val="BA2212"/>
              </a:buClr>
              <a:buSzTx/>
              <a:buFont typeface="Wingdings" pitchFamily="2" charset="2"/>
              <a:buChar char="ü"/>
            </a:pPr>
            <a:r>
              <a:rPr lang="en-US" dirty="0"/>
              <a:t>Describe the information systems development life cycle (SDLC)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Learning Objectives</a:t>
            </a:r>
            <a:endParaRPr lang="en-US" i="1"/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r>
              <a:rPr lang="en-US" dirty="0"/>
              <a:t>Discuss alternatives systems</a:t>
            </a:r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endParaRPr lang="en-US" dirty="0"/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r>
              <a:rPr lang="en-US" dirty="0"/>
              <a:t>Discuss about role of the system analyst</a:t>
            </a:r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endParaRPr lang="en-US" dirty="0"/>
          </a:p>
          <a:p>
            <a:pPr algn="just" eaLnBrk="1" hangingPunct="1">
              <a:buClr>
                <a:srgbClr val="BA2212"/>
              </a:buClr>
              <a:buFont typeface="Wingdings" pitchFamily="2" charset="2"/>
              <a:buChar char="ü"/>
            </a:pPr>
            <a:r>
              <a:rPr lang="en-US" dirty="0"/>
              <a:t>Discuss about the techniques of the system analysis phase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054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US" b="1" dirty="0">
                <a:solidFill>
                  <a:srgbClr val="371DF5"/>
                </a:solidFill>
              </a:rPr>
              <a:t>ICE4151: Information System Analysis and Design</a:t>
            </a:r>
          </a:p>
          <a:p>
            <a:pPr algn="ctr">
              <a:buNone/>
            </a:pPr>
            <a:r>
              <a:rPr lang="en-US" b="1" dirty="0">
                <a:solidFill>
                  <a:srgbClr val="FF0000"/>
                </a:solidFill>
              </a:rPr>
              <a:t>50 Marks [70% Exam, 20% Quizzes/Class Tests, 10% Attendance]</a:t>
            </a:r>
            <a:endParaRPr lang="en-US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51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Section-A</a:t>
            </a:r>
          </a:p>
          <a:p>
            <a:pPr algn="just">
              <a:buNone/>
            </a:pPr>
            <a:r>
              <a:rPr lang="en-US" b="1" dirty="0"/>
              <a:t>Introduction: </a:t>
            </a:r>
            <a:r>
              <a:rPr lang="en-US" dirty="0"/>
              <a:t>Definition of systems concept; Characteristics of a system: Organization, interaction, Interdependence, Integration, central objective; Elements of a system: outputs and inputs, Processor (s), control, feedback, environment, boundaries and interface; Types of systems: physical or abstract systems, open or closed systems, man-made information systems; The major information systems.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algn="just">
              <a:buNone/>
            </a:pPr>
            <a:r>
              <a:rPr lang="en-US" b="1" dirty="0"/>
              <a:t>The System Development Life Cycle: </a:t>
            </a:r>
            <a:r>
              <a:rPr lang="en-US" dirty="0"/>
              <a:t>The system development life cycle; Feasibility study; Analysis; Design; implementation; Post-implementation and Maintenance; Prototyping.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algn="just">
              <a:buNone/>
            </a:pPr>
            <a:r>
              <a:rPr lang="en-US" b="1" dirty="0"/>
              <a:t>The Role of the Systems Analyst: </a:t>
            </a:r>
            <a:r>
              <a:rPr lang="en-US" dirty="0"/>
              <a:t>Definition; What does it take to do systems analysis? Academic and personal qualifications; The analyst /user interface: Behavioral issues, Conflict resolution; The MIS organization.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algn="just">
              <a:buNone/>
            </a:pPr>
            <a:r>
              <a:rPr lang="en-US" b="1" dirty="0"/>
              <a:t>Systems Analysis: </a:t>
            </a:r>
            <a:r>
              <a:rPr lang="en-US" dirty="0"/>
              <a:t>Introduction; Bases for Planning in systems analysis: Dimension of planning; Initial Investigation: Needs identification, determining the user’ information requirements; Fact-finding.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45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Section-B</a:t>
            </a:r>
          </a:p>
          <a:p>
            <a:pPr algn="just">
              <a:buNone/>
            </a:pPr>
            <a:r>
              <a:rPr lang="en-US" b="1" dirty="0"/>
              <a:t>Information Gathering: </a:t>
            </a:r>
            <a:r>
              <a:rPr lang="en-US" dirty="0"/>
              <a:t>Introduction; what is structured analysis?; where does information originate?; Information gathering tools: Review of Literature, Procedures and forms, On-site observation, Interviews and questionnaires; Types of interviews and questionnaires.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algn="just">
              <a:buNone/>
            </a:pPr>
            <a:r>
              <a:rPr lang="en-US" b="1" dirty="0"/>
              <a:t>The tools of structured analysis: </a:t>
            </a:r>
            <a:r>
              <a:rPr lang="en-US" dirty="0"/>
              <a:t>Introduction; What is structured analysis? The tools of structured analysis: The date flow diagram (DFD), Data Dictionary, Decision tree, structured English, Decision tables; Pros and cons of each tool.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algn="just">
              <a:buNone/>
            </a:pPr>
            <a:r>
              <a:rPr lang="en-US" b="1" dirty="0"/>
              <a:t>Feasibility Study: </a:t>
            </a:r>
            <a:r>
              <a:rPr lang="en-US" dirty="0"/>
              <a:t>System performance definition; Feasibility Study: Feasibility Considerations, </a:t>
            </a:r>
            <a:r>
              <a:rPr lang="en-US" dirty="0" err="1"/>
              <a:t>stepsin</a:t>
            </a:r>
            <a:r>
              <a:rPr lang="en-US" dirty="0"/>
              <a:t> feasibility analysis, Feasibility report, oral presentation.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algn="just">
              <a:buNone/>
            </a:pPr>
            <a:r>
              <a:rPr lang="en-US" b="1" dirty="0"/>
              <a:t>Cost/Benefit Analysis: </a:t>
            </a:r>
            <a:r>
              <a:rPr lang="en-US" dirty="0"/>
              <a:t>Data analysis; cost/Benefit analysis: cost and benefit categories, procedure for cost/benefit determination, The system proposal.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8229600" cy="106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371DF5"/>
                </a:solidFill>
              </a:rPr>
              <a:t>Title: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System Analysis and design</a:t>
            </a:r>
          </a:p>
          <a:p>
            <a:pPr>
              <a:buNone/>
            </a:pPr>
            <a:r>
              <a:rPr lang="en-US" dirty="0">
                <a:solidFill>
                  <a:srgbClr val="371DF5"/>
                </a:solidFill>
              </a:rPr>
              <a:t>Author: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E. M. Award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Introduction: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Definition of systems concept;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Characteristics of a system: </a:t>
            </a:r>
          </a:p>
          <a:p>
            <a:pPr lvl="2"/>
            <a:r>
              <a:rPr lang="en-US" dirty="0"/>
              <a:t>Organization, interaction, Interdependence, Integration, central objective;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Elements of a system: </a:t>
            </a:r>
          </a:p>
          <a:p>
            <a:pPr lvl="2"/>
            <a:r>
              <a:rPr lang="en-US" dirty="0"/>
              <a:t>Outputs and inputs, Processor (s), control, feedback, environment, boundaries and interface;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Types of systems: </a:t>
            </a:r>
          </a:p>
          <a:p>
            <a:pPr lvl="2"/>
            <a:r>
              <a:rPr lang="en-US" dirty="0"/>
              <a:t>Physical or abstract systems, open or closed systems, man-made information systems;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The major information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878</Words>
  <Application>Microsoft Macintosh PowerPoint</Application>
  <PresentationFormat>On-screen Show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Garamond</vt:lpstr>
      <vt:lpstr>Times New Roman</vt:lpstr>
      <vt:lpstr>Wingdings</vt:lpstr>
      <vt:lpstr>Office Theme</vt:lpstr>
      <vt:lpstr>PowerPoint Presentation</vt:lpstr>
      <vt:lpstr>Information System          Analysis and Design</vt:lpstr>
      <vt:lpstr>Learning Objectives</vt:lpstr>
      <vt:lpstr>Learning Objectives</vt:lpstr>
      <vt:lpstr>Learning Objectives</vt:lpstr>
      <vt:lpstr>Syllabus</vt:lpstr>
      <vt:lpstr>Syllabus</vt:lpstr>
      <vt:lpstr>Recommended Book</vt:lpstr>
      <vt:lpstr>Chapter-1</vt:lpstr>
      <vt:lpstr>Why System Analysis and Design?</vt:lpstr>
      <vt:lpstr>What is a System?</vt:lpstr>
      <vt:lpstr>What is a System?</vt:lpstr>
      <vt:lpstr>What is a System?</vt:lpstr>
      <vt:lpstr>What is a System?</vt:lpstr>
      <vt:lpstr>Why System  Concept?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Dipankar</dc:creator>
  <cp:lastModifiedBy>Microsoft Office User</cp:lastModifiedBy>
  <cp:revision>38</cp:revision>
  <dcterms:created xsi:type="dcterms:W3CDTF">2014-07-05T04:39:40Z</dcterms:created>
  <dcterms:modified xsi:type="dcterms:W3CDTF">2020-07-09T16:17:29Z</dcterms:modified>
</cp:coreProperties>
</file>