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8" r:id="rId10"/>
    <p:sldId id="263" r:id="rId11"/>
    <p:sldId id="269" r:id="rId12"/>
    <p:sldId id="266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38"/>
    <p:restoredTop sz="91599"/>
  </p:normalViewPr>
  <p:slideViewPr>
    <p:cSldViewPr>
      <p:cViewPr varScale="1">
        <p:scale>
          <a:sx n="113" d="100"/>
          <a:sy n="113" d="100"/>
        </p:scale>
        <p:origin x="173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81000" y="1295400"/>
            <a:ext cx="8382000" cy="0"/>
          </a:xfrm>
          <a:prstGeom prst="line">
            <a:avLst/>
          </a:prstGeom>
          <a:ln w="38100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1859-5E70-4660-AB58-7C08B2107EA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B64DD-B96D-4A5F-BA3B-04A6058B6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Information System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Analysis and Design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705600" y="228600"/>
            <a:ext cx="2209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</a:rPr>
              <a:t>Lecture-2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371DF5"/>
                </a:solidFill>
              </a:rPr>
              <a:t>Characteristics of System : Interdependence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An </a:t>
            </a:r>
            <a:r>
              <a:rPr lang="en-US" i="1" dirty="0">
                <a:solidFill>
                  <a:srgbClr val="FF0000"/>
                </a:solidFill>
              </a:rPr>
              <a:t>integrated information system is designed to serve the needs of authorized users</a:t>
            </a:r>
            <a:r>
              <a:rPr lang="en-US" dirty="0"/>
              <a:t> (department heads, managers, etc.) </a:t>
            </a:r>
            <a:r>
              <a:rPr lang="en-US" i="1" dirty="0">
                <a:solidFill>
                  <a:srgbClr val="FF0000"/>
                </a:solidFill>
              </a:rPr>
              <a:t>for quick access and retrieval via remote terminals</a:t>
            </a:r>
            <a:r>
              <a:rPr lang="en-US" dirty="0"/>
              <a:t>. </a:t>
            </a:r>
          </a:p>
          <a:p>
            <a:endParaRPr lang="en-US" dirty="0"/>
          </a:p>
          <a:p>
            <a:pPr algn="just"/>
            <a:r>
              <a:rPr lang="en-US" dirty="0"/>
              <a:t>The interdependence between the personnel subsystem and the organization’s users is obvious.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49022"/>
            <a:ext cx="4532385" cy="533360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198532" y="1447800"/>
            <a:ext cx="38100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An integrated Information System </a:t>
            </a:r>
            <a:r>
              <a:rPr lang="en-US" sz="2400" i="1" dirty="0">
                <a:solidFill>
                  <a:srgbClr val="FF0000"/>
                </a:solidFill>
              </a:rPr>
              <a:t>is designed to serve the needs of authorized users</a:t>
            </a:r>
            <a:r>
              <a:rPr lang="en-US" sz="2400" dirty="0"/>
              <a:t> (department heads, managers, etc.) </a:t>
            </a:r>
            <a:r>
              <a:rPr lang="en-US" sz="2400" i="1" dirty="0">
                <a:solidFill>
                  <a:srgbClr val="FF0000"/>
                </a:solidFill>
              </a:rPr>
              <a:t>for quick access and retrieval via remote terminals</a:t>
            </a:r>
            <a:r>
              <a:rPr lang="en-US" sz="2400" dirty="0"/>
              <a:t>. </a:t>
            </a:r>
          </a:p>
          <a:p>
            <a:pPr algn="just"/>
            <a:endParaRPr lang="en-US" sz="2400" dirty="0"/>
          </a:p>
          <a:p>
            <a:pPr marL="342900" indent="-342900" algn="just">
              <a:buFont typeface="Arial" charset="0"/>
              <a:buChar char="•"/>
            </a:pPr>
            <a:r>
              <a:rPr lang="en-US" sz="2400" dirty="0"/>
              <a:t>The interdependence between the personnel subsystem and the organization’s users is obvious.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000" y="6472535"/>
            <a:ext cx="604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</a:rPr>
              <a:t>A Human Resources Information System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371DF5"/>
                </a:solidFill>
              </a:rPr>
              <a:t>Characteristics of System : Interdependence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302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371DF5"/>
                </a:solidFill>
              </a:rPr>
              <a:t>Characteristics of System : Interdependence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In summary, </a:t>
            </a:r>
            <a:r>
              <a:rPr lang="en-US" dirty="0">
                <a:solidFill>
                  <a:srgbClr val="FF0000"/>
                </a:solidFill>
              </a:rPr>
              <a:t>no subsystem can function in isolation</a:t>
            </a:r>
            <a:r>
              <a:rPr lang="en-US" dirty="0"/>
              <a:t> because it is dependent on the data (inputs) it receives from other subsystems to perform its required tasks.</a:t>
            </a:r>
          </a:p>
          <a:p>
            <a:endParaRPr lang="en-US" dirty="0"/>
          </a:p>
          <a:p>
            <a:pPr algn="just"/>
            <a:r>
              <a:rPr lang="en-US" dirty="0"/>
              <a:t>A decision to computerize an application is initiated by </a:t>
            </a:r>
            <a:r>
              <a:rPr lang="en-US" b="1" dirty="0">
                <a:solidFill>
                  <a:srgbClr val="FF0000"/>
                </a:solidFill>
              </a:rPr>
              <a:t>the user</a:t>
            </a:r>
            <a:r>
              <a:rPr lang="en-US" dirty="0"/>
              <a:t>, analyzed and designed by </a:t>
            </a:r>
            <a:r>
              <a:rPr lang="en-US" dirty="0">
                <a:solidFill>
                  <a:srgbClr val="0022F0"/>
                </a:solidFill>
              </a:rPr>
              <a:t>the analyst</a:t>
            </a:r>
            <a:r>
              <a:rPr lang="en-US" dirty="0"/>
              <a:t>, programmed and tested by </a:t>
            </a:r>
            <a:r>
              <a:rPr lang="en-US" b="1" dirty="0">
                <a:solidFill>
                  <a:srgbClr val="7030A0"/>
                </a:solidFill>
              </a:rPr>
              <a:t>the programmer</a:t>
            </a:r>
            <a:r>
              <a:rPr lang="en-US" dirty="0"/>
              <a:t>, and run by </a:t>
            </a:r>
            <a:r>
              <a:rPr lang="en-US" b="1" dirty="0">
                <a:solidFill>
                  <a:srgbClr val="FFC000"/>
                </a:solidFill>
              </a:rPr>
              <a:t>the computer operator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371DF5"/>
                </a:solidFill>
              </a:rPr>
              <a:t>Characteristics of System : Integration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7"/>
            <a:ext cx="8763000" cy="4525963"/>
          </a:xfrm>
        </p:spPr>
        <p:txBody>
          <a:bodyPr/>
          <a:lstStyle/>
          <a:p>
            <a:pPr algn="just"/>
            <a:r>
              <a:rPr lang="en-US" dirty="0"/>
              <a:t>Integration is concerned with how a system is </a:t>
            </a:r>
            <a:r>
              <a:rPr lang="en-US" dirty="0">
                <a:solidFill>
                  <a:srgbClr val="FF0000"/>
                </a:solidFill>
              </a:rPr>
              <a:t>tied together</a:t>
            </a:r>
            <a:r>
              <a:rPr lang="en-US" dirty="0"/>
              <a:t>. </a:t>
            </a:r>
          </a:p>
          <a:p>
            <a:endParaRPr lang="en-US" dirty="0"/>
          </a:p>
          <a:p>
            <a:pPr algn="just"/>
            <a:r>
              <a:rPr lang="en-US" dirty="0"/>
              <a:t>It is more than sharing a physical part or location. </a:t>
            </a:r>
          </a:p>
          <a:p>
            <a:endParaRPr lang="en-US" dirty="0"/>
          </a:p>
          <a:p>
            <a:pPr algn="just"/>
            <a:r>
              <a:rPr lang="en-US" dirty="0"/>
              <a:t>It means that parts of the system </a:t>
            </a:r>
            <a:r>
              <a:rPr lang="en-US" dirty="0">
                <a:solidFill>
                  <a:srgbClr val="FF0000"/>
                </a:solidFill>
              </a:rPr>
              <a:t>work together</a:t>
            </a:r>
            <a:r>
              <a:rPr lang="en-US" dirty="0"/>
              <a:t> within the system even though each part performs a unique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371DF5"/>
                </a:solidFill>
              </a:rPr>
              <a:t>Characteristics of System : Central Objective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/>
              <a:t>It is the last characteristics of a system.</a:t>
            </a:r>
          </a:p>
          <a:p>
            <a:endParaRPr lang="en-US" dirty="0"/>
          </a:p>
          <a:p>
            <a:r>
              <a:rPr lang="en-US" dirty="0"/>
              <a:t>Objective may be </a:t>
            </a:r>
            <a:r>
              <a:rPr lang="en-US" dirty="0">
                <a:solidFill>
                  <a:srgbClr val="FF0000"/>
                </a:solidFill>
              </a:rPr>
              <a:t>real or stated</a:t>
            </a:r>
            <a:r>
              <a:rPr lang="en-US" dirty="0"/>
              <a:t>. </a:t>
            </a:r>
          </a:p>
          <a:p>
            <a:endParaRPr lang="en-US" dirty="0"/>
          </a:p>
          <a:p>
            <a:pPr algn="just"/>
            <a:r>
              <a:rPr lang="en-US" dirty="0"/>
              <a:t>Objective is determined by higher management and user must be aware about the central objective well in advance.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371D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System</a:t>
            </a:r>
            <a:r>
              <a:rPr lang="en-US" sz="4800" b="1" dirty="0">
                <a:solidFill>
                  <a:srgbClr val="371DF5"/>
                </a:solidFill>
              </a:rPr>
              <a:t> </a:t>
            </a:r>
            <a:endParaRPr lang="en-US" sz="4800" dirty="0">
              <a:solidFill>
                <a:srgbClr val="371DF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FF"/>
                </a:solidFill>
              </a:rPr>
              <a:t>	</a:t>
            </a:r>
            <a:r>
              <a:rPr lang="en-US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 (Order)</a:t>
            </a: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Interaction</a:t>
            </a:r>
          </a:p>
          <a:p>
            <a:pPr>
              <a:buFont typeface="Wingdings" pitchFamily="2" charset="2"/>
              <a:buChar char="Ø"/>
            </a:pPr>
            <a:endParaRPr lang="en-US" sz="1600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Interdependence </a:t>
            </a: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Integration </a:t>
            </a:r>
          </a:p>
          <a:p>
            <a:pPr>
              <a:buFont typeface="Wingdings" pitchFamily="2" charset="2"/>
              <a:buChar char="Ø"/>
            </a:pPr>
            <a:endParaRPr lang="en-US" sz="2000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Central Objective </a:t>
            </a:r>
          </a:p>
          <a:p>
            <a:pPr>
              <a:buFont typeface="Wingdings" pitchFamily="2" charset="2"/>
              <a:buChar char="Ø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371D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System : Organization</a:t>
            </a:r>
            <a:r>
              <a:rPr lang="en-US" sz="3600" b="1" dirty="0">
                <a:solidFill>
                  <a:srgbClr val="371DF5"/>
                </a:solidFill>
              </a:rPr>
              <a:t> </a:t>
            </a:r>
            <a:endParaRPr lang="en-US" sz="3600" dirty="0">
              <a:solidFill>
                <a:srgbClr val="371DF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Organization implies </a:t>
            </a:r>
            <a:r>
              <a:rPr lang="en-US" dirty="0">
                <a:solidFill>
                  <a:srgbClr val="FF0000"/>
                </a:solidFill>
              </a:rPr>
              <a:t>structure and order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It is the arrangement of elements/components that helps to achieve </a:t>
            </a:r>
            <a:r>
              <a:rPr lang="en-US" dirty="0">
                <a:solidFill>
                  <a:srgbClr val="FF0000"/>
                </a:solidFill>
              </a:rPr>
              <a:t>objectives</a:t>
            </a:r>
            <a:r>
              <a:rPr lang="en-US" dirty="0"/>
              <a:t>. </a:t>
            </a:r>
          </a:p>
          <a:p>
            <a:r>
              <a:rPr lang="en-US" dirty="0"/>
              <a:t>For example:</a:t>
            </a:r>
          </a:p>
          <a:p>
            <a:pPr lvl="1" algn="just"/>
            <a:r>
              <a:rPr lang="en-US" dirty="0">
                <a:solidFill>
                  <a:srgbClr val="FF0000"/>
                </a:solidFill>
              </a:rPr>
              <a:t>Hierarchical relationship</a:t>
            </a:r>
            <a:r>
              <a:rPr lang="en-US" dirty="0"/>
              <a:t> starting with the president on top and leading down ward to the blue collar worker represent the organization structure </a:t>
            </a:r>
          </a:p>
          <a:p>
            <a:pPr lvl="1"/>
            <a:r>
              <a:rPr lang="en-US" dirty="0"/>
              <a:t>Such an arrangement portrays:</a:t>
            </a:r>
          </a:p>
          <a:p>
            <a:pPr lvl="2"/>
            <a:r>
              <a:rPr lang="en-US" dirty="0">
                <a:solidFill>
                  <a:srgbClr val="FF00FF"/>
                </a:solidFill>
              </a:rPr>
              <a:t> a system – subsystem relationship</a:t>
            </a:r>
          </a:p>
          <a:p>
            <a:pPr lvl="2"/>
            <a:r>
              <a:rPr lang="en-US" dirty="0">
                <a:solidFill>
                  <a:srgbClr val="FF00FF"/>
                </a:solidFill>
              </a:rPr>
              <a:t>defines the authority structure</a:t>
            </a:r>
          </a:p>
          <a:p>
            <a:pPr lvl="2"/>
            <a:r>
              <a:rPr lang="en-US" dirty="0">
                <a:solidFill>
                  <a:srgbClr val="FF00FF"/>
                </a:solidFill>
              </a:rPr>
              <a:t>specifies the formal flow of communication</a:t>
            </a:r>
          </a:p>
          <a:p>
            <a:pPr lvl="2"/>
            <a:r>
              <a:rPr lang="en-US" dirty="0">
                <a:solidFill>
                  <a:srgbClr val="FF00FF"/>
                </a:solidFill>
              </a:rPr>
              <a:t>formalizes the chain of command.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371D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System : Organization</a:t>
            </a:r>
            <a:endParaRPr lang="en-US" dirty="0"/>
          </a:p>
        </p:txBody>
      </p:sp>
      <p:pic>
        <p:nvPicPr>
          <p:cNvPr id="4" name="Content Placeholder 3" descr="organization-corporate-chart-company-people-illustration-featuring-organizational-hierarchy-hand-shoulder-different-319993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392702"/>
            <a:ext cx="5638800" cy="546529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371D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 Structure: An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05200" y="1905000"/>
            <a:ext cx="1752600" cy="369332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President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2743200"/>
            <a:ext cx="1752600" cy="646331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Vice-President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Sales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2743201"/>
            <a:ext cx="1752600" cy="646331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Vice-President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Production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4600" y="2743200"/>
            <a:ext cx="1752600" cy="646331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Vice-President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Accounting</a:t>
            </a:r>
          </a:p>
        </p:txBody>
      </p:sp>
      <p:cxnSp>
        <p:nvCxnSpPr>
          <p:cNvPr id="14" name="Straight Arrow Connector 13"/>
          <p:cNvCxnSpPr>
            <a:stCxn id="4" idx="2"/>
            <a:endCxn id="9" idx="0"/>
          </p:cNvCxnSpPr>
          <p:nvPr/>
        </p:nvCxnSpPr>
        <p:spPr>
          <a:xfrm>
            <a:off x="4381500" y="2274332"/>
            <a:ext cx="0" cy="46886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  <a:endCxn id="8" idx="3"/>
          </p:cNvCxnSpPr>
          <p:nvPr/>
        </p:nvCxnSpPr>
        <p:spPr>
          <a:xfrm flipH="1">
            <a:off x="2590800" y="2274332"/>
            <a:ext cx="1790700" cy="79203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2"/>
            <a:endCxn id="10" idx="1"/>
          </p:cNvCxnSpPr>
          <p:nvPr/>
        </p:nvCxnSpPr>
        <p:spPr>
          <a:xfrm>
            <a:off x="4381500" y="2274332"/>
            <a:ext cx="1943100" cy="79203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76400" y="3849469"/>
            <a:ext cx="1752600" cy="646331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Department Head Assembly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38800" y="3849469"/>
            <a:ext cx="1752600" cy="646331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Department Head Painting</a:t>
            </a:r>
          </a:p>
        </p:txBody>
      </p:sp>
      <p:cxnSp>
        <p:nvCxnSpPr>
          <p:cNvPr id="28" name="Straight Arrow Connector 27"/>
          <p:cNvCxnSpPr>
            <a:stCxn id="9" idx="2"/>
            <a:endCxn id="25" idx="3"/>
          </p:cNvCxnSpPr>
          <p:nvPr/>
        </p:nvCxnSpPr>
        <p:spPr>
          <a:xfrm flipH="1">
            <a:off x="3429000" y="3389532"/>
            <a:ext cx="952500" cy="783103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9" idx="2"/>
            <a:endCxn id="26" idx="1"/>
          </p:cNvCxnSpPr>
          <p:nvPr/>
        </p:nvCxnSpPr>
        <p:spPr>
          <a:xfrm>
            <a:off x="4381500" y="3389532"/>
            <a:ext cx="1257300" cy="783103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057400" y="4916269"/>
            <a:ext cx="990600" cy="369332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Workers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19800" y="4916269"/>
            <a:ext cx="990600" cy="369332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Workers</a:t>
            </a:r>
          </a:p>
        </p:txBody>
      </p:sp>
      <p:cxnSp>
        <p:nvCxnSpPr>
          <p:cNvPr id="34" name="Straight Arrow Connector 33"/>
          <p:cNvCxnSpPr>
            <a:stCxn id="25" idx="2"/>
            <a:endCxn id="31" idx="0"/>
          </p:cNvCxnSpPr>
          <p:nvPr/>
        </p:nvCxnSpPr>
        <p:spPr>
          <a:xfrm>
            <a:off x="2552700" y="4495800"/>
            <a:ext cx="0" cy="42046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6" idx="2"/>
            <a:endCxn id="32" idx="0"/>
          </p:cNvCxnSpPr>
          <p:nvPr/>
        </p:nvCxnSpPr>
        <p:spPr>
          <a:xfrm>
            <a:off x="6515100" y="4495800"/>
            <a:ext cx="0" cy="42046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25" grpId="0" animBg="1"/>
      <p:bldP spid="26" grpId="0" animBg="1"/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371D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 Structure: An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Computer System:</a:t>
            </a:r>
          </a:p>
          <a:p>
            <a:endParaRPr lang="en-US" dirty="0"/>
          </a:p>
        </p:txBody>
      </p:sp>
      <p:pic>
        <p:nvPicPr>
          <p:cNvPr id="5" name="Picture 4" descr="http://bpastudio.csudh.edu/fac/lpress/vbmodules/hdts/computercomponents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0"/>
            <a:ext cx="6400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371D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System : Interaction</a:t>
            </a:r>
            <a:r>
              <a:rPr lang="en-US" b="1" dirty="0">
                <a:solidFill>
                  <a:srgbClr val="371DF5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/>
          </a:bodyPr>
          <a:lstStyle/>
          <a:p>
            <a:r>
              <a:rPr lang="en-US" dirty="0"/>
              <a:t>Interaction refers to the procedure in which </a:t>
            </a:r>
            <a:r>
              <a:rPr lang="en-US" dirty="0">
                <a:solidFill>
                  <a:srgbClr val="FF0000"/>
                </a:solidFill>
              </a:rPr>
              <a:t>each component interact with other components</a:t>
            </a:r>
            <a:r>
              <a:rPr lang="en-US" dirty="0"/>
              <a:t> of the system. </a:t>
            </a:r>
          </a:p>
          <a:p>
            <a:r>
              <a:rPr lang="en-US" dirty="0"/>
              <a:t>In an organization, for example purchasing must interact with production, advertising with sales and payroll with personnel. </a:t>
            </a:r>
          </a:p>
          <a:p>
            <a:r>
              <a:rPr lang="en-US" dirty="0"/>
              <a:t>In computer system:</a:t>
            </a:r>
          </a:p>
          <a:p>
            <a:pPr lvl="1"/>
            <a:r>
              <a:rPr lang="en-US" dirty="0"/>
              <a:t>CPU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      </a:t>
            </a:r>
            <a:r>
              <a:rPr lang="en-US" dirty="0">
                <a:sym typeface="Wingdings" pitchFamily="2" charset="2"/>
              </a:rPr>
              <a:t>        I/O device</a:t>
            </a:r>
            <a:endParaRPr lang="en-US" dirty="0"/>
          </a:p>
          <a:p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1734275" y="5368725"/>
            <a:ext cx="838200" cy="38100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371D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System : Interdependence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lnSpcReduction="1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Interdependence</a:t>
            </a:r>
            <a:r>
              <a:rPr lang="en-US" dirty="0"/>
              <a:t> means that parts of the organization or computer system </a:t>
            </a:r>
            <a:r>
              <a:rPr lang="en-US" dirty="0">
                <a:solidFill>
                  <a:srgbClr val="FF0000"/>
                </a:solidFill>
              </a:rPr>
              <a:t>depend on</a:t>
            </a:r>
            <a:r>
              <a:rPr lang="en-US" dirty="0"/>
              <a:t> one another. </a:t>
            </a:r>
          </a:p>
          <a:p>
            <a:r>
              <a:rPr lang="en-US" dirty="0"/>
              <a:t>They are </a:t>
            </a:r>
            <a:r>
              <a:rPr lang="en-US" dirty="0">
                <a:solidFill>
                  <a:srgbClr val="FF0000"/>
                </a:solidFill>
              </a:rPr>
              <a:t>coordinated and linked together</a:t>
            </a:r>
            <a:r>
              <a:rPr lang="en-US" dirty="0"/>
              <a:t> according to a plan. </a:t>
            </a:r>
          </a:p>
          <a:p>
            <a:r>
              <a:rPr lang="en-US" dirty="0">
                <a:solidFill>
                  <a:srgbClr val="FF0000"/>
                </a:solidFill>
              </a:rPr>
              <a:t>One subsystem depends on the input of another subsystem</a:t>
            </a:r>
            <a:r>
              <a:rPr lang="en-US" dirty="0"/>
              <a:t> for proper functioning:</a:t>
            </a:r>
          </a:p>
          <a:p>
            <a:pPr lvl="1"/>
            <a:r>
              <a:rPr lang="en-US" dirty="0"/>
              <a:t>That is, the output of one subsystem is the required input for another subsystem. </a:t>
            </a:r>
          </a:p>
          <a:p>
            <a:r>
              <a:rPr lang="en-US" dirty="0"/>
              <a:t>This </a:t>
            </a:r>
            <a:r>
              <a:rPr lang="en-US" i="1" dirty="0">
                <a:solidFill>
                  <a:srgbClr val="FF0000"/>
                </a:solidFill>
              </a:rPr>
              <a:t>interdependence</a:t>
            </a:r>
            <a:r>
              <a:rPr lang="en-US" dirty="0"/>
              <a:t> is crucial in systems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5791200" cy="548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57800" y="1371600"/>
            <a:ext cx="3886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charset="0"/>
              <a:buChar char="•"/>
            </a:pPr>
            <a:r>
              <a:rPr lang="en-US" sz="2800" dirty="0"/>
              <a:t>Each of the top inner circles represents a major subsystems of a production firm.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800" dirty="0"/>
              <a:t>The personal Subsystem, may be viewed as a system that consists of </a:t>
            </a:r>
            <a:r>
              <a:rPr lang="en-US" sz="2800" dirty="0" err="1"/>
              <a:t>sybsystems</a:t>
            </a:r>
            <a:r>
              <a:rPr lang="en-US" sz="2800" dirty="0"/>
              <a:t> such as benefits, health, and safety.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474767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Major Subsystems of </a:t>
            </a:r>
            <a:r>
              <a:rPr lang="en-US" sz="2400">
                <a:solidFill>
                  <a:srgbClr val="FF0000"/>
                </a:solidFill>
              </a:rPr>
              <a:t>a Production Firm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371DF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System : Interdependence</a:t>
            </a:r>
          </a:p>
        </p:txBody>
      </p:sp>
    </p:spTree>
    <p:extLst>
      <p:ext uri="{BB962C8B-B14F-4D97-AF65-F5344CB8AC3E}">
        <p14:creationId xmlns:p14="http://schemas.microsoft.com/office/powerpoint/2010/main" val="1831687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558</Words>
  <Application>Microsoft Macintosh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PowerPoint Presentation</vt:lpstr>
      <vt:lpstr>Characteristics of System </vt:lpstr>
      <vt:lpstr>Characteristics of System : Organization </vt:lpstr>
      <vt:lpstr>Characteristics of System : Organization</vt:lpstr>
      <vt:lpstr>Organization Structure: An Example</vt:lpstr>
      <vt:lpstr>Organization Structure: An Example</vt:lpstr>
      <vt:lpstr>Characteristics of System : Interaction </vt:lpstr>
      <vt:lpstr>Characteristics of System : Interdependence</vt:lpstr>
      <vt:lpstr>Characteristics of System : Interdependence</vt:lpstr>
      <vt:lpstr>Characteristics of System : Interdependence</vt:lpstr>
      <vt:lpstr>Characteristics of System : Interdependence</vt:lpstr>
      <vt:lpstr>Characteristics of System : Interdependence</vt:lpstr>
      <vt:lpstr>Characteristics of System : Integration </vt:lpstr>
      <vt:lpstr>Characteristics of System : Central Objective 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KunoLab</dc:creator>
  <cp:lastModifiedBy>Microsoft Office User</cp:lastModifiedBy>
  <cp:revision>7</cp:revision>
  <dcterms:created xsi:type="dcterms:W3CDTF">2016-07-20T15:14:49Z</dcterms:created>
  <dcterms:modified xsi:type="dcterms:W3CDTF">2020-07-09T14:50:02Z</dcterms:modified>
</cp:coreProperties>
</file>