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noLab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FF"/>
    <a:srgbClr val="371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38"/>
    <p:restoredTop sz="50000"/>
  </p:normalViewPr>
  <p:slideViewPr>
    <p:cSldViewPr>
      <p:cViewPr varScale="1">
        <p:scale>
          <a:sx n="56" d="100"/>
          <a:sy n="56" d="100"/>
        </p:scale>
        <p:origin x="33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2D5B5-B1C8-094C-A844-16AA43334FCC}" type="datetimeFigureOut">
              <a:rPr lang="en-US" smtClean="0"/>
              <a:t>7/9/20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F1E9F-A343-DE49-BC19-F34D4EA66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F1E9F-A343-DE49-BC19-F34D4EA66D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8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Friday, July 11,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Department of ICE, RU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Friday, July 11,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Department of ICE, RU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3716F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503218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270164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ABD1-9707-48C1-AB01-23E28ED2D111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A395-B0FD-4BB2-99A6-AA0207ADB1E7}" type="datetimeFigureOut">
              <a:rPr lang="en-US" smtClean="0"/>
              <a:pPr/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2800" y="304800"/>
            <a:ext cx="1905000" cy="4572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rPr>
              <a:t>Lecture - 4</a:t>
            </a: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685800" y="2895600"/>
            <a:ext cx="8229600" cy="121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Elements of a System</a:t>
            </a: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Thursday, July 9, 2020</a:t>
            </a:fld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Control in a dynamic system is achieved by feedback. </a:t>
            </a:r>
          </a:p>
          <a:p>
            <a:pPr algn="just"/>
            <a:r>
              <a:rPr lang="en-US" dirty="0"/>
              <a:t>Feedback </a:t>
            </a:r>
            <a:r>
              <a:rPr lang="en-US" dirty="0">
                <a:solidFill>
                  <a:srgbClr val="FF0000"/>
                </a:solidFill>
              </a:rPr>
              <a:t>measures output against a standard</a:t>
            </a:r>
            <a:r>
              <a:rPr lang="en-US" dirty="0"/>
              <a:t> in some form of cybernetic procedure that includes </a:t>
            </a:r>
            <a:r>
              <a:rPr lang="en-US" dirty="0">
                <a:solidFill>
                  <a:srgbClr val="FF0000"/>
                </a:solidFill>
              </a:rPr>
              <a:t>communication and control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Output information is fed back to the input and / or to management (Controller) for deliberation. </a:t>
            </a:r>
          </a:p>
          <a:p>
            <a:pPr algn="just"/>
            <a:r>
              <a:rPr lang="en-US" dirty="0"/>
              <a:t>After the output is compared against performance standards, changes can result in the input or processing and consequently, the output.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Feedback may be </a:t>
            </a:r>
            <a:r>
              <a:rPr lang="en-US" dirty="0">
                <a:solidFill>
                  <a:srgbClr val="FF00FF"/>
                </a:solidFill>
              </a:rPr>
              <a:t>positive or negative, routing or informational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Positive feedback reinforces the performance of the system. It is routine in nature. </a:t>
            </a:r>
          </a:p>
          <a:p>
            <a:pPr algn="just"/>
            <a:r>
              <a:rPr lang="en-US" dirty="0"/>
              <a:t>Negative feedback generally provides the controller with information for action. </a:t>
            </a:r>
          </a:p>
          <a:p>
            <a:pPr algn="just"/>
            <a:r>
              <a:rPr lang="en-US" dirty="0"/>
              <a:t>Another form of feedback comes after the system is implemented. </a:t>
            </a:r>
          </a:p>
          <a:p>
            <a:pPr algn="just"/>
            <a:r>
              <a:rPr lang="en-US" dirty="0"/>
              <a:t>The user informs the analyst about the performance of the new installation. This feedback often results in enhancements to meet the user’s requirements.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The environment is the “</a:t>
            </a:r>
            <a:r>
              <a:rPr lang="en-US" dirty="0" err="1">
                <a:solidFill>
                  <a:srgbClr val="FF0000"/>
                </a:solidFill>
              </a:rPr>
              <a:t>suprasystem</a:t>
            </a:r>
            <a:r>
              <a:rPr lang="en-US" dirty="0"/>
              <a:t>” within which an organization operates. </a:t>
            </a:r>
          </a:p>
          <a:p>
            <a:pPr algn="just"/>
            <a:r>
              <a:rPr lang="en-US" dirty="0"/>
              <a:t>It is the </a:t>
            </a:r>
            <a:r>
              <a:rPr lang="en-US" dirty="0">
                <a:solidFill>
                  <a:srgbClr val="00B050"/>
                </a:solidFill>
              </a:rPr>
              <a:t>source of external elements</a:t>
            </a:r>
            <a:r>
              <a:rPr lang="en-US" dirty="0"/>
              <a:t> that impinge (impose) on the system. </a:t>
            </a:r>
          </a:p>
          <a:p>
            <a:pPr algn="just"/>
            <a:r>
              <a:rPr lang="en-US" dirty="0"/>
              <a:t>In fact, it often determines how a system must function. </a:t>
            </a:r>
          </a:p>
          <a:p>
            <a:pPr algn="just"/>
            <a:r>
              <a:rPr lang="en-US" dirty="0"/>
              <a:t>For example, the organization’s environment, consisting of </a:t>
            </a:r>
            <a:r>
              <a:rPr lang="en-US" dirty="0">
                <a:solidFill>
                  <a:srgbClr val="FF00FF"/>
                </a:solidFill>
              </a:rPr>
              <a:t>vendors, competitors, and others</a:t>
            </a:r>
          </a:p>
          <a:p>
            <a:pPr algn="just"/>
            <a:r>
              <a:rPr lang="en-US" dirty="0"/>
              <a:t>May provide constraints and, consequently, influence the actual performance of the business.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Boundaries and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 system should be defined by its boundaries – the limits that identify its components, processes and interrelationship when it interfaces with another system.</a:t>
            </a:r>
          </a:p>
          <a:p>
            <a:pPr algn="just"/>
            <a:r>
              <a:rPr lang="en-US" dirty="0"/>
              <a:t> For example, a teller system in a commercial bank is restricted to the deposits, withdrawals and related activities of customers checking and savings accounts. </a:t>
            </a:r>
          </a:p>
          <a:p>
            <a:pPr algn="just"/>
            <a:r>
              <a:rPr lang="en-US" dirty="0"/>
              <a:t>It may exclude mortgage foreclosures, trust activities, and the like.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Boundaries and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Each system has boundaries that </a:t>
            </a:r>
            <a:r>
              <a:rPr lang="en-US" dirty="0">
                <a:solidFill>
                  <a:srgbClr val="FF00FF"/>
                </a:solidFill>
              </a:rPr>
              <a:t>determine its sphere of influence and control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For example, in an integrated banking – wide computer system design, a customer who has a mortgage and a checking account with the same bank may write a check through the “teller system” to pay the premium that is later processed by the “mortgage loan system.” </a:t>
            </a:r>
          </a:p>
          <a:p>
            <a:pPr algn="just"/>
            <a:r>
              <a:rPr lang="en-US" dirty="0"/>
              <a:t>Recently, system design has been successful in allowing the automatic transfer of funds form a bank account to pay bills and other obligations to creditors, regardless of distance or location. </a:t>
            </a:r>
          </a:p>
          <a:p>
            <a:pPr algn="just"/>
            <a:r>
              <a:rPr lang="en-US" dirty="0"/>
              <a:t>This means that in systems analysis, knowledge of the boundaries of a given system is crucial in determining the nature of its interface with other systems for successful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Elements of a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most cases, Systems analysts operate in a dynamic environment where </a:t>
            </a:r>
            <a:r>
              <a:rPr lang="en-US" dirty="0">
                <a:solidFill>
                  <a:srgbClr val="FF0000"/>
                </a:solidFill>
              </a:rPr>
              <a:t>change is a way of life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The environment may be:</a:t>
            </a:r>
          </a:p>
          <a:p>
            <a:pPr lvl="1"/>
            <a:r>
              <a:rPr lang="en-US" dirty="0">
                <a:solidFill>
                  <a:srgbClr val="000099"/>
                </a:solidFill>
              </a:rPr>
              <a:t> a business firm, </a:t>
            </a:r>
          </a:p>
          <a:p>
            <a:pPr lvl="1"/>
            <a:r>
              <a:rPr lang="en-US" dirty="0">
                <a:solidFill>
                  <a:srgbClr val="000099"/>
                </a:solidFill>
              </a:rPr>
              <a:t>a business application, or </a:t>
            </a:r>
          </a:p>
          <a:p>
            <a:pPr lvl="1"/>
            <a:r>
              <a:rPr lang="en-US" dirty="0">
                <a:solidFill>
                  <a:srgbClr val="000099"/>
                </a:solidFill>
              </a:rPr>
              <a:t>a computer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Elements of a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To reconstruct a system, the following </a:t>
            </a:r>
            <a:r>
              <a:rPr lang="en-US" dirty="0">
                <a:solidFill>
                  <a:srgbClr val="00B050"/>
                </a:solidFill>
              </a:rPr>
              <a:t>key elements  (</a:t>
            </a:r>
            <a:r>
              <a:rPr lang="en-US" dirty="0">
                <a:solidFill>
                  <a:srgbClr val="FF0000"/>
                </a:solidFill>
              </a:rPr>
              <a:t>?</a:t>
            </a:r>
            <a:r>
              <a:rPr lang="en-US" dirty="0">
                <a:solidFill>
                  <a:srgbClr val="00B050"/>
                </a:solidFill>
              </a:rPr>
              <a:t>)</a:t>
            </a:r>
            <a:r>
              <a:rPr lang="en-US" dirty="0"/>
              <a:t> must be considered: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Outputs and inputs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Processor(s)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Control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Feedback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Environment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Boundaries and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Output and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major objective of a system is to </a:t>
            </a:r>
            <a:r>
              <a:rPr lang="en-US" dirty="0">
                <a:solidFill>
                  <a:srgbClr val="FF0000"/>
                </a:solidFill>
              </a:rPr>
              <a:t>produce an output</a:t>
            </a:r>
            <a:r>
              <a:rPr lang="en-US" dirty="0"/>
              <a:t> that has value to its user.</a:t>
            </a:r>
          </a:p>
          <a:p>
            <a:pPr algn="just"/>
            <a:r>
              <a:rPr lang="en-US" dirty="0"/>
              <a:t>It must be </a:t>
            </a:r>
            <a:r>
              <a:rPr lang="en-US" dirty="0">
                <a:solidFill>
                  <a:srgbClr val="FF0000"/>
                </a:solidFill>
              </a:rPr>
              <a:t>in line</a:t>
            </a:r>
            <a:r>
              <a:rPr lang="en-US" dirty="0"/>
              <a:t> with the expectations of the intended user. </a:t>
            </a:r>
          </a:p>
          <a:p>
            <a:pPr algn="just"/>
            <a:r>
              <a:rPr lang="en-US" dirty="0"/>
              <a:t>Inputs are the elements (material, human resources, and information) that </a:t>
            </a:r>
            <a:r>
              <a:rPr lang="en-US" dirty="0">
                <a:solidFill>
                  <a:srgbClr val="00B050"/>
                </a:solidFill>
              </a:rPr>
              <a:t>enter the system for processing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Output is the </a:t>
            </a:r>
            <a:r>
              <a:rPr lang="en-US" dirty="0">
                <a:solidFill>
                  <a:srgbClr val="0070C0"/>
                </a:solidFill>
              </a:rPr>
              <a:t>outcome of processing.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Output and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 system feeds on input to produce output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Example-</a:t>
            </a:r>
          </a:p>
          <a:p>
            <a:pPr lvl="2" algn="just"/>
            <a:r>
              <a:rPr lang="en-US" dirty="0">
                <a:solidFill>
                  <a:srgbClr val="FF00FF"/>
                </a:solidFill>
              </a:rPr>
              <a:t>A business brings in human, financial, and material resources to produce goods and services.</a:t>
            </a:r>
          </a:p>
          <a:p>
            <a:pPr lvl="2"/>
            <a:endParaRPr lang="en-US" dirty="0">
              <a:solidFill>
                <a:srgbClr val="FF00FF"/>
              </a:solidFill>
            </a:endParaRPr>
          </a:p>
          <a:p>
            <a:pPr algn="just"/>
            <a:r>
              <a:rPr lang="en-US" dirty="0"/>
              <a:t> Determining the output is a first step in specifying the nature, amount, and regularity of the input needed to operate a system. </a:t>
            </a:r>
          </a:p>
          <a:p>
            <a:r>
              <a:rPr lang="en-US" dirty="0"/>
              <a:t>For example, in systems analysis, </a:t>
            </a:r>
          </a:p>
          <a:p>
            <a:pPr lvl="1" algn="just"/>
            <a:r>
              <a:rPr lang="en-US" dirty="0"/>
              <a:t>the first concern is to determine the user’s requirements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Output and Input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24000"/>
            <a:ext cx="6325079" cy="52543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86600" y="1752600"/>
            <a:ext cx="1292662" cy="4953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3600" dirty="0"/>
              <a:t>Inputs and Outputs in a Business Operation</a:t>
            </a:r>
          </a:p>
        </p:txBody>
      </p:sp>
    </p:spTree>
    <p:extLst>
      <p:ext uri="{BB962C8B-B14F-4D97-AF65-F5344CB8AC3E}">
        <p14:creationId xmlns:p14="http://schemas.microsoft.com/office/powerpoint/2010/main" val="1291966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Processor(s)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Processor involves the </a:t>
            </a:r>
            <a:r>
              <a:rPr lang="en-US" dirty="0">
                <a:solidFill>
                  <a:srgbClr val="FF00FF"/>
                </a:solidFill>
              </a:rPr>
              <a:t>actual transformation</a:t>
            </a:r>
            <a:r>
              <a:rPr lang="en-US" dirty="0"/>
              <a:t> of input into output. </a:t>
            </a:r>
          </a:p>
          <a:p>
            <a:pPr algn="just"/>
            <a:r>
              <a:rPr lang="en-US" dirty="0"/>
              <a:t>It is the </a:t>
            </a:r>
            <a:r>
              <a:rPr lang="en-US" dirty="0">
                <a:solidFill>
                  <a:srgbClr val="C00000"/>
                </a:solidFill>
              </a:rPr>
              <a:t>operational component</a:t>
            </a:r>
            <a:r>
              <a:rPr lang="en-US" dirty="0"/>
              <a:t> of a system. </a:t>
            </a:r>
          </a:p>
          <a:p>
            <a:pPr algn="just"/>
            <a:r>
              <a:rPr lang="en-US" dirty="0"/>
              <a:t>Processors </a:t>
            </a:r>
            <a:r>
              <a:rPr lang="en-US" dirty="0">
                <a:solidFill>
                  <a:srgbClr val="00B050"/>
                </a:solidFill>
              </a:rPr>
              <a:t>may modify the input</a:t>
            </a:r>
            <a:r>
              <a:rPr lang="en-US" dirty="0"/>
              <a:t> totally or partially, depending on the specifications of the output. </a:t>
            </a:r>
          </a:p>
          <a:p>
            <a:pPr algn="just"/>
            <a:r>
              <a:rPr lang="en-US" dirty="0"/>
              <a:t>In some cases, input is also modified to enable the processor to handle the transformation.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control element </a:t>
            </a:r>
            <a:r>
              <a:rPr lang="en-US" dirty="0">
                <a:solidFill>
                  <a:srgbClr val="00B050"/>
                </a:solidFill>
              </a:rPr>
              <a:t>guides</a:t>
            </a:r>
            <a:r>
              <a:rPr lang="en-US" dirty="0"/>
              <a:t> the system. </a:t>
            </a:r>
          </a:p>
          <a:p>
            <a:pPr algn="just"/>
            <a:r>
              <a:rPr lang="en-US" dirty="0"/>
              <a:t>It is the </a:t>
            </a:r>
            <a:r>
              <a:rPr lang="en-US" dirty="0">
                <a:solidFill>
                  <a:srgbClr val="FF0000"/>
                </a:solidFill>
              </a:rPr>
              <a:t>decision-making subsystem</a:t>
            </a:r>
            <a:r>
              <a:rPr lang="en-US" dirty="0"/>
              <a:t> that controls the pattern of activities governing input, processing, and output. </a:t>
            </a:r>
          </a:p>
          <a:p>
            <a:pPr algn="just"/>
            <a:r>
              <a:rPr lang="en-US" dirty="0"/>
              <a:t>In an organizational context, </a:t>
            </a:r>
            <a:r>
              <a:rPr lang="en-US" dirty="0">
                <a:solidFill>
                  <a:srgbClr val="FF00FF"/>
                </a:solidFill>
              </a:rPr>
              <a:t>management as a decision-making body controls</a:t>
            </a:r>
            <a:r>
              <a:rPr lang="en-US" dirty="0"/>
              <a:t> the inflow, handling and outflow of activities that affect the welfare of the business.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Elements of a System: </a:t>
            </a:r>
            <a:r>
              <a:rPr lang="en-US" b="1" dirty="0"/>
              <a:t>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In a </a:t>
            </a:r>
            <a:r>
              <a:rPr lang="en-US" dirty="0">
                <a:solidFill>
                  <a:srgbClr val="FF0000"/>
                </a:solidFill>
              </a:rPr>
              <a:t>computer system</a:t>
            </a:r>
            <a:r>
              <a:rPr lang="en-US" dirty="0"/>
              <a:t>, the operating system and accompanying software influence the behavior of the system. </a:t>
            </a:r>
          </a:p>
          <a:p>
            <a:pPr algn="just"/>
            <a:r>
              <a:rPr lang="en-US" dirty="0"/>
              <a:t>Output specifications determine what and how much input is needed to keep the system in balance.</a:t>
            </a:r>
          </a:p>
          <a:p>
            <a:pPr algn="just"/>
            <a:r>
              <a:rPr lang="en-US" dirty="0"/>
              <a:t>In </a:t>
            </a:r>
            <a:r>
              <a:rPr lang="en-US" dirty="0">
                <a:solidFill>
                  <a:srgbClr val="FF0000"/>
                </a:solidFill>
              </a:rPr>
              <a:t>systems analysis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knowing the attitudes of the individual </a:t>
            </a:r>
            <a:r>
              <a:rPr lang="en-US" dirty="0"/>
              <a:t>who controls the area for which a computer is being considered </a:t>
            </a:r>
            <a:r>
              <a:rPr lang="en-US" dirty="0">
                <a:solidFill>
                  <a:srgbClr val="00B050"/>
                </a:solidFill>
              </a:rPr>
              <a:t>can make a difference between the success and failure of the installation. </a:t>
            </a:r>
          </a:p>
          <a:p>
            <a:pPr algn="just"/>
            <a:r>
              <a:rPr lang="en-US" dirty="0"/>
              <a:t>Management support is required for securing control and supporting the objective of the proposed change.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895</Words>
  <Application>Microsoft Macintosh PowerPoint</Application>
  <PresentationFormat>On-screen Show (4:3)</PresentationFormat>
  <Paragraphs>74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Custom Design</vt:lpstr>
      <vt:lpstr>Lecture - 4</vt:lpstr>
      <vt:lpstr>Elements of a System</vt:lpstr>
      <vt:lpstr>Elements of a System</vt:lpstr>
      <vt:lpstr>Elements of a System: Output and Input</vt:lpstr>
      <vt:lpstr>Elements of a System: Output and Input</vt:lpstr>
      <vt:lpstr>Elements of a System: Output and Input</vt:lpstr>
      <vt:lpstr>Elements of a System: Processor(s)</vt:lpstr>
      <vt:lpstr>Elements of a System: Control</vt:lpstr>
      <vt:lpstr>Elements of a System: Control</vt:lpstr>
      <vt:lpstr>Elements of a System: Feedback</vt:lpstr>
      <vt:lpstr>Elements of a System: Feedback</vt:lpstr>
      <vt:lpstr>Elements of a System: Environment</vt:lpstr>
      <vt:lpstr>Elements of a System: Boundaries and interface</vt:lpstr>
      <vt:lpstr>Elements of a System: Boundaries and interface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- 3</dc:title>
  <dc:creator>KunoLab</dc:creator>
  <cp:lastModifiedBy>Microsoft Office User</cp:lastModifiedBy>
  <cp:revision>31</cp:revision>
  <dcterms:created xsi:type="dcterms:W3CDTF">2014-07-11T13:37:56Z</dcterms:created>
  <dcterms:modified xsi:type="dcterms:W3CDTF">2020-07-09T15:09:45Z</dcterms:modified>
</cp:coreProperties>
</file>