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unoLab" initials="K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3716F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063"/>
    <p:restoredTop sz="50000"/>
  </p:normalViewPr>
  <p:slideViewPr>
    <p:cSldViewPr>
      <p:cViewPr varScale="1">
        <p:scale>
          <a:sx n="56" d="100"/>
          <a:sy n="56" d="100"/>
        </p:scale>
        <p:origin x="369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Friday, July 11,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Department of ICE, RU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371600"/>
            <a:ext cx="9144000" cy="0"/>
          </a:xfrm>
          <a:prstGeom prst="line">
            <a:avLst/>
          </a:prstGeom>
          <a:ln w="50800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685800" y="228600"/>
            <a:ext cx="0" cy="6172200"/>
          </a:xfrm>
          <a:prstGeom prst="line">
            <a:avLst/>
          </a:prstGeom>
          <a:ln w="50800"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Friday, July 11,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Department of ICE, RU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371600"/>
            <a:ext cx="9144000" cy="0"/>
          </a:xfrm>
          <a:prstGeom prst="line">
            <a:avLst/>
          </a:prstGeom>
          <a:ln w="50800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685800" y="228600"/>
            <a:ext cx="0" cy="6172200"/>
          </a:xfrm>
          <a:prstGeom prst="line">
            <a:avLst/>
          </a:prstGeom>
          <a:ln w="50800"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3716F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503218"/>
            <a:ext cx="9144000" cy="0"/>
          </a:xfrm>
          <a:prstGeom prst="line">
            <a:avLst/>
          </a:prstGeom>
          <a:ln w="50800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57200" y="270164"/>
            <a:ext cx="0" cy="6172200"/>
          </a:xfrm>
          <a:prstGeom prst="line">
            <a:avLst/>
          </a:prstGeom>
          <a:ln w="50800"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BABD1-9707-48C1-AB01-23E28ED2D111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2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1A395-B0FD-4BB2-99A6-AA0207ADB1E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Lecture - 4</a:t>
            </a:r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5334000" y="6019800"/>
            <a:ext cx="3657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fld id="{AE9C0F9A-13AE-4E41-A672-9568E222DAB7}" type="datetime2">
              <a:rPr kumimoji="0" lang="en-US" sz="2400" b="1" i="1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t>Thursday, July 9, 2020</a:t>
            </a:fld>
            <a:endParaRPr kumimoji="0" lang="en-US" sz="24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3"/>
          <p:cNvSpPr txBox="1">
            <a:spLocks/>
          </p:cNvSpPr>
          <p:nvPr/>
        </p:nvSpPr>
        <p:spPr>
          <a:xfrm>
            <a:off x="685800" y="3733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Types of Systems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794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Characteristics of Open Systems:</a:t>
            </a:r>
            <a:r>
              <a:rPr lang="en-US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3600" b="1" dirty="0"/>
              <a:t>Process, output and cycles</a:t>
            </a:r>
            <a:r>
              <a:rPr lang="en-US" b="1" dirty="0"/>
              <a:t> 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00B050"/>
                </a:solidFill>
              </a:rPr>
              <a:t>Open systems produce useful output</a:t>
            </a:r>
          </a:p>
          <a:p>
            <a:endParaRPr lang="en-US" sz="3600" dirty="0">
              <a:solidFill>
                <a:srgbClr val="00B050"/>
              </a:solidFill>
            </a:endParaRPr>
          </a:p>
          <a:p>
            <a:r>
              <a:rPr lang="en-US" sz="3600" dirty="0">
                <a:solidFill>
                  <a:srgbClr val="00B050"/>
                </a:solidFill>
              </a:rPr>
              <a:t>Operate in cycles, and</a:t>
            </a:r>
          </a:p>
          <a:p>
            <a:endParaRPr lang="en-US" sz="3600" dirty="0">
              <a:solidFill>
                <a:srgbClr val="00B050"/>
              </a:solidFill>
            </a:endParaRPr>
          </a:p>
          <a:p>
            <a:r>
              <a:rPr lang="en-US" sz="3600" dirty="0">
                <a:solidFill>
                  <a:srgbClr val="00B050"/>
                </a:solidFill>
              </a:rPr>
              <a:t>Follow a continuous flow path.</a:t>
            </a:r>
            <a:endParaRPr lang="en-US" sz="3600" dirty="0">
              <a:solidFill>
                <a:srgbClr val="00B05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Characteristics of Open Systems:</a:t>
            </a:r>
            <a:r>
              <a:rPr lang="en-US" b="1" dirty="0"/>
              <a:t> Differentiation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>
            <a:normAutofit fontScale="92500"/>
          </a:bodyPr>
          <a:lstStyle/>
          <a:p>
            <a:r>
              <a:rPr lang="en-US" sz="3600" dirty="0"/>
              <a:t>Open systems have a tendency toward an </a:t>
            </a:r>
            <a:r>
              <a:rPr lang="en-US" sz="3600" dirty="0">
                <a:solidFill>
                  <a:srgbClr val="00B050"/>
                </a:solidFill>
              </a:rPr>
              <a:t>increasing specialization of functions</a:t>
            </a:r>
            <a:r>
              <a:rPr lang="en-US" sz="3600" dirty="0"/>
              <a:t> and </a:t>
            </a:r>
            <a:r>
              <a:rPr lang="en-US" sz="3600" dirty="0">
                <a:solidFill>
                  <a:srgbClr val="00B050"/>
                </a:solidFill>
              </a:rPr>
              <a:t>a greater differentiation of their components</a:t>
            </a:r>
            <a:r>
              <a:rPr lang="en-US" sz="3600" dirty="0"/>
              <a:t>. </a:t>
            </a:r>
          </a:p>
          <a:p>
            <a:r>
              <a:rPr lang="en-US" sz="3600" dirty="0"/>
              <a:t>In business, the roles of people and machines tend toward greater specialization and greater interaction. </a:t>
            </a:r>
          </a:p>
          <a:p>
            <a:r>
              <a:rPr lang="en-US" sz="3600" dirty="0"/>
              <a:t>This characteristic offers a compelling reason for the increasing value of the concept of systems in the </a:t>
            </a:r>
            <a:r>
              <a:rPr lang="en-US" sz="3600" dirty="0">
                <a:solidFill>
                  <a:srgbClr val="FFC000"/>
                </a:solidFill>
              </a:rPr>
              <a:t>systems analyst’s thinking</a:t>
            </a:r>
            <a:r>
              <a:rPr lang="en-US" sz="3600" dirty="0"/>
              <a:t>.</a:t>
            </a:r>
            <a:endParaRPr lang="en-US" sz="36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Characteristics of Open Systems:</a:t>
            </a:r>
            <a:r>
              <a:rPr lang="en-US" b="1" dirty="0"/>
              <a:t> </a:t>
            </a:r>
            <a:r>
              <a:rPr lang="en-US" b="1" dirty="0" err="1"/>
              <a:t>Equifinality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 algn="just"/>
            <a:r>
              <a:rPr lang="en-US" sz="3600" dirty="0"/>
              <a:t>The term implies that </a:t>
            </a:r>
            <a:r>
              <a:rPr lang="en-US" sz="3600" dirty="0">
                <a:solidFill>
                  <a:srgbClr val="FFC000"/>
                </a:solidFill>
              </a:rPr>
              <a:t>goals are achieved through differing courses of action</a:t>
            </a:r>
            <a:r>
              <a:rPr lang="en-US" sz="3600" dirty="0"/>
              <a:t> and a variety of paths. </a:t>
            </a:r>
          </a:p>
          <a:p>
            <a:pPr algn="just"/>
            <a:r>
              <a:rPr lang="en-US" sz="3600" dirty="0"/>
              <a:t>In most systems, there is more of a consensus on goals than on paths to reach the goals.</a:t>
            </a:r>
            <a:endParaRPr lang="en-US" sz="36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Man-Made </a:t>
            </a:r>
            <a:r>
              <a:rPr lang="en-US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Information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292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sz="3600" dirty="0"/>
              <a:t>Ideally, information reduces uncertainty about a state or event.</a:t>
            </a:r>
          </a:p>
          <a:p>
            <a:pPr lvl="1" algn="just"/>
            <a:r>
              <a:rPr lang="en-US" dirty="0"/>
              <a:t> </a:t>
            </a:r>
            <a:r>
              <a:rPr lang="en-US" dirty="0">
                <a:solidFill>
                  <a:srgbClr val="00B050"/>
                </a:solidFill>
              </a:rPr>
              <a:t>For example, information that the wind is calm reduces the uncertainty that the boat trip will be pleasant.</a:t>
            </a:r>
          </a:p>
          <a:p>
            <a:pPr algn="just"/>
            <a:r>
              <a:rPr lang="en-US" sz="3600" dirty="0"/>
              <a:t> An information system is the basis for interaction between the user and the analyst. </a:t>
            </a:r>
          </a:p>
          <a:p>
            <a:pPr algn="just"/>
            <a:r>
              <a:rPr lang="en-US" sz="3600" dirty="0"/>
              <a:t>It provides instruction, commands and feedback. </a:t>
            </a:r>
          </a:p>
          <a:p>
            <a:pPr algn="just"/>
            <a:r>
              <a:rPr lang="en-US" sz="3600" dirty="0"/>
              <a:t>It determines the nature of the relationships among decision-makers. </a:t>
            </a:r>
          </a:p>
          <a:p>
            <a:pPr algn="just"/>
            <a:r>
              <a:rPr lang="en-US" sz="3600" dirty="0"/>
              <a:t>In fact, it may be viewed as a decision center for personnel at all levels.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Man-Made </a:t>
            </a:r>
            <a:r>
              <a:rPr lang="en-US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Information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sz="3600" dirty="0"/>
              <a:t>From this basis, an information system may be defined as a set of devices, procedures and operating systems designed around user based criteria to produce information and communicate it to the user for planning, control and performance. </a:t>
            </a:r>
          </a:p>
          <a:p>
            <a:pPr algn="just"/>
            <a:r>
              <a:rPr lang="en-US" sz="3600" dirty="0"/>
              <a:t>In systems analysis, it is important to keep in mind that considering an alternative system means improving one or more of these criteria.</a:t>
            </a:r>
          </a:p>
          <a:p>
            <a:pPr algn="just"/>
            <a:r>
              <a:rPr lang="en-US" sz="3600" dirty="0"/>
              <a:t>The major information systems are formal, informal and computer based.</a:t>
            </a:r>
            <a:endParaRPr lang="en-US" sz="36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Common System classifications are: </a:t>
            </a:r>
          </a:p>
          <a:p>
            <a:pPr lvl="1"/>
            <a:r>
              <a:rPr lang="en-US" sz="3600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Physical or Abstract, </a:t>
            </a:r>
          </a:p>
          <a:p>
            <a:pPr lvl="1"/>
            <a:endParaRPr lang="en-US" sz="3600" dirty="0"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1"/>
            <a:r>
              <a:rPr lang="en-US" sz="3600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Open or Closed, and </a:t>
            </a:r>
          </a:p>
          <a:p>
            <a:pPr lvl="1"/>
            <a:endParaRPr lang="en-US" sz="3600" dirty="0"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1"/>
            <a:r>
              <a:rPr lang="en-US" sz="3600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“Man-Made” Information Systems.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Physical or Abstract</a:t>
            </a:r>
            <a:r>
              <a:rPr lang="en-US" dirty="0"/>
              <a:t>  </a:t>
            </a:r>
            <a:r>
              <a:rPr lang="en-US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686800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>
                <a:solidFill>
                  <a:srgbClr val="FF0000"/>
                </a:solidFill>
              </a:rPr>
              <a:t>Physical Systems are tangible entities</a:t>
            </a:r>
            <a:r>
              <a:rPr lang="en-US" dirty="0"/>
              <a:t> that may be </a:t>
            </a:r>
            <a:r>
              <a:rPr lang="en-US" dirty="0">
                <a:solidFill>
                  <a:srgbClr val="FF0000"/>
                </a:solidFill>
              </a:rPr>
              <a:t>static or dynamic in operation</a:t>
            </a:r>
            <a:r>
              <a:rPr lang="en-US" dirty="0"/>
              <a:t>.</a:t>
            </a:r>
          </a:p>
          <a:p>
            <a:pPr algn="just"/>
            <a:r>
              <a:rPr lang="en-US" dirty="0">
                <a:solidFill>
                  <a:srgbClr val="000099"/>
                </a:solidFill>
              </a:rPr>
              <a:t>For example, the physical parts of the computer center are the officers, desks, and chairs that facilitate operation of the computer. They can be seen and counted; they are static. </a:t>
            </a:r>
          </a:p>
          <a:p>
            <a:pPr algn="just"/>
            <a:r>
              <a:rPr lang="en-US" dirty="0"/>
              <a:t>In contrast, </a:t>
            </a:r>
            <a:r>
              <a:rPr lang="en-US" dirty="0">
                <a:solidFill>
                  <a:srgbClr val="FF0000"/>
                </a:solidFill>
              </a:rPr>
              <a:t>a programmed computer is a dynamic system</a:t>
            </a:r>
            <a:r>
              <a:rPr lang="en-US" dirty="0"/>
              <a:t>. Data, programs, output, and applications change as the user’s demands or the priority of the information requested changes.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Physical or Abstract</a:t>
            </a:r>
            <a:r>
              <a:rPr lang="en-US" dirty="0"/>
              <a:t>  </a:t>
            </a:r>
            <a:r>
              <a:rPr lang="en-US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257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Abstract systems are </a:t>
            </a:r>
            <a:r>
              <a:rPr lang="en-US" dirty="0">
                <a:solidFill>
                  <a:srgbClr val="FF0000"/>
                </a:solidFill>
              </a:rPr>
              <a:t>conceptual or non-physical entities</a:t>
            </a:r>
            <a:r>
              <a:rPr lang="en-US" dirty="0"/>
              <a:t>. </a:t>
            </a:r>
          </a:p>
          <a:p>
            <a:pPr algn="just"/>
            <a:r>
              <a:rPr lang="en-US" dirty="0"/>
              <a:t>They may be as straightforward as formulas of </a:t>
            </a:r>
            <a:r>
              <a:rPr lang="en-US" dirty="0">
                <a:solidFill>
                  <a:srgbClr val="3716FC"/>
                </a:solidFill>
              </a:rPr>
              <a:t>relationships among sets of variables or models</a:t>
            </a:r>
            <a:r>
              <a:rPr lang="en-US" dirty="0"/>
              <a:t> – the abstract conceptualization of physical situations. </a:t>
            </a:r>
          </a:p>
          <a:p>
            <a:pPr algn="just"/>
            <a:r>
              <a:rPr lang="en-US" dirty="0"/>
              <a:t>A model is a </a:t>
            </a:r>
            <a:r>
              <a:rPr lang="en-US" dirty="0">
                <a:solidFill>
                  <a:srgbClr val="FF00FF"/>
                </a:solidFill>
              </a:rPr>
              <a:t>representation of a real or a planned system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 The use of models makes it easier for the analyst </a:t>
            </a:r>
            <a:r>
              <a:rPr lang="en-US" dirty="0">
                <a:solidFill>
                  <a:srgbClr val="FF00FF"/>
                </a:solidFill>
              </a:rPr>
              <a:t>to visualize relationships</a:t>
            </a:r>
            <a:r>
              <a:rPr lang="en-US" dirty="0"/>
              <a:t> in the system under study. </a:t>
            </a:r>
          </a:p>
          <a:p>
            <a:pPr algn="just"/>
            <a:r>
              <a:rPr lang="en-US" dirty="0"/>
              <a:t>The objective is to point out the significant elements and the key interrelationships of a complex system.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Open or Closed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/>
              <a:t>Based on their </a:t>
            </a:r>
            <a:r>
              <a:rPr lang="en-US" sz="3600" dirty="0">
                <a:solidFill>
                  <a:srgbClr val="FF0000"/>
                </a:solidFill>
              </a:rPr>
              <a:t>degree of independence:</a:t>
            </a:r>
          </a:p>
          <a:p>
            <a:pPr lvl="1"/>
            <a:r>
              <a:rPr lang="en-US" dirty="0">
                <a:solidFill>
                  <a:srgbClr val="3716FC"/>
                </a:solidFill>
              </a:rPr>
              <a:t>Open System or Closed System</a:t>
            </a:r>
            <a:r>
              <a:rPr lang="en-US" dirty="0"/>
              <a:t>. </a:t>
            </a:r>
          </a:p>
          <a:p>
            <a:r>
              <a:rPr lang="en-US" sz="3600" dirty="0"/>
              <a:t>An </a:t>
            </a:r>
            <a:r>
              <a:rPr lang="en-US" sz="3600" dirty="0">
                <a:solidFill>
                  <a:srgbClr val="FF0000"/>
                </a:solidFill>
              </a:rPr>
              <a:t>open system</a:t>
            </a:r>
            <a:r>
              <a:rPr lang="en-US" sz="3600" dirty="0"/>
              <a:t> has many interfaces with its environment. 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It permits interaction across its boundary;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It receives inputs from and delivers outputs to the outside.</a:t>
            </a:r>
            <a:r>
              <a:rPr lang="en-US" dirty="0"/>
              <a:t> </a:t>
            </a:r>
          </a:p>
          <a:p>
            <a:r>
              <a:rPr lang="en-US" sz="3600" dirty="0"/>
              <a:t>An information system falls into this category, since it must adapt to the changing demands of the user.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Open or Closed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600" dirty="0"/>
              <a:t>In system analysis: </a:t>
            </a:r>
          </a:p>
          <a:p>
            <a:pPr lvl="1"/>
            <a:r>
              <a:rPr lang="en-US" dirty="0"/>
              <a:t>organizations, applications and computers are invariably open,</a:t>
            </a:r>
          </a:p>
          <a:p>
            <a:pPr lvl="1"/>
            <a:r>
              <a:rPr lang="en-US" dirty="0"/>
              <a:t> dynamic systems influenced by their environment.</a:t>
            </a:r>
          </a:p>
          <a:p>
            <a:r>
              <a:rPr lang="en-US" sz="3600" dirty="0"/>
              <a:t>An open system tends to expand the scope of analysis.</a:t>
            </a:r>
          </a:p>
          <a:p>
            <a:r>
              <a:rPr lang="en-US" sz="3600" dirty="0"/>
              <a:t>It is responsive to the changing needs of the user and the environment</a:t>
            </a:r>
            <a:endParaRPr lang="en-US" sz="36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en-US" sz="3600" dirty="0">
                <a:solidFill>
                  <a:srgbClr val="FF0000"/>
                </a:solidFill>
              </a:rPr>
              <a:t>Closed system </a:t>
            </a:r>
            <a:r>
              <a:rPr lang="en-US" sz="3600" dirty="0"/>
              <a:t>is isolated from environmental influences. 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In reality, a completely closed system is rare.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Characteristics of Open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Five important characteristics</a:t>
            </a:r>
            <a:r>
              <a:rPr lang="en-US" sz="3600" dirty="0"/>
              <a:t> of open systems</a:t>
            </a:r>
          </a:p>
          <a:p>
            <a:pPr lvl="1"/>
            <a:r>
              <a:rPr lang="en-US" sz="3200" b="1" dirty="0">
                <a:solidFill>
                  <a:srgbClr val="3716FC"/>
                </a:solidFill>
              </a:rPr>
              <a:t>Input from outside</a:t>
            </a:r>
          </a:p>
          <a:p>
            <a:pPr lvl="1"/>
            <a:r>
              <a:rPr lang="en-US" sz="3200" b="1" dirty="0">
                <a:solidFill>
                  <a:srgbClr val="3716FC"/>
                </a:solidFill>
              </a:rPr>
              <a:t>Entropy</a:t>
            </a:r>
          </a:p>
          <a:p>
            <a:pPr lvl="1"/>
            <a:r>
              <a:rPr lang="en-US" sz="3200" b="1" dirty="0">
                <a:solidFill>
                  <a:srgbClr val="3716FC"/>
                </a:solidFill>
              </a:rPr>
              <a:t>Process, output and cycles</a:t>
            </a:r>
          </a:p>
          <a:p>
            <a:pPr lvl="1"/>
            <a:r>
              <a:rPr lang="en-US" sz="3200" b="1" dirty="0">
                <a:solidFill>
                  <a:srgbClr val="3716FC"/>
                </a:solidFill>
              </a:rPr>
              <a:t>Differentiation</a:t>
            </a:r>
          </a:p>
          <a:p>
            <a:pPr lvl="1"/>
            <a:r>
              <a:rPr lang="en-US" sz="3200" b="1" dirty="0" err="1">
                <a:solidFill>
                  <a:srgbClr val="3716FC"/>
                </a:solidFill>
              </a:rPr>
              <a:t>Equifinality</a:t>
            </a:r>
            <a:endParaRPr lang="en-US" sz="3200" dirty="0">
              <a:solidFill>
                <a:srgbClr val="3716F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79438"/>
            <a:ext cx="7239000" cy="868362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Characteristics of Open Systems:</a:t>
            </a:r>
            <a:r>
              <a:rPr lang="en-US" sz="3600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3600" b="1" dirty="0"/>
              <a:t>Input from outside</a:t>
            </a:r>
            <a:br>
              <a:rPr lang="en-US" sz="3600" b="1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Open systems are </a:t>
            </a:r>
            <a:r>
              <a:rPr lang="en-US" sz="3600" dirty="0">
                <a:solidFill>
                  <a:srgbClr val="FF00FF"/>
                </a:solidFill>
              </a:rPr>
              <a:t>self-adjusting</a:t>
            </a:r>
            <a:r>
              <a:rPr lang="en-US" sz="3600" dirty="0"/>
              <a:t> and </a:t>
            </a:r>
            <a:r>
              <a:rPr lang="en-US" sz="3600" dirty="0">
                <a:solidFill>
                  <a:srgbClr val="FF00FF"/>
                </a:solidFill>
              </a:rPr>
              <a:t>self-regulating</a:t>
            </a:r>
            <a:r>
              <a:rPr lang="en-US" sz="3600" dirty="0"/>
              <a:t>.</a:t>
            </a:r>
          </a:p>
          <a:p>
            <a:r>
              <a:rPr lang="en-US" sz="3600" dirty="0"/>
              <a:t>When functioning properly, an open system reaches a steady state or equilibrium.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In a retail firm, for example, a steady state exists when goods are purchased and sold without being either out of stock or overstocked. 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An increase in the cost of goods forces a comparable increase in prices or decrease in operating costs.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This response gives the firm its steady state.</a:t>
            </a:r>
            <a:endParaRPr lang="en-US" dirty="0">
              <a:solidFill>
                <a:srgbClr val="00B05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Characteristics of Open Systems:</a:t>
            </a:r>
            <a:r>
              <a:rPr lang="en-US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b="1" dirty="0"/>
              <a:t>Entropy 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105400"/>
          </a:xfrm>
        </p:spPr>
        <p:txBody>
          <a:bodyPr>
            <a:normAutofit/>
          </a:bodyPr>
          <a:lstStyle/>
          <a:p>
            <a:r>
              <a:rPr lang="en-US" sz="3600" dirty="0"/>
              <a:t>All dynamic systems tend to </a:t>
            </a:r>
            <a:r>
              <a:rPr lang="en-US" sz="3600" dirty="0">
                <a:solidFill>
                  <a:srgbClr val="FF00FF"/>
                </a:solidFill>
              </a:rPr>
              <a:t>run down</a:t>
            </a:r>
            <a:r>
              <a:rPr lang="en-US" sz="3600" dirty="0"/>
              <a:t> over time, resulting in entropy or loss of energy.</a:t>
            </a:r>
          </a:p>
          <a:p>
            <a:r>
              <a:rPr lang="en-US" sz="3600" dirty="0">
                <a:solidFill>
                  <a:srgbClr val="FF0000"/>
                </a:solidFill>
              </a:rPr>
              <a:t>Open systems resist entropy</a:t>
            </a:r>
            <a:r>
              <a:rPr lang="en-US" sz="3600" dirty="0"/>
              <a:t> by seeking new inputs or modifying the processes to return to a steady state. </a:t>
            </a:r>
          </a:p>
          <a:p>
            <a:r>
              <a:rPr lang="en-US" dirty="0">
                <a:solidFill>
                  <a:srgbClr val="7030A0"/>
                </a:solidFill>
              </a:rPr>
              <a:t>In our example, no reaction to increase in cost of merchandise makes the business unprofitable which could force it into insolvency – a state of disorganization.</a:t>
            </a:r>
            <a:endParaRPr lang="en-US" dirty="0">
              <a:solidFill>
                <a:srgbClr val="7030A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812</Words>
  <Application>Microsoft Macintosh PowerPoint</Application>
  <PresentationFormat>On-screen Show (4:3)</PresentationFormat>
  <Paragraphs>76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Office Theme</vt:lpstr>
      <vt:lpstr>Custom Design</vt:lpstr>
      <vt:lpstr>Lecture - 4</vt:lpstr>
      <vt:lpstr>Types of Systems</vt:lpstr>
      <vt:lpstr>Physical or Abstract  Systems</vt:lpstr>
      <vt:lpstr>Physical or Abstract  Systems</vt:lpstr>
      <vt:lpstr>Open or Closed</vt:lpstr>
      <vt:lpstr>Open or Closed</vt:lpstr>
      <vt:lpstr>Characteristics of Open Systems</vt:lpstr>
      <vt:lpstr>Characteristics of Open Systems: Input from outside </vt:lpstr>
      <vt:lpstr>Characteristics of Open Systems: Entropy  </vt:lpstr>
      <vt:lpstr>Characteristics of Open Systems: Process, output and cycles  </vt:lpstr>
      <vt:lpstr>Characteristics of Open Systems: Differentiation</vt:lpstr>
      <vt:lpstr>Characteristics of Open Systems: Equifinality</vt:lpstr>
      <vt:lpstr>Man-Made Information Systems</vt:lpstr>
      <vt:lpstr>Man-Made Information Systems</vt:lpstr>
    </vt:vector>
  </TitlesOfParts>
  <Company>Microsoft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- 3</dc:title>
  <dc:creator>KunoLab</dc:creator>
  <cp:lastModifiedBy>Microsoft Office User</cp:lastModifiedBy>
  <cp:revision>38</cp:revision>
  <dcterms:created xsi:type="dcterms:W3CDTF">2014-07-11T13:37:56Z</dcterms:created>
  <dcterms:modified xsi:type="dcterms:W3CDTF">2020-07-09T15:15:48Z</dcterms:modified>
</cp:coreProperties>
</file>